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60" r:id="rId3"/>
    <p:sldId id="258" r:id="rId4"/>
    <p:sldId id="259" r:id="rId5"/>
    <p:sldId id="263" r:id="rId6"/>
    <p:sldId id="264" r:id="rId7"/>
    <p:sldId id="262" r:id="rId8"/>
  </p:sldIdLst>
  <p:sldSz cx="18288000" cy="10287000"/>
  <p:notesSz cx="6858000" cy="9144000"/>
  <p:embeddedFontLst>
    <p:embeddedFont>
      <p:font typeface="Helios" panose="020B0604020202020204" charset="0"/>
      <p:regular r:id="rId10"/>
    </p:embeddedFont>
    <p:embeddedFont>
      <p:font typeface="Open Sans" panose="020B0606030504020204" pitchFamily="34" charset="0"/>
      <p:regular r:id="rId11"/>
      <p:bold r:id="rId12"/>
      <p:italic r:id="rId13"/>
      <p:boldItalic r:id="rId14"/>
    </p:embeddedFont>
    <p:embeddedFont>
      <p:font typeface="Open Sans Bold" panose="020B0806030504020204" charset="0"/>
      <p:regular r:id="rId15"/>
      <p:bold r:id="rId16"/>
    </p:embeddedFont>
    <p:embeddedFont>
      <p:font typeface="TT Hoves Bold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9A0000"/>
    <a:srgbClr val="B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7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5C7F01-BEEC-4BF9-AA98-91B34A920F18}" type="datetimeFigureOut">
              <a:rPr lang="pl-PL" smtClean="0"/>
              <a:t>27.05.2024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A81BDA-CC3A-48C9-9EE2-8B0440F19AE8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59865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81BDA-CC3A-48C9-9EE2-8B0440F19AE8}" type="slidenum">
              <a:rPr lang="pl-PL" smtClean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22908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8.png"/><Relationship Id="rId7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9.png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14C111E2-307D-846F-582F-3B95096FB51B}"/>
              </a:ext>
            </a:extLst>
          </p:cNvPr>
          <p:cNvSpPr/>
          <p:nvPr/>
        </p:nvSpPr>
        <p:spPr>
          <a:xfrm>
            <a:off x="12420600" y="0"/>
            <a:ext cx="4800600" cy="10286999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pSp>
        <p:nvGrpSpPr>
          <p:cNvPr id="12" name="Group 12"/>
          <p:cNvGrpSpPr/>
          <p:nvPr/>
        </p:nvGrpSpPr>
        <p:grpSpPr>
          <a:xfrm>
            <a:off x="381000" y="3729989"/>
            <a:ext cx="11405166" cy="3085471"/>
            <a:chOff x="-85697" y="6119487"/>
            <a:chExt cx="11746224" cy="4113962"/>
          </a:xfrm>
        </p:grpSpPr>
        <p:sp>
          <p:nvSpPr>
            <p:cNvPr id="13" name="TextBox 13"/>
            <p:cNvSpPr txBox="1"/>
            <p:nvPr/>
          </p:nvSpPr>
          <p:spPr>
            <a:xfrm>
              <a:off x="-85697" y="9525846"/>
              <a:ext cx="11746224" cy="7076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79"/>
                </a:lnSpc>
              </a:pPr>
              <a:r>
                <a:rPr lang="en-US" sz="3199" dirty="0">
                  <a:solidFill>
                    <a:srgbClr val="2A2E3A"/>
                  </a:solidFill>
                  <a:latin typeface="Helios"/>
                </a:rPr>
                <a:t>od dnia </a:t>
              </a:r>
              <a:r>
                <a:rPr lang="pl-PL" sz="3199" dirty="0">
                  <a:solidFill>
                    <a:srgbClr val="2A2E3A"/>
                  </a:solidFill>
                  <a:latin typeface="Helios"/>
                </a:rPr>
                <a:t>06</a:t>
              </a:r>
              <a:r>
                <a:rPr lang="en-US" sz="3199" dirty="0">
                  <a:solidFill>
                    <a:srgbClr val="2A2E3A"/>
                  </a:solidFill>
                  <a:latin typeface="Helios"/>
                </a:rPr>
                <a:t>.05.2024</a:t>
              </a:r>
              <a:r>
                <a:rPr lang="pl-PL" sz="3199" dirty="0">
                  <a:solidFill>
                    <a:srgbClr val="2A2E3A"/>
                  </a:solidFill>
                  <a:latin typeface="Helios"/>
                </a:rPr>
                <a:t>r.</a:t>
              </a:r>
              <a:r>
                <a:rPr lang="en-US" sz="3199" dirty="0">
                  <a:solidFill>
                    <a:srgbClr val="2A2E3A"/>
                  </a:solidFill>
                  <a:latin typeface="Helios"/>
                </a:rPr>
                <a:t> do dnia 27.05.2024</a:t>
              </a:r>
              <a:r>
                <a:rPr lang="pl-PL" sz="3199" dirty="0">
                  <a:solidFill>
                    <a:srgbClr val="2A2E3A"/>
                  </a:solidFill>
                  <a:latin typeface="Helios"/>
                </a:rPr>
                <a:t>r.</a:t>
              </a:r>
              <a:endParaRPr lang="en-US" sz="3199" dirty="0">
                <a:solidFill>
                  <a:srgbClr val="2A2E3A"/>
                </a:solidFill>
                <a:latin typeface="Helios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-85697" y="6119487"/>
              <a:ext cx="11746224" cy="343684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6720"/>
                </a:lnSpc>
              </a:pPr>
              <a:r>
                <a:rPr lang="en-US" sz="5600" dirty="0">
                  <a:solidFill>
                    <a:srgbClr val="9A0000"/>
                  </a:solidFill>
                  <a:latin typeface="TT Hoves Bold"/>
                </a:rPr>
                <a:t>SPRAWOZDANIE</a:t>
              </a:r>
              <a:r>
                <a:rPr lang="en-US" sz="5600" dirty="0">
                  <a:solidFill>
                    <a:srgbClr val="A20E20"/>
                  </a:solidFill>
                  <a:latin typeface="TT Hoves Bold"/>
                </a:rPr>
                <a:t> </a:t>
              </a:r>
            </a:p>
            <a:p>
              <a:pPr algn="l">
                <a:lnSpc>
                  <a:spcPts val="6720"/>
                </a:lnSpc>
              </a:pPr>
              <a:r>
                <a:rPr lang="en-US" sz="5600" dirty="0">
                  <a:solidFill>
                    <a:srgbClr val="000000"/>
                  </a:solidFill>
                  <a:latin typeface="TT Hoves Bold"/>
                </a:rPr>
                <a:t>Starosty Powiatu</a:t>
              </a:r>
              <a:r>
                <a:rPr lang="pl-PL" sz="5600" dirty="0">
                  <a:solidFill>
                    <a:srgbClr val="000000"/>
                  </a:solidFill>
                  <a:latin typeface="TT Hoves Bold"/>
                </a:rPr>
                <a:t> </a:t>
              </a:r>
              <a:r>
                <a:rPr lang="en-US" sz="5600" dirty="0">
                  <a:solidFill>
                    <a:srgbClr val="000000"/>
                  </a:solidFill>
                  <a:latin typeface="TT Hoves Bold"/>
                </a:rPr>
                <a:t>Gorzowskiego z prac Zarządu między sesjami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13542370" y="3729989"/>
            <a:ext cx="2557059" cy="2827020"/>
          </a:xfrm>
          <a:custGeom>
            <a:avLst/>
            <a:gdLst/>
            <a:ahLst/>
            <a:cxnLst/>
            <a:rect l="l" t="t" r="r" b="b"/>
            <a:pathLst>
              <a:path w="1756453" h="1963615">
                <a:moveTo>
                  <a:pt x="0" y="0"/>
                </a:moveTo>
                <a:lnTo>
                  <a:pt x="1756453" y="0"/>
                </a:lnTo>
                <a:lnTo>
                  <a:pt x="1756453" y="1963614"/>
                </a:lnTo>
                <a:lnTo>
                  <a:pt x="0" y="19636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ównoległobok 16">
            <a:extLst>
              <a:ext uri="{FF2B5EF4-FFF2-40B4-BE49-F238E27FC236}">
                <a16:creationId xmlns:a16="http://schemas.microsoft.com/office/drawing/2014/main" id="{4B2FE467-6775-09B0-23C0-0DA8E57E5182}"/>
              </a:ext>
            </a:extLst>
          </p:cNvPr>
          <p:cNvSpPr/>
          <p:nvPr/>
        </p:nvSpPr>
        <p:spPr>
          <a:xfrm>
            <a:off x="2177" y="9462959"/>
            <a:ext cx="2189018" cy="824041"/>
          </a:xfrm>
          <a:prstGeom prst="parallelogram">
            <a:avLst>
              <a:gd name="adj" fmla="val 0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CBFCFDD5-060E-A3B6-42E9-B8B53715E517}"/>
              </a:ext>
            </a:extLst>
          </p:cNvPr>
          <p:cNvSpPr/>
          <p:nvPr/>
        </p:nvSpPr>
        <p:spPr>
          <a:xfrm>
            <a:off x="0" y="-14560"/>
            <a:ext cx="18288000" cy="1247775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" name="TextBox 5"/>
          <p:cNvSpPr txBox="1"/>
          <p:nvPr/>
        </p:nvSpPr>
        <p:spPr>
          <a:xfrm>
            <a:off x="-1456702" y="1114522"/>
            <a:ext cx="8170896" cy="2891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endParaRPr dirty="0"/>
          </a:p>
          <a:p>
            <a:pPr algn="ctr">
              <a:lnSpc>
                <a:spcPts val="3780"/>
              </a:lnSpc>
            </a:pPr>
            <a:r>
              <a:rPr lang="pl-PL" sz="2400" dirty="0">
                <a:solidFill>
                  <a:srgbClr val="A20E20"/>
                </a:solidFill>
                <a:latin typeface="Open Sans Bold"/>
              </a:rPr>
              <a:t>PODJĄŁ UCHWAŁY W SPRAWIE</a:t>
            </a:r>
            <a:r>
              <a:rPr lang="en-US" sz="2400" dirty="0">
                <a:solidFill>
                  <a:srgbClr val="A20E20"/>
                </a:solidFill>
                <a:latin typeface="Open Sans Bold"/>
              </a:rPr>
              <a:t>:</a:t>
            </a:r>
          </a:p>
          <a:p>
            <a:pPr algn="ctr">
              <a:lnSpc>
                <a:spcPts val="3780"/>
              </a:lnSpc>
            </a:pPr>
            <a:endParaRPr lang="en-US" sz="2700" dirty="0">
              <a:solidFill>
                <a:srgbClr val="A20E20"/>
              </a:solidFill>
              <a:latin typeface="Open Sans Bold"/>
            </a:endParaRPr>
          </a:p>
          <a:p>
            <a:pPr algn="ctr">
              <a:lnSpc>
                <a:spcPts val="3780"/>
              </a:lnSpc>
            </a:pPr>
            <a:endParaRPr lang="en-US" sz="2700" dirty="0">
              <a:solidFill>
                <a:srgbClr val="A20E20"/>
              </a:solidFill>
              <a:latin typeface="Open Sans Bold"/>
            </a:endParaRPr>
          </a:p>
          <a:p>
            <a:pPr algn="ctr">
              <a:lnSpc>
                <a:spcPts val="3780"/>
              </a:lnSpc>
            </a:pPr>
            <a:endParaRPr lang="en-US" sz="2700" dirty="0">
              <a:solidFill>
                <a:srgbClr val="A20E20"/>
              </a:solidFill>
              <a:latin typeface="Open Sans Bold"/>
            </a:endParaRPr>
          </a:p>
          <a:p>
            <a:pPr algn="ctr">
              <a:lnSpc>
                <a:spcPts val="3780"/>
              </a:lnSpc>
            </a:pPr>
            <a:endParaRPr lang="en-US" sz="2700" dirty="0">
              <a:solidFill>
                <a:srgbClr val="A20E20"/>
              </a:solidFill>
              <a:latin typeface="Open Sans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76042" y="2015213"/>
            <a:ext cx="17714134" cy="2554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marR="12065" lvl="0" indent="-342900" algn="just">
              <a:buFont typeface="+mj-lt"/>
              <a:buAutoNum type="arabicPeriod"/>
            </a:pPr>
            <a:r>
              <a:rPr lang="pl-PL" sz="2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Z</a:t>
            </a:r>
            <a:r>
              <a:rPr lang="pl-PL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mian w uchwale budżetowej Powiatu Gorzowskiego na 2024r.</a:t>
            </a:r>
          </a:p>
          <a:p>
            <a:pPr marL="342900" marR="12065" lvl="0" indent="-342900" algn="just">
              <a:buFont typeface="+mj-lt"/>
              <a:buAutoNum type="arabicPeriod"/>
            </a:pPr>
            <a:r>
              <a:rPr lang="pl-PL" sz="2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</a:t>
            </a:r>
            <a:r>
              <a:rPr lang="pl-PL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yrażenia zgody na zbycie akcji Powiatu Gorzowskiego w Spółce Gorzowski Rynek Hurtowy S.A. z siedzibą w Gorzowie Wielkopolskim.</a:t>
            </a:r>
          </a:p>
          <a:p>
            <a:pPr marL="342900" marR="12065" lvl="0" indent="-342900" algn="just">
              <a:spcAft>
                <a:spcPts val="10"/>
              </a:spcAft>
              <a:buFont typeface="+mj-lt"/>
              <a:buAutoNum type="arabicPeriod"/>
            </a:pPr>
            <a:r>
              <a:rPr lang="pl-PL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Upoważnienia do jednoosobowego reprezentowania Zarządu Powiatu na Zgromadzeniu Wspólników Spółki Nowy Szpital </a:t>
            </a:r>
            <a:br>
              <a:rPr lang="pl-PL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 Kostrzynie nad Odrą Sp. z o.o. z siedzibą w Kostrzynie nad Odrą i wykonywania prawa głosu z 41 udziałów. </a:t>
            </a:r>
          </a:p>
          <a:p>
            <a:pPr algn="ctr">
              <a:lnSpc>
                <a:spcPts val="4759"/>
              </a:lnSpc>
            </a:pPr>
            <a:endParaRPr lang="en-US" sz="2800" dirty="0">
              <a:solidFill>
                <a:srgbClr val="000000"/>
              </a:solidFill>
              <a:latin typeface="Open Sans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562976" y="172680"/>
            <a:ext cx="17151157" cy="2415202"/>
            <a:chOff x="-14520" y="-467732"/>
            <a:chExt cx="22868210" cy="3220270"/>
          </a:xfrm>
        </p:grpSpPr>
        <p:sp>
          <p:nvSpPr>
            <p:cNvPr id="8" name="TextBox 8"/>
            <p:cNvSpPr txBox="1"/>
            <p:nvPr/>
          </p:nvSpPr>
          <p:spPr>
            <a:xfrm>
              <a:off x="-14520" y="-467732"/>
              <a:ext cx="22853690" cy="17765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19710" marR="12065" indent="449580" algn="ctr">
                <a:lnSpc>
                  <a:spcPct val="107000"/>
                </a:lnSpc>
                <a:spcAft>
                  <a:spcPts val="10"/>
                </a:spcAft>
              </a:pPr>
              <a:r>
                <a:rPr lang="pl-PL" sz="2800" b="1" dirty="0">
                  <a:solidFill>
                    <a:schemeClr val="bg1"/>
                  </a:solidFill>
                  <a:effectLst/>
                  <a:latin typeface="Open Sans Bold" panose="020B0806030504020204" pitchFamily="34" charset="0"/>
                  <a:ea typeface="Open Sans Bold" panose="020B0806030504020204" pitchFamily="34" charset="0"/>
                  <a:cs typeface="Open Sans Bold" panose="020B0806030504020204" pitchFamily="34" charset="0"/>
                </a:rPr>
                <a:t>ZARZĄD POWIATU, W OKRESIE MIĘDZY SESJAMI, ODBYŁ 2 POSIEDZENIA W DNIU </a:t>
              </a:r>
              <a:br>
                <a:rPr lang="pl-PL" sz="2800" b="1" dirty="0">
                  <a:solidFill>
                    <a:schemeClr val="bg1"/>
                  </a:solidFill>
                  <a:effectLst/>
                  <a:latin typeface="Open Sans Bold" panose="020B0806030504020204" pitchFamily="34" charset="0"/>
                  <a:ea typeface="Open Sans Bold" panose="020B0806030504020204" pitchFamily="34" charset="0"/>
                  <a:cs typeface="Open Sans Bold" panose="020B0806030504020204" pitchFamily="34" charset="0"/>
                </a:rPr>
              </a:br>
              <a:r>
                <a:rPr lang="pl-PL" sz="2800" b="1" dirty="0">
                  <a:solidFill>
                    <a:schemeClr val="bg1"/>
                  </a:solidFill>
                  <a:effectLst/>
                  <a:latin typeface="Open Sans Bold" panose="020B0806030504020204" pitchFamily="34" charset="0"/>
                  <a:ea typeface="Open Sans Bold" panose="020B0806030504020204" pitchFamily="34" charset="0"/>
                  <a:cs typeface="Open Sans Bold" panose="020B0806030504020204" pitchFamily="34" charset="0"/>
                </a:rPr>
                <a:t>13.05.2024R. I 21.05.2024R. NA KTÓRYCH:</a:t>
              </a:r>
            </a:p>
            <a:p>
              <a:pPr algn="ctr">
                <a:lnSpc>
                  <a:spcPts val="3239"/>
                </a:lnSpc>
              </a:pPr>
              <a:endParaRPr lang="en-US" sz="2799" dirty="0">
                <a:solidFill>
                  <a:srgbClr val="FFFFFF"/>
                </a:solidFill>
                <a:latin typeface="TT Hoves Bold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991384"/>
              <a:ext cx="22853690" cy="7611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9"/>
                </a:lnSpc>
              </a:pPr>
              <a:endParaRPr dirty="0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-304800" y="4194828"/>
            <a:ext cx="8170896" cy="941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pl-PL" sz="2400" dirty="0">
                <a:solidFill>
                  <a:srgbClr val="A20E20"/>
                </a:solidFill>
                <a:latin typeface="Open Sans Bold"/>
              </a:rPr>
              <a:t>ROZPATRZYŁ WNIOSKI/ OFERTY NEGATYWNIE:</a:t>
            </a:r>
            <a:endParaRPr lang="en-US" sz="2400" dirty="0">
              <a:solidFill>
                <a:srgbClr val="A20E20"/>
              </a:solidFill>
              <a:latin typeface="Open Sans Bold"/>
            </a:endParaRPr>
          </a:p>
          <a:p>
            <a:pPr algn="ctr">
              <a:lnSpc>
                <a:spcPts val="3780"/>
              </a:lnSpc>
            </a:pPr>
            <a:endParaRPr lang="en-US" sz="2700" dirty="0">
              <a:solidFill>
                <a:srgbClr val="A20E20"/>
              </a:solidFill>
              <a:latin typeface="Open Sans Bold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962342" y="9551128"/>
            <a:ext cx="554038" cy="619383"/>
          </a:xfrm>
          <a:custGeom>
            <a:avLst/>
            <a:gdLst/>
            <a:ahLst/>
            <a:cxnLst/>
            <a:rect l="l" t="t" r="r" b="b"/>
            <a:pathLst>
              <a:path w="554038" h="619383">
                <a:moveTo>
                  <a:pt x="0" y="0"/>
                </a:moveTo>
                <a:lnTo>
                  <a:pt x="554038" y="0"/>
                </a:lnTo>
                <a:lnTo>
                  <a:pt x="554038" y="619382"/>
                </a:lnTo>
                <a:lnTo>
                  <a:pt x="0" y="6193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 dirty="0"/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461A2A6C-1469-7A69-C309-E5C6A45A2C72}"/>
              </a:ext>
            </a:extLst>
          </p:cNvPr>
          <p:cNvSpPr txBox="1"/>
          <p:nvPr/>
        </p:nvSpPr>
        <p:spPr>
          <a:xfrm>
            <a:off x="317412" y="4621306"/>
            <a:ext cx="17714134" cy="18701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R="12065" lvl="0" algn="just">
              <a:spcAft>
                <a:spcPts val="880"/>
              </a:spcAft>
            </a:pPr>
            <a:r>
              <a:rPr lang="pl-PL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Uproszczoną ofert</a:t>
            </a:r>
            <a:r>
              <a:rPr lang="pl-PL" sz="2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ę</a:t>
            </a:r>
            <a:r>
              <a:rPr lang="pl-PL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dotycząca realizacji zadania publicznego Fundacji Zdrowo i Na Sportowo w sferze „Wspieranie </a:t>
            </a:r>
            <a:br>
              <a:rPr lang="pl-PL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 upowszechnianie kultury fizycznej” (zadanie realizowane na terenie miasta Gorzowa Wlkp., kwota wniosku przekroczyła budżet Powiatu w sferze „wspierania i upowszechniania kultury fizycznej).</a:t>
            </a:r>
          </a:p>
          <a:p>
            <a:pPr algn="ctr">
              <a:lnSpc>
                <a:spcPts val="4759"/>
              </a:lnSpc>
            </a:pPr>
            <a:endParaRPr lang="en-US" sz="2800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C461005C-32B2-17F9-83B8-442E1BB92BE8}"/>
              </a:ext>
            </a:extLst>
          </p:cNvPr>
          <p:cNvSpPr txBox="1"/>
          <p:nvPr/>
        </p:nvSpPr>
        <p:spPr>
          <a:xfrm>
            <a:off x="-2743200" y="6065995"/>
            <a:ext cx="8170896" cy="941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pl-PL" sz="2400" dirty="0">
                <a:solidFill>
                  <a:srgbClr val="A20E20"/>
                </a:solidFill>
                <a:latin typeface="Open Sans Bold"/>
              </a:rPr>
              <a:t>ZATWIERDZIŁ</a:t>
            </a:r>
            <a:r>
              <a:rPr lang="pl-PL" sz="2700" dirty="0">
                <a:solidFill>
                  <a:srgbClr val="A20E20"/>
                </a:solidFill>
                <a:latin typeface="Open Sans Bold"/>
              </a:rPr>
              <a:t>:</a:t>
            </a:r>
            <a:endParaRPr lang="en-US" sz="2700" dirty="0">
              <a:solidFill>
                <a:srgbClr val="A20E20"/>
              </a:solidFill>
              <a:latin typeface="Open Sans Bold"/>
            </a:endParaRPr>
          </a:p>
          <a:p>
            <a:pPr algn="ctr">
              <a:lnSpc>
                <a:spcPts val="3780"/>
              </a:lnSpc>
            </a:pPr>
            <a:endParaRPr lang="en-US" sz="2700" dirty="0">
              <a:solidFill>
                <a:srgbClr val="A20E20"/>
              </a:solidFill>
              <a:latin typeface="Open Sans Bold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54CFEB89-1024-0463-1F72-F7BE68E7C869}"/>
              </a:ext>
            </a:extLst>
          </p:cNvPr>
          <p:cNvSpPr txBox="1"/>
          <p:nvPr/>
        </p:nvSpPr>
        <p:spPr>
          <a:xfrm>
            <a:off x="317412" y="6501684"/>
            <a:ext cx="17714134" cy="1019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R="12065" lvl="0" algn="just">
              <a:lnSpc>
                <a:spcPct val="108000"/>
              </a:lnSpc>
              <a:spcAft>
                <a:spcPts val="10"/>
              </a:spcAft>
            </a:pPr>
            <a:r>
              <a:rPr lang="pl-PL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Materiały będące przedmiotem II sesji Rady Powiatu Gorzowskiego.</a:t>
            </a:r>
          </a:p>
          <a:p>
            <a:pPr algn="ctr">
              <a:lnSpc>
                <a:spcPts val="4759"/>
              </a:lnSpc>
            </a:pPr>
            <a:endParaRPr lang="en-US" sz="2800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8" name="Trójkąt prostokątny 17">
            <a:extLst>
              <a:ext uri="{FF2B5EF4-FFF2-40B4-BE49-F238E27FC236}">
                <a16:creationId xmlns:a16="http://schemas.microsoft.com/office/drawing/2014/main" id="{F8822875-FB19-3D93-2DFB-ABABAF29CDA2}"/>
              </a:ext>
            </a:extLst>
          </p:cNvPr>
          <p:cNvSpPr/>
          <p:nvPr/>
        </p:nvSpPr>
        <p:spPr>
          <a:xfrm>
            <a:off x="2191195" y="9462959"/>
            <a:ext cx="818496" cy="824041"/>
          </a:xfrm>
          <a:prstGeom prst="rtTriangl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0" name="TextBox 10">
            <a:extLst>
              <a:ext uri="{FF2B5EF4-FFF2-40B4-BE49-F238E27FC236}">
                <a16:creationId xmlns:a16="http://schemas.microsoft.com/office/drawing/2014/main" id="{F71E32EE-5FDA-DD4C-255D-5AF08D0A1519}"/>
              </a:ext>
            </a:extLst>
          </p:cNvPr>
          <p:cNvSpPr txBox="1"/>
          <p:nvPr/>
        </p:nvSpPr>
        <p:spPr>
          <a:xfrm>
            <a:off x="-2438400" y="7459381"/>
            <a:ext cx="8170896" cy="941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pl-PL" sz="2400" dirty="0">
                <a:solidFill>
                  <a:srgbClr val="A20E20"/>
                </a:solidFill>
                <a:latin typeface="Open Sans Bold"/>
              </a:rPr>
              <a:t>ZAPOZNAŁ</a:t>
            </a:r>
            <a:r>
              <a:rPr lang="pl-PL" sz="2700" dirty="0">
                <a:solidFill>
                  <a:srgbClr val="A20E20"/>
                </a:solidFill>
                <a:latin typeface="Open Sans Bold"/>
              </a:rPr>
              <a:t> SIĘ Z:</a:t>
            </a:r>
            <a:endParaRPr lang="en-US" sz="2700" dirty="0">
              <a:solidFill>
                <a:srgbClr val="A20E20"/>
              </a:solidFill>
              <a:latin typeface="Open Sans Bold"/>
            </a:endParaRPr>
          </a:p>
          <a:p>
            <a:pPr algn="ctr">
              <a:lnSpc>
                <a:spcPts val="3780"/>
              </a:lnSpc>
            </a:pPr>
            <a:endParaRPr lang="en-US" sz="2700" dirty="0">
              <a:solidFill>
                <a:srgbClr val="A20E20"/>
              </a:solidFill>
              <a:latin typeface="Open Sans Bold"/>
            </a:endParaRP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280929BF-4D82-33A9-7037-D443B509B5AE}"/>
              </a:ext>
            </a:extLst>
          </p:cNvPr>
          <p:cNvSpPr txBox="1"/>
          <p:nvPr/>
        </p:nvSpPr>
        <p:spPr>
          <a:xfrm>
            <a:off x="276044" y="7852082"/>
            <a:ext cx="1771413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2065" lvl="0" algn="just">
              <a:spcAft>
                <a:spcPts val="10"/>
              </a:spcAft>
            </a:pPr>
            <a:r>
              <a:rPr lang="pl-PL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Pismem z dnia 20.05.2024r. Kierownika Biura Administracji dotyczącym samochodu służbowego Starostwa Powiatowego, które uległo kolizji.</a:t>
            </a:r>
          </a:p>
        </p:txBody>
      </p:sp>
    </p:spTree>
    <p:extLst>
      <p:ext uri="{BB962C8B-B14F-4D97-AF65-F5344CB8AC3E}">
        <p14:creationId xmlns:p14="http://schemas.microsoft.com/office/powerpoint/2010/main" val="2960656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ównoległobok 6">
            <a:extLst>
              <a:ext uri="{FF2B5EF4-FFF2-40B4-BE49-F238E27FC236}">
                <a16:creationId xmlns:a16="http://schemas.microsoft.com/office/drawing/2014/main" id="{3F304628-A8C4-5516-76E2-27DA46F7A181}"/>
              </a:ext>
            </a:extLst>
          </p:cNvPr>
          <p:cNvSpPr/>
          <p:nvPr/>
        </p:nvSpPr>
        <p:spPr>
          <a:xfrm>
            <a:off x="0" y="9462959"/>
            <a:ext cx="2189018" cy="824041"/>
          </a:xfrm>
          <a:prstGeom prst="parallelogram">
            <a:avLst>
              <a:gd name="adj" fmla="val 0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AutoShape 2"/>
          <p:cNvSpPr/>
          <p:nvPr/>
        </p:nvSpPr>
        <p:spPr>
          <a:xfrm>
            <a:off x="0" y="800100"/>
            <a:ext cx="1388811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pl-PL" dirty="0"/>
          </a:p>
        </p:txBody>
      </p:sp>
      <p:sp>
        <p:nvSpPr>
          <p:cNvPr id="3" name="AutoShape 3"/>
          <p:cNvSpPr/>
          <p:nvPr/>
        </p:nvSpPr>
        <p:spPr>
          <a:xfrm>
            <a:off x="0" y="3390900"/>
            <a:ext cx="1388811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pl-PL" dirty="0"/>
          </a:p>
        </p:txBody>
      </p:sp>
      <p:sp>
        <p:nvSpPr>
          <p:cNvPr id="4" name="AutoShape 4"/>
          <p:cNvSpPr/>
          <p:nvPr/>
        </p:nvSpPr>
        <p:spPr>
          <a:xfrm>
            <a:off x="0" y="6743700"/>
            <a:ext cx="1388811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pl-PL" dirty="0"/>
          </a:p>
        </p:txBody>
      </p:sp>
      <p:sp>
        <p:nvSpPr>
          <p:cNvPr id="5" name="Freeform 5"/>
          <p:cNvSpPr/>
          <p:nvPr/>
        </p:nvSpPr>
        <p:spPr>
          <a:xfrm>
            <a:off x="12649199" y="3474579"/>
            <a:ext cx="4217141" cy="2727803"/>
          </a:xfrm>
          <a:custGeom>
            <a:avLst/>
            <a:gdLst/>
            <a:ahLst/>
            <a:cxnLst/>
            <a:rect l="l" t="t" r="r" b="b"/>
            <a:pathLst>
              <a:path w="4849372" h="3175223">
                <a:moveTo>
                  <a:pt x="0" y="0"/>
                </a:moveTo>
                <a:lnTo>
                  <a:pt x="4849371" y="0"/>
                </a:lnTo>
                <a:lnTo>
                  <a:pt x="4849371" y="3175224"/>
                </a:lnTo>
                <a:lnTo>
                  <a:pt x="0" y="31752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 dirty="0"/>
          </a:p>
        </p:txBody>
      </p:sp>
      <p:sp>
        <p:nvSpPr>
          <p:cNvPr id="6" name="Freeform 6"/>
          <p:cNvSpPr/>
          <p:nvPr/>
        </p:nvSpPr>
        <p:spPr>
          <a:xfrm>
            <a:off x="12649200" y="387394"/>
            <a:ext cx="4217141" cy="2774310"/>
          </a:xfrm>
          <a:custGeom>
            <a:avLst/>
            <a:gdLst/>
            <a:ahLst/>
            <a:cxnLst/>
            <a:rect l="l" t="t" r="r" b="b"/>
            <a:pathLst>
              <a:path w="4849372" h="3232125">
                <a:moveTo>
                  <a:pt x="0" y="0"/>
                </a:moveTo>
                <a:lnTo>
                  <a:pt x="4849371" y="0"/>
                </a:lnTo>
                <a:lnTo>
                  <a:pt x="4849371" y="3232125"/>
                </a:lnTo>
                <a:lnTo>
                  <a:pt x="0" y="32321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 dirty="0"/>
          </a:p>
        </p:txBody>
      </p:sp>
      <p:sp>
        <p:nvSpPr>
          <p:cNvPr id="11" name="Freeform 11"/>
          <p:cNvSpPr/>
          <p:nvPr/>
        </p:nvSpPr>
        <p:spPr>
          <a:xfrm>
            <a:off x="12649199" y="6530497"/>
            <a:ext cx="4217141" cy="2727803"/>
          </a:xfrm>
          <a:custGeom>
            <a:avLst/>
            <a:gdLst/>
            <a:ahLst/>
            <a:cxnLst/>
            <a:rect l="l" t="t" r="r" b="b"/>
            <a:pathLst>
              <a:path w="4849372" h="3231123">
                <a:moveTo>
                  <a:pt x="0" y="0"/>
                </a:moveTo>
                <a:lnTo>
                  <a:pt x="4849371" y="0"/>
                </a:lnTo>
                <a:lnTo>
                  <a:pt x="4849371" y="3231123"/>
                </a:lnTo>
                <a:lnTo>
                  <a:pt x="0" y="32311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052" b="-8509"/>
            </a:stretch>
          </a:blipFill>
        </p:spPr>
        <p:txBody>
          <a:bodyPr/>
          <a:lstStyle/>
          <a:p>
            <a:endParaRPr lang="pl-PL" dirty="0"/>
          </a:p>
        </p:txBody>
      </p:sp>
      <p:sp>
        <p:nvSpPr>
          <p:cNvPr id="12" name="TextBox 12"/>
          <p:cNvSpPr txBox="1"/>
          <p:nvPr/>
        </p:nvSpPr>
        <p:spPr>
          <a:xfrm>
            <a:off x="1676400" y="552567"/>
            <a:ext cx="2594378" cy="13938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dirty="0">
                <a:solidFill>
                  <a:srgbClr val="9A0000"/>
                </a:solidFill>
                <a:latin typeface="Open Sans Bold"/>
              </a:rPr>
              <a:t>7 MAJA</a:t>
            </a:r>
          </a:p>
          <a:p>
            <a:pPr algn="ctr">
              <a:lnSpc>
                <a:spcPts val="5600"/>
              </a:lnSpc>
            </a:pPr>
            <a:endParaRPr lang="en-US" sz="4000" dirty="0">
              <a:solidFill>
                <a:srgbClr val="000000"/>
              </a:solidFill>
              <a:latin typeface="Open Sans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153304" y="3695700"/>
            <a:ext cx="8774520" cy="215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60"/>
              </a:lnSpc>
            </a:pPr>
            <a:r>
              <a:rPr lang="pl-PL" sz="2800" dirty="0">
                <a:solidFill>
                  <a:srgbClr val="000000"/>
                </a:solidFill>
              </a:rPr>
              <a:t>Spotkanie</a:t>
            </a:r>
            <a:r>
              <a:rPr lang="en-US" sz="2800" dirty="0">
                <a:solidFill>
                  <a:srgbClr val="000000"/>
                </a:solidFill>
              </a:rPr>
              <a:t> z </a:t>
            </a:r>
            <a:r>
              <a:rPr lang="en-US" sz="2800" dirty="0" err="1">
                <a:solidFill>
                  <a:srgbClr val="000000"/>
                </a:solidFill>
              </a:rPr>
              <a:t>Iz</a:t>
            </a:r>
            <a:r>
              <a:rPr lang="pl-PL" sz="2800" dirty="0" err="1">
                <a:solidFill>
                  <a:srgbClr val="000000"/>
                </a:solidFill>
              </a:rPr>
              <a:t>abelą</a:t>
            </a:r>
            <a:r>
              <a:rPr lang="pl-PL" sz="2800" dirty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Piotrowicz Dyrektorką Biura Zamiejscowego Urzędu Marszałkowskiego Województwa Lubuskiego w Gorzowie Wlkp. m.in. </a:t>
            </a:r>
            <a:r>
              <a:rPr lang="pl-PL" sz="2800" dirty="0">
                <a:solidFill>
                  <a:srgbClr val="000000"/>
                </a:solidFill>
              </a:rPr>
              <a:t>o </a:t>
            </a:r>
            <a:r>
              <a:rPr lang="en-US" sz="2800" dirty="0">
                <a:solidFill>
                  <a:srgbClr val="000000"/>
                </a:solidFill>
              </a:rPr>
              <a:t>transp</a:t>
            </a:r>
            <a:r>
              <a:rPr lang="pl-PL" sz="2800" dirty="0">
                <a:solidFill>
                  <a:srgbClr val="000000"/>
                </a:solidFill>
              </a:rPr>
              <a:t>orcie publicznym.</a:t>
            </a:r>
            <a:endParaRPr lang="en-US" sz="2800" dirty="0">
              <a:solidFill>
                <a:srgbClr val="000000"/>
              </a:solidFill>
            </a:endParaRPr>
          </a:p>
          <a:p>
            <a:pPr algn="ctr">
              <a:lnSpc>
                <a:spcPts val="3360"/>
              </a:lnSpc>
            </a:pPr>
            <a:endParaRPr lang="en-US" sz="2400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815936" y="3149600"/>
            <a:ext cx="2315306" cy="13843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9A0000"/>
                </a:solidFill>
                <a:latin typeface="Open Sans Bold"/>
              </a:rPr>
              <a:t>9 MAJA</a:t>
            </a:r>
          </a:p>
          <a:p>
            <a:pPr algn="ctr">
              <a:lnSpc>
                <a:spcPts val="5599"/>
              </a:lnSpc>
            </a:pPr>
            <a:endParaRPr lang="en-US" sz="3999" dirty="0">
              <a:solidFill>
                <a:srgbClr val="000000"/>
              </a:solidFill>
              <a:latin typeface="Open Sans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082413" y="1104900"/>
            <a:ext cx="8774520" cy="857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60"/>
              </a:lnSpc>
            </a:pPr>
            <a:r>
              <a:rPr lang="pl-PL" sz="2800" dirty="0">
                <a:solidFill>
                  <a:srgbClr val="000000"/>
                </a:solidFill>
              </a:rPr>
              <a:t>Uroczysta i</a:t>
            </a:r>
            <a:r>
              <a:rPr lang="en-US" sz="2800" dirty="0" err="1">
                <a:solidFill>
                  <a:srgbClr val="000000"/>
                </a:solidFill>
              </a:rPr>
              <a:t>naugurac</a:t>
            </a:r>
            <a:r>
              <a:rPr lang="pl-PL" sz="2800" dirty="0">
                <a:solidFill>
                  <a:srgbClr val="000000"/>
                </a:solidFill>
              </a:rPr>
              <a:t>ja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sesji</a:t>
            </a:r>
            <a:r>
              <a:rPr lang="en-US" sz="2800" dirty="0">
                <a:solidFill>
                  <a:srgbClr val="000000"/>
                </a:solidFill>
              </a:rPr>
              <a:t> Rady Miasta </a:t>
            </a:r>
            <a:r>
              <a:rPr lang="en-US" sz="2800" dirty="0" err="1">
                <a:solidFill>
                  <a:srgbClr val="000000"/>
                </a:solidFill>
              </a:rPr>
              <a:t>Gorzowa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oraz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sesji</a:t>
            </a:r>
            <a:r>
              <a:rPr lang="en-US" sz="2800" dirty="0">
                <a:solidFill>
                  <a:srgbClr val="000000"/>
                </a:solidFill>
              </a:rPr>
              <a:t> Rady Miasta i Gminy Witnicy.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846416" y="6500573"/>
            <a:ext cx="2460325" cy="1393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dirty="0">
                <a:solidFill>
                  <a:srgbClr val="9A0000"/>
                </a:solidFill>
                <a:latin typeface="Open Sans Bold"/>
              </a:rPr>
              <a:t>11 MAJA</a:t>
            </a:r>
          </a:p>
          <a:p>
            <a:pPr algn="ctr">
              <a:lnSpc>
                <a:spcPts val="5600"/>
              </a:lnSpc>
            </a:pPr>
            <a:endParaRPr lang="en-US" sz="4000" dirty="0">
              <a:solidFill>
                <a:srgbClr val="000000"/>
              </a:solidFill>
              <a:latin typeface="Open Sans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082413" y="7048500"/>
            <a:ext cx="8925531" cy="1729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60"/>
              </a:lnSpc>
            </a:pPr>
            <a:r>
              <a:rPr lang="en-US" sz="2800" dirty="0" err="1">
                <a:solidFill>
                  <a:srgbClr val="000000"/>
                </a:solidFill>
              </a:rPr>
              <a:t>Turniej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skrzatów</a:t>
            </a:r>
            <a:r>
              <a:rPr lang="en-US" sz="2800" dirty="0">
                <a:solidFill>
                  <a:srgbClr val="000000"/>
                </a:solidFill>
              </a:rPr>
              <a:t> o </a:t>
            </a:r>
            <a:r>
              <a:rPr lang="en-US" sz="2800" dirty="0" err="1">
                <a:solidFill>
                  <a:srgbClr val="000000"/>
                </a:solidFill>
              </a:rPr>
              <a:t>Puchar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Starosty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Gorzowskiego</a:t>
            </a:r>
            <a:r>
              <a:rPr lang="en-US" sz="2800" dirty="0">
                <a:solidFill>
                  <a:srgbClr val="000000"/>
                </a:solidFill>
              </a:rPr>
              <a:t> z </a:t>
            </a:r>
            <a:r>
              <a:rPr lang="en-US" sz="2800" dirty="0" err="1">
                <a:solidFill>
                  <a:srgbClr val="000000"/>
                </a:solidFill>
              </a:rPr>
              <a:t>okazji</a:t>
            </a:r>
            <a:r>
              <a:rPr lang="en-US" sz="2800" dirty="0">
                <a:solidFill>
                  <a:srgbClr val="000000"/>
                </a:solidFill>
              </a:rPr>
              <a:t> XXVIII </a:t>
            </a:r>
            <a:r>
              <a:rPr lang="en-US" sz="2800" dirty="0" err="1">
                <a:solidFill>
                  <a:srgbClr val="000000"/>
                </a:solidFill>
              </a:rPr>
              <a:t>Rocznicy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pl-PL" sz="2800" dirty="0">
                <a:solidFill>
                  <a:srgbClr val="000000"/>
                </a:solidFill>
              </a:rPr>
              <a:t>Klubu Sportowego </a:t>
            </a:r>
            <a:r>
              <a:rPr lang="en-US" sz="2800" dirty="0">
                <a:solidFill>
                  <a:srgbClr val="000000"/>
                </a:solidFill>
              </a:rPr>
              <a:t>Junior </a:t>
            </a:r>
            <a:r>
              <a:rPr lang="en-US" sz="2800" dirty="0" err="1">
                <a:solidFill>
                  <a:srgbClr val="000000"/>
                </a:solidFill>
              </a:rPr>
              <a:t>Różanki</a:t>
            </a:r>
            <a:r>
              <a:rPr lang="pl-PL" sz="2800" dirty="0">
                <a:solidFill>
                  <a:srgbClr val="000000"/>
                </a:solidFill>
              </a:rPr>
              <a:t>, nagrody </a:t>
            </a:r>
          </a:p>
          <a:p>
            <a:pPr algn="just">
              <a:lnSpc>
                <a:spcPts val="3360"/>
              </a:lnSpc>
            </a:pPr>
            <a:r>
              <a:rPr lang="pl-PL" sz="2800" dirty="0">
                <a:solidFill>
                  <a:srgbClr val="000000"/>
                </a:solidFill>
              </a:rPr>
              <a:t>w imieniu Starosty wręczał Zbigniew Surma Wicestarosta Powiatu Gorzowskiego.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1" name="Freeform 14">
            <a:extLst>
              <a:ext uri="{FF2B5EF4-FFF2-40B4-BE49-F238E27FC236}">
                <a16:creationId xmlns:a16="http://schemas.microsoft.com/office/drawing/2014/main" id="{075DD2EA-4500-81DC-290C-4CDFBD557759}"/>
              </a:ext>
            </a:extLst>
          </p:cNvPr>
          <p:cNvSpPr/>
          <p:nvPr/>
        </p:nvSpPr>
        <p:spPr>
          <a:xfrm>
            <a:off x="969962" y="9551128"/>
            <a:ext cx="554038" cy="619383"/>
          </a:xfrm>
          <a:custGeom>
            <a:avLst/>
            <a:gdLst/>
            <a:ahLst/>
            <a:cxnLst/>
            <a:rect l="l" t="t" r="r" b="b"/>
            <a:pathLst>
              <a:path w="554038" h="619383">
                <a:moveTo>
                  <a:pt x="0" y="0"/>
                </a:moveTo>
                <a:lnTo>
                  <a:pt x="554038" y="0"/>
                </a:lnTo>
                <a:lnTo>
                  <a:pt x="554038" y="619382"/>
                </a:lnTo>
                <a:lnTo>
                  <a:pt x="0" y="61938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" name="Trójkąt prostokątny 7">
            <a:extLst>
              <a:ext uri="{FF2B5EF4-FFF2-40B4-BE49-F238E27FC236}">
                <a16:creationId xmlns:a16="http://schemas.microsoft.com/office/drawing/2014/main" id="{7D9BB447-834C-DB32-A25C-DC0F95632BEB}"/>
              </a:ext>
            </a:extLst>
          </p:cNvPr>
          <p:cNvSpPr/>
          <p:nvPr/>
        </p:nvSpPr>
        <p:spPr>
          <a:xfrm>
            <a:off x="2189018" y="9462958"/>
            <a:ext cx="818496" cy="824042"/>
          </a:xfrm>
          <a:prstGeom prst="rtTriangl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ównoległobok 10">
            <a:extLst>
              <a:ext uri="{FF2B5EF4-FFF2-40B4-BE49-F238E27FC236}">
                <a16:creationId xmlns:a16="http://schemas.microsoft.com/office/drawing/2014/main" id="{5600060A-E0E1-8D88-C140-454B80B87819}"/>
              </a:ext>
            </a:extLst>
          </p:cNvPr>
          <p:cNvSpPr/>
          <p:nvPr/>
        </p:nvSpPr>
        <p:spPr>
          <a:xfrm>
            <a:off x="0" y="9462959"/>
            <a:ext cx="2189018" cy="824041"/>
          </a:xfrm>
          <a:prstGeom prst="parallelogram">
            <a:avLst>
              <a:gd name="adj" fmla="val 0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AutoShape 2"/>
          <p:cNvSpPr/>
          <p:nvPr/>
        </p:nvSpPr>
        <p:spPr>
          <a:xfrm>
            <a:off x="0" y="1028700"/>
            <a:ext cx="1388811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pl-PL"/>
          </a:p>
        </p:txBody>
      </p:sp>
      <p:sp>
        <p:nvSpPr>
          <p:cNvPr id="4" name="AutoShape 4"/>
          <p:cNvSpPr/>
          <p:nvPr/>
        </p:nvSpPr>
        <p:spPr>
          <a:xfrm>
            <a:off x="-12178" y="3176876"/>
            <a:ext cx="1388811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pl-PL"/>
          </a:p>
        </p:txBody>
      </p:sp>
      <p:sp>
        <p:nvSpPr>
          <p:cNvPr id="6" name="TextBox 6"/>
          <p:cNvSpPr txBox="1"/>
          <p:nvPr/>
        </p:nvSpPr>
        <p:spPr>
          <a:xfrm>
            <a:off x="2186640" y="1333500"/>
            <a:ext cx="7795559" cy="12784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60"/>
              </a:lnSpc>
            </a:pPr>
            <a:r>
              <a:rPr lang="pl-PL" sz="2800" dirty="0">
                <a:solidFill>
                  <a:srgbClr val="000000"/>
                </a:solidFill>
              </a:rPr>
              <a:t>„Rozmowa z Gorzowa” spotkanie z Jackiem </a:t>
            </a:r>
            <a:r>
              <a:rPr lang="pl-PL" sz="2800" dirty="0" err="1">
                <a:solidFill>
                  <a:srgbClr val="000000"/>
                </a:solidFill>
              </a:rPr>
              <a:t>Dreczką</a:t>
            </a:r>
            <a:r>
              <a:rPr lang="pl-PL" sz="2800" dirty="0">
                <a:solidFill>
                  <a:srgbClr val="000000"/>
                </a:solidFill>
              </a:rPr>
              <a:t>   </a:t>
            </a:r>
            <a:br>
              <a:rPr lang="pl-PL" sz="2800" dirty="0">
                <a:solidFill>
                  <a:srgbClr val="000000"/>
                </a:solidFill>
              </a:rPr>
            </a:br>
            <a:r>
              <a:rPr lang="pl-PL" sz="2800" dirty="0">
                <a:solidFill>
                  <a:srgbClr val="000000"/>
                </a:solidFill>
              </a:rPr>
              <a:t>w Radio Gorzów. </a:t>
            </a:r>
            <a:endParaRPr lang="en-US" sz="2800" dirty="0">
              <a:solidFill>
                <a:srgbClr val="000000"/>
              </a:solidFill>
            </a:endParaRPr>
          </a:p>
          <a:p>
            <a:pPr algn="ctr">
              <a:lnSpc>
                <a:spcPts val="3360"/>
              </a:lnSpc>
            </a:pPr>
            <a:endParaRPr lang="en-US" sz="2400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186640" y="6666575"/>
            <a:ext cx="7619723" cy="26014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60"/>
              </a:lnSpc>
            </a:pPr>
            <a:r>
              <a:rPr lang="pl-PL" sz="2800" dirty="0"/>
              <a:t>Ochotnicza Straż Pożarna w Wawrowie </a:t>
            </a:r>
            <a:br>
              <a:rPr lang="pl-PL" sz="2800" dirty="0"/>
            </a:br>
            <a:r>
              <a:rPr lang="pl-PL" sz="2800" dirty="0"/>
              <a:t>w ramach wsparcia jednostek otrzymała defibrylator AED z akcesoriami pomocniczymi. Uroczystego przekazania sprzętu dokonano w siedzibie urzędu wraz z Mariuszem </a:t>
            </a:r>
            <a:r>
              <a:rPr lang="pl-PL" sz="2800" dirty="0" err="1"/>
              <a:t>Śpiewankiem</a:t>
            </a:r>
            <a:r>
              <a:rPr lang="pl-PL" sz="2800" dirty="0"/>
              <a:t> Członkiem Zarządu Powiatu Gorzowskiego.</a:t>
            </a:r>
            <a:endParaRPr lang="en-US" sz="2800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D06EEED7-02A6-18B7-1D0D-3416BE8FDE69}"/>
              </a:ext>
            </a:extLst>
          </p:cNvPr>
          <p:cNvSpPr/>
          <p:nvPr/>
        </p:nvSpPr>
        <p:spPr>
          <a:xfrm>
            <a:off x="969962" y="9551128"/>
            <a:ext cx="554038" cy="619383"/>
          </a:xfrm>
          <a:custGeom>
            <a:avLst/>
            <a:gdLst/>
            <a:ahLst/>
            <a:cxnLst/>
            <a:rect l="l" t="t" r="r" b="b"/>
            <a:pathLst>
              <a:path w="554038" h="619383">
                <a:moveTo>
                  <a:pt x="0" y="0"/>
                </a:moveTo>
                <a:lnTo>
                  <a:pt x="554038" y="0"/>
                </a:lnTo>
                <a:lnTo>
                  <a:pt x="554038" y="619382"/>
                </a:lnTo>
                <a:lnTo>
                  <a:pt x="0" y="6193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4BBAF0-91EC-9159-4C94-F8A5BC4FC330}"/>
              </a:ext>
            </a:extLst>
          </p:cNvPr>
          <p:cNvSpPr txBox="1"/>
          <p:nvPr/>
        </p:nvSpPr>
        <p:spPr>
          <a:xfrm>
            <a:off x="1993911" y="6101418"/>
            <a:ext cx="2460325" cy="1393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pl-PL" sz="4000" dirty="0">
                <a:solidFill>
                  <a:srgbClr val="9A0000"/>
                </a:solidFill>
                <a:latin typeface="Open Sans Bold"/>
              </a:rPr>
              <a:t>21</a:t>
            </a:r>
            <a:r>
              <a:rPr lang="en-US" sz="4000" dirty="0">
                <a:solidFill>
                  <a:srgbClr val="9A0000"/>
                </a:solidFill>
                <a:latin typeface="Open Sans Bold"/>
              </a:rPr>
              <a:t> MAJA</a:t>
            </a:r>
          </a:p>
          <a:p>
            <a:pPr algn="ctr">
              <a:lnSpc>
                <a:spcPts val="5600"/>
              </a:lnSpc>
            </a:pPr>
            <a:endParaRPr lang="en-US" sz="4000" dirty="0">
              <a:solidFill>
                <a:srgbClr val="000000"/>
              </a:solidFill>
              <a:latin typeface="Open Sans Bold"/>
            </a:endParaRPr>
          </a:p>
        </p:txBody>
      </p:sp>
      <p:pic>
        <p:nvPicPr>
          <p:cNvPr id="19" name="Obraz 18">
            <a:extLst>
              <a:ext uri="{FF2B5EF4-FFF2-40B4-BE49-F238E27FC236}">
                <a16:creationId xmlns:a16="http://schemas.microsoft.com/office/drawing/2014/main" id="{3B07C631-BB47-E361-C53D-15DB75122F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3" b="4722"/>
          <a:stretch/>
        </p:blipFill>
        <p:spPr>
          <a:xfrm>
            <a:off x="10974916" y="6380536"/>
            <a:ext cx="5560484" cy="374726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EDE0E799-A03D-9A26-72BD-1CCA95835D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882" b="20634"/>
          <a:stretch/>
        </p:blipFill>
        <p:spPr>
          <a:xfrm>
            <a:off x="10974916" y="266416"/>
            <a:ext cx="5560484" cy="2906996"/>
          </a:xfrm>
          <a:prstGeom prst="rect">
            <a:avLst/>
          </a:prstGeom>
        </p:spPr>
      </p:pic>
      <p:sp>
        <p:nvSpPr>
          <p:cNvPr id="9" name="TextBox 16">
            <a:extLst>
              <a:ext uri="{FF2B5EF4-FFF2-40B4-BE49-F238E27FC236}">
                <a16:creationId xmlns:a16="http://schemas.microsoft.com/office/drawing/2014/main" id="{97AC33F2-0A1F-D302-E239-215E76A6ECCB}"/>
              </a:ext>
            </a:extLst>
          </p:cNvPr>
          <p:cNvSpPr txBox="1"/>
          <p:nvPr/>
        </p:nvSpPr>
        <p:spPr>
          <a:xfrm>
            <a:off x="1959275" y="775932"/>
            <a:ext cx="2460325" cy="1393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pl-PL" sz="4000" dirty="0">
                <a:solidFill>
                  <a:srgbClr val="9A0000"/>
                </a:solidFill>
                <a:latin typeface="Open Sans Bold"/>
              </a:rPr>
              <a:t>14</a:t>
            </a:r>
            <a:r>
              <a:rPr lang="en-US" sz="4000" dirty="0">
                <a:solidFill>
                  <a:srgbClr val="9A0000"/>
                </a:solidFill>
                <a:latin typeface="Open Sans Bold"/>
              </a:rPr>
              <a:t> MAJA</a:t>
            </a:r>
          </a:p>
          <a:p>
            <a:pPr algn="ctr">
              <a:lnSpc>
                <a:spcPts val="5600"/>
              </a:lnSpc>
            </a:pPr>
            <a:endParaRPr lang="en-US" sz="4000" dirty="0">
              <a:solidFill>
                <a:srgbClr val="000000"/>
              </a:solidFill>
              <a:latin typeface="Open Sans Bold"/>
            </a:endParaRPr>
          </a:p>
        </p:txBody>
      </p:sp>
      <p:sp>
        <p:nvSpPr>
          <p:cNvPr id="10" name="Trójkąt prostokątny 9">
            <a:extLst>
              <a:ext uri="{FF2B5EF4-FFF2-40B4-BE49-F238E27FC236}">
                <a16:creationId xmlns:a16="http://schemas.microsoft.com/office/drawing/2014/main" id="{1138A642-024E-38A8-09F7-11B1FE0AA0D0}"/>
              </a:ext>
            </a:extLst>
          </p:cNvPr>
          <p:cNvSpPr/>
          <p:nvPr/>
        </p:nvSpPr>
        <p:spPr>
          <a:xfrm>
            <a:off x="2186641" y="9459495"/>
            <a:ext cx="818496" cy="827505"/>
          </a:xfrm>
          <a:prstGeom prst="rtTriangl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8C9776A4-7534-2807-F08D-905C7E96060F}"/>
              </a:ext>
            </a:extLst>
          </p:cNvPr>
          <p:cNvSpPr/>
          <p:nvPr/>
        </p:nvSpPr>
        <p:spPr>
          <a:xfrm>
            <a:off x="-1" y="6380536"/>
            <a:ext cx="1388811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pl-PL"/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728F3590-56DE-E771-39A8-A30AE17A5651}"/>
              </a:ext>
            </a:extLst>
          </p:cNvPr>
          <p:cNvSpPr txBox="1"/>
          <p:nvPr/>
        </p:nvSpPr>
        <p:spPr>
          <a:xfrm>
            <a:off x="1945420" y="2934843"/>
            <a:ext cx="2460325" cy="1393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pl-PL" sz="4000" dirty="0">
                <a:solidFill>
                  <a:srgbClr val="9A0000"/>
                </a:solidFill>
                <a:latin typeface="Open Sans Bold"/>
              </a:rPr>
              <a:t>16 </a:t>
            </a:r>
            <a:r>
              <a:rPr lang="en-US" sz="4000" dirty="0">
                <a:solidFill>
                  <a:srgbClr val="9A0000"/>
                </a:solidFill>
                <a:latin typeface="Open Sans Bold"/>
              </a:rPr>
              <a:t>MAJA</a:t>
            </a:r>
          </a:p>
          <a:p>
            <a:pPr algn="ctr">
              <a:lnSpc>
                <a:spcPts val="5600"/>
              </a:lnSpc>
            </a:pPr>
            <a:endParaRPr lang="en-US" sz="4000" dirty="0">
              <a:solidFill>
                <a:srgbClr val="000000"/>
              </a:solidFill>
              <a:latin typeface="Open Sans Bold"/>
            </a:endParaRP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E48213C6-F20E-F1E4-37F7-496D96743180}"/>
              </a:ext>
            </a:extLst>
          </p:cNvPr>
          <p:cNvSpPr txBox="1"/>
          <p:nvPr/>
        </p:nvSpPr>
        <p:spPr>
          <a:xfrm>
            <a:off x="2186917" y="3516533"/>
            <a:ext cx="7795282" cy="31200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1000"/>
              </a:spcAft>
            </a:pPr>
            <a:r>
              <a:rPr lang="pl-PL" sz="2800" dirty="0">
                <a:solidFill>
                  <a:srgbClr val="000000"/>
                </a:solidFill>
                <a:ea typeface="Open Sans Bold" panose="020B0806030504020204" pitchFamily="34" charset="0"/>
                <a:cs typeface="Open Sans Bold" panose="020B0806030504020204" pitchFamily="34" charset="0"/>
              </a:rPr>
              <a:t>Spotkanie </a:t>
            </a:r>
            <a:r>
              <a:rPr lang="pl-PL" sz="2800" dirty="0">
                <a:effectLst/>
                <a:ea typeface="Open Sans Bold" panose="020B0806030504020204" pitchFamily="34" charset="0"/>
                <a:cs typeface="Open Sans Bold" panose="020B0806030504020204" pitchFamily="34" charset="0"/>
              </a:rPr>
              <a:t>w</a:t>
            </a:r>
            <a:r>
              <a:rPr lang="pl-PL" sz="2800" dirty="0">
                <a:solidFill>
                  <a:srgbClr val="000000"/>
                </a:solidFill>
                <a:ea typeface="Open Sans Bold" panose="020B0806030504020204" pitchFamily="34" charset="0"/>
                <a:cs typeface="Open Sans Bold" panose="020B0806030504020204" pitchFamily="34" charset="0"/>
              </a:rPr>
              <a:t> </a:t>
            </a:r>
            <a:r>
              <a:rPr lang="pl-PL" sz="2800" dirty="0">
                <a:effectLst/>
                <a:ea typeface="Open Sans Bold" panose="020B0806030504020204" pitchFamily="34" charset="0"/>
                <a:cs typeface="Open Sans Bold" panose="020B0806030504020204" pitchFamily="34" charset="0"/>
              </a:rPr>
              <a:t>Lubuskim Szpitalu Specjalistycznym </a:t>
            </a:r>
            <a:r>
              <a:rPr lang="pl-PL" sz="2800" dirty="0" err="1">
                <a:effectLst/>
                <a:ea typeface="Open Sans Bold" panose="020B0806030504020204" pitchFamily="34" charset="0"/>
                <a:cs typeface="Open Sans Bold" panose="020B0806030504020204" pitchFamily="34" charset="0"/>
              </a:rPr>
              <a:t>Pulmunologiczno</a:t>
            </a:r>
            <a:r>
              <a:rPr lang="pl-PL" sz="2800" dirty="0">
                <a:effectLst/>
                <a:ea typeface="Open Sans Bold" panose="020B0806030504020204" pitchFamily="34" charset="0"/>
                <a:cs typeface="Open Sans Bold" panose="020B0806030504020204" pitchFamily="34" charset="0"/>
              </a:rPr>
              <a:t>-Kardiologicznym w Torzymiu </a:t>
            </a:r>
            <a:br>
              <a:rPr lang="pl-PL" sz="2800" dirty="0">
                <a:effectLst/>
                <a:ea typeface="Open Sans Bold" panose="020B0806030504020204" pitchFamily="34" charset="0"/>
                <a:cs typeface="Open Sans Bold" panose="020B0806030504020204" pitchFamily="34" charset="0"/>
              </a:rPr>
            </a:br>
            <a:r>
              <a:rPr lang="pl-PL" sz="2800" dirty="0">
                <a:effectLst/>
                <a:ea typeface="Open Sans Bold" panose="020B0806030504020204" pitchFamily="34" charset="0"/>
                <a:cs typeface="Open Sans Bold" panose="020B0806030504020204" pitchFamily="34" charset="0"/>
              </a:rPr>
              <a:t>Sp. z o.o. w sprawie</a:t>
            </a:r>
            <a:r>
              <a:rPr lang="pl-PL" sz="2800" dirty="0">
                <a:solidFill>
                  <a:srgbClr val="000000"/>
                </a:solidFill>
                <a:ea typeface="Open Sans Bold" panose="020B0806030504020204" pitchFamily="34" charset="0"/>
                <a:cs typeface="Open Sans Bold" panose="020B0806030504020204" pitchFamily="34" charset="0"/>
              </a:rPr>
              <a:t> </a:t>
            </a:r>
            <a:r>
              <a:rPr lang="pl-PL" sz="2800" dirty="0">
                <a:effectLst/>
                <a:ea typeface="Open Sans Bold" panose="020B0806030504020204" pitchFamily="34" charset="0"/>
                <a:cs typeface="Open Sans Bold" panose="020B0806030504020204" pitchFamily="34" charset="0"/>
              </a:rPr>
              <a:t>utworzenia Centrum Zdrowia 75+</a:t>
            </a:r>
            <a:r>
              <a:rPr lang="pl-PL" sz="2800" dirty="0">
                <a:ea typeface="Open Sans Bold" panose="020B0806030504020204" pitchFamily="34" charset="0"/>
                <a:cs typeface="Open Sans Bold" panose="020B0806030504020204" pitchFamily="34" charset="0"/>
              </a:rPr>
              <a:t> Powiat Gorzowski reprezentował Wicestarosta Zbigniew Surma.</a:t>
            </a:r>
            <a:b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000000"/>
              </a:solidFill>
            </a:endParaRPr>
          </a:p>
          <a:p>
            <a:pPr algn="ctr">
              <a:lnSpc>
                <a:spcPts val="3360"/>
              </a:lnSpc>
            </a:pPr>
            <a:endParaRPr lang="en-US" sz="2400" dirty="0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FF9E8C67-41FB-7896-D3CD-7F0CA626F6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916" y="3356378"/>
            <a:ext cx="5560484" cy="284119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ównoległobok 10">
            <a:extLst>
              <a:ext uri="{FF2B5EF4-FFF2-40B4-BE49-F238E27FC236}">
                <a16:creationId xmlns:a16="http://schemas.microsoft.com/office/drawing/2014/main" id="{5600060A-E0E1-8D88-C140-454B80B87819}"/>
              </a:ext>
            </a:extLst>
          </p:cNvPr>
          <p:cNvSpPr/>
          <p:nvPr/>
        </p:nvSpPr>
        <p:spPr>
          <a:xfrm>
            <a:off x="0" y="9462959"/>
            <a:ext cx="2189018" cy="824041"/>
          </a:xfrm>
          <a:prstGeom prst="parallelogram">
            <a:avLst>
              <a:gd name="adj" fmla="val 0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AutoShape 2"/>
          <p:cNvSpPr/>
          <p:nvPr/>
        </p:nvSpPr>
        <p:spPr>
          <a:xfrm>
            <a:off x="-1" y="1104900"/>
            <a:ext cx="1388811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pl-PL"/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D06EEED7-02A6-18B7-1D0D-3416BE8FDE69}"/>
              </a:ext>
            </a:extLst>
          </p:cNvPr>
          <p:cNvSpPr/>
          <p:nvPr/>
        </p:nvSpPr>
        <p:spPr>
          <a:xfrm>
            <a:off x="969962" y="9551128"/>
            <a:ext cx="554038" cy="619383"/>
          </a:xfrm>
          <a:custGeom>
            <a:avLst/>
            <a:gdLst/>
            <a:ahLst/>
            <a:cxnLst/>
            <a:rect l="l" t="t" r="r" b="b"/>
            <a:pathLst>
              <a:path w="554038" h="619383">
                <a:moveTo>
                  <a:pt x="0" y="0"/>
                </a:moveTo>
                <a:lnTo>
                  <a:pt x="554038" y="0"/>
                </a:lnTo>
                <a:lnTo>
                  <a:pt x="554038" y="619382"/>
                </a:lnTo>
                <a:lnTo>
                  <a:pt x="0" y="6193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0" name="Trójkąt prostokątny 9">
            <a:extLst>
              <a:ext uri="{FF2B5EF4-FFF2-40B4-BE49-F238E27FC236}">
                <a16:creationId xmlns:a16="http://schemas.microsoft.com/office/drawing/2014/main" id="{1138A642-024E-38A8-09F7-11B1FE0AA0D0}"/>
              </a:ext>
            </a:extLst>
          </p:cNvPr>
          <p:cNvSpPr/>
          <p:nvPr/>
        </p:nvSpPr>
        <p:spPr>
          <a:xfrm>
            <a:off x="2186641" y="9459495"/>
            <a:ext cx="818496" cy="827505"/>
          </a:xfrm>
          <a:prstGeom prst="rtTriangl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8C9776A4-7534-2807-F08D-905C7E96060F}"/>
              </a:ext>
            </a:extLst>
          </p:cNvPr>
          <p:cNvSpPr/>
          <p:nvPr/>
        </p:nvSpPr>
        <p:spPr>
          <a:xfrm>
            <a:off x="0" y="5676900"/>
            <a:ext cx="1388811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pl-PL"/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728F3590-56DE-E771-39A8-A30AE17A5651}"/>
              </a:ext>
            </a:extLst>
          </p:cNvPr>
          <p:cNvSpPr txBox="1"/>
          <p:nvPr/>
        </p:nvSpPr>
        <p:spPr>
          <a:xfrm>
            <a:off x="1970880" y="5448300"/>
            <a:ext cx="2460325" cy="1393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pl-PL" sz="4000" dirty="0">
                <a:solidFill>
                  <a:srgbClr val="9A0000"/>
                </a:solidFill>
                <a:latin typeface="Open Sans Bold"/>
              </a:rPr>
              <a:t>24</a:t>
            </a:r>
            <a:r>
              <a:rPr lang="en-US" sz="4000" dirty="0">
                <a:solidFill>
                  <a:srgbClr val="9A0000"/>
                </a:solidFill>
                <a:latin typeface="Open Sans Bold"/>
              </a:rPr>
              <a:t> MAJA</a:t>
            </a:r>
          </a:p>
          <a:p>
            <a:pPr algn="ctr">
              <a:lnSpc>
                <a:spcPts val="5600"/>
              </a:lnSpc>
            </a:pPr>
            <a:endParaRPr lang="en-US" sz="4000" dirty="0">
              <a:solidFill>
                <a:srgbClr val="000000"/>
              </a:solidFill>
              <a:latin typeface="Open Sans Bold"/>
            </a:endParaRP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E48213C6-F20E-F1E4-37F7-496D96743180}"/>
              </a:ext>
            </a:extLst>
          </p:cNvPr>
          <p:cNvSpPr txBox="1"/>
          <p:nvPr/>
        </p:nvSpPr>
        <p:spPr>
          <a:xfrm>
            <a:off x="2059052" y="6057900"/>
            <a:ext cx="6932547" cy="25865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60"/>
              </a:lnSpc>
            </a:pPr>
            <a:r>
              <a:rPr lang="pl-PL" sz="2800" dirty="0">
                <a:solidFill>
                  <a:srgbClr val="000000"/>
                </a:solidFill>
              </a:rPr>
              <a:t>Z okazji Dnia Dziecka obsługa interesantów </a:t>
            </a:r>
          </a:p>
          <a:p>
            <a:pPr algn="just">
              <a:lnSpc>
                <a:spcPts val="3360"/>
              </a:lnSpc>
            </a:pPr>
            <a:r>
              <a:rPr lang="pl-PL" sz="2800" dirty="0">
                <a:solidFill>
                  <a:srgbClr val="000000"/>
                </a:solidFill>
              </a:rPr>
              <a:t>w starostwie przy wsparciu dzieci pracowników. Podjęto m.in. uchwałę </a:t>
            </a:r>
            <a:r>
              <a:rPr lang="pl-PL" sz="2800" dirty="0" err="1">
                <a:solidFill>
                  <a:srgbClr val="000000"/>
                </a:solidFill>
              </a:rPr>
              <a:t>ws</a:t>
            </a:r>
            <a:r>
              <a:rPr lang="pl-PL" sz="2800" dirty="0">
                <a:solidFill>
                  <a:srgbClr val="000000"/>
                </a:solidFill>
              </a:rPr>
              <a:t>. ustalenia zasad bezpieczeństwa nad wodą, dzieci uczestniczyły także w szkoleniu z pierwszej pomocy.</a:t>
            </a:r>
            <a:endParaRPr lang="en-US" sz="2800" dirty="0">
              <a:solidFill>
                <a:srgbClr val="000000"/>
              </a:solidFill>
            </a:endParaRPr>
          </a:p>
          <a:p>
            <a:pPr algn="ctr">
              <a:lnSpc>
                <a:spcPts val="3360"/>
              </a:lnSpc>
            </a:pPr>
            <a:endParaRPr lang="en-US" sz="2400" dirty="0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14EDF756-4C99-DE5D-D109-EEA0CC7EC7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2234" b="627"/>
          <a:stretch/>
        </p:blipFill>
        <p:spPr>
          <a:xfrm>
            <a:off x="9703060" y="5524500"/>
            <a:ext cx="3759199" cy="2922480"/>
          </a:xfrm>
          <a:prstGeom prst="rect">
            <a:avLst/>
          </a:prstGeom>
        </p:spPr>
      </p:pic>
      <p:sp>
        <p:nvSpPr>
          <p:cNvPr id="13" name="TextBox 16">
            <a:extLst>
              <a:ext uri="{FF2B5EF4-FFF2-40B4-BE49-F238E27FC236}">
                <a16:creationId xmlns:a16="http://schemas.microsoft.com/office/drawing/2014/main" id="{6BE8DE93-8E00-DC4C-82D9-C170FF4E489F}"/>
              </a:ext>
            </a:extLst>
          </p:cNvPr>
          <p:cNvSpPr txBox="1"/>
          <p:nvPr/>
        </p:nvSpPr>
        <p:spPr>
          <a:xfrm>
            <a:off x="1991662" y="876300"/>
            <a:ext cx="2460325" cy="1393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pl-PL" sz="4000" dirty="0">
                <a:solidFill>
                  <a:srgbClr val="9A0000"/>
                </a:solidFill>
                <a:latin typeface="Open Sans Bold"/>
              </a:rPr>
              <a:t>23</a:t>
            </a:r>
            <a:r>
              <a:rPr lang="en-US" sz="4000" dirty="0">
                <a:solidFill>
                  <a:srgbClr val="9A0000"/>
                </a:solidFill>
                <a:latin typeface="Open Sans Bold"/>
              </a:rPr>
              <a:t> MAJA</a:t>
            </a:r>
          </a:p>
          <a:p>
            <a:pPr algn="ctr">
              <a:lnSpc>
                <a:spcPts val="5600"/>
              </a:lnSpc>
            </a:pPr>
            <a:endParaRPr lang="en-US" sz="4000" dirty="0">
              <a:solidFill>
                <a:srgbClr val="000000"/>
              </a:solidFill>
              <a:latin typeface="Open Sans Bold"/>
            </a:endParaRP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A1FF1494-AE1D-4C20-868C-2360568F347B}"/>
              </a:ext>
            </a:extLst>
          </p:cNvPr>
          <p:cNvSpPr txBox="1"/>
          <p:nvPr/>
        </p:nvSpPr>
        <p:spPr>
          <a:xfrm>
            <a:off x="2031344" y="1477595"/>
            <a:ext cx="6960256" cy="2694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3360"/>
              </a:lnSpc>
            </a:pPr>
            <a:r>
              <a:rPr lang="pl-PL" sz="2800" dirty="0"/>
              <a:t>Konferencja biznesowa organizowana przez Kostrzyńsko-Słubicką Specjalną Strefę Gospodarczą w Kostrzynie nad Odrą. Tematyką spotkania były zmiany w podatkach, rynek pracy, także w kontekście zatrudniania cudzoziemców oraz bankowość.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22" name="Obraz 21">
            <a:extLst>
              <a:ext uri="{FF2B5EF4-FFF2-40B4-BE49-F238E27FC236}">
                <a16:creationId xmlns:a16="http://schemas.microsoft.com/office/drawing/2014/main" id="{72D08B7A-2FDE-E771-A95B-CE56D3C7F08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26" b="8181"/>
          <a:stretch/>
        </p:blipFill>
        <p:spPr>
          <a:xfrm>
            <a:off x="13669729" y="969403"/>
            <a:ext cx="3793836" cy="2943262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B6EB45A9-2F12-769C-465C-7BAE90F518C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061" y="969403"/>
            <a:ext cx="3759200" cy="2943262"/>
          </a:xfrm>
          <a:prstGeom prst="rect">
            <a:avLst/>
          </a:prstGeom>
        </p:spPr>
      </p:pic>
      <p:pic>
        <p:nvPicPr>
          <p:cNvPr id="30" name="Obraz 29">
            <a:extLst>
              <a:ext uri="{FF2B5EF4-FFF2-40B4-BE49-F238E27FC236}">
                <a16:creationId xmlns:a16="http://schemas.microsoft.com/office/drawing/2014/main" id="{BFF280A1-AB58-C923-4169-5789E37C42D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"/>
          <a:stretch/>
        </p:blipFill>
        <p:spPr>
          <a:xfrm>
            <a:off x="13669729" y="5524500"/>
            <a:ext cx="3793836" cy="292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034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ównoległobok 10">
            <a:extLst>
              <a:ext uri="{FF2B5EF4-FFF2-40B4-BE49-F238E27FC236}">
                <a16:creationId xmlns:a16="http://schemas.microsoft.com/office/drawing/2014/main" id="{5600060A-E0E1-8D88-C140-454B80B87819}"/>
              </a:ext>
            </a:extLst>
          </p:cNvPr>
          <p:cNvSpPr/>
          <p:nvPr/>
        </p:nvSpPr>
        <p:spPr>
          <a:xfrm>
            <a:off x="0" y="9462959"/>
            <a:ext cx="2189018" cy="824041"/>
          </a:xfrm>
          <a:prstGeom prst="parallelogram">
            <a:avLst>
              <a:gd name="adj" fmla="val 0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AutoShape 2"/>
          <p:cNvSpPr/>
          <p:nvPr/>
        </p:nvSpPr>
        <p:spPr>
          <a:xfrm>
            <a:off x="-1" y="1104900"/>
            <a:ext cx="1388811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pl-PL"/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D06EEED7-02A6-18B7-1D0D-3416BE8FDE69}"/>
              </a:ext>
            </a:extLst>
          </p:cNvPr>
          <p:cNvSpPr/>
          <p:nvPr/>
        </p:nvSpPr>
        <p:spPr>
          <a:xfrm>
            <a:off x="969962" y="9551128"/>
            <a:ext cx="554038" cy="619383"/>
          </a:xfrm>
          <a:custGeom>
            <a:avLst/>
            <a:gdLst/>
            <a:ahLst/>
            <a:cxnLst/>
            <a:rect l="l" t="t" r="r" b="b"/>
            <a:pathLst>
              <a:path w="554038" h="619383">
                <a:moveTo>
                  <a:pt x="0" y="0"/>
                </a:moveTo>
                <a:lnTo>
                  <a:pt x="554038" y="0"/>
                </a:lnTo>
                <a:lnTo>
                  <a:pt x="554038" y="619382"/>
                </a:lnTo>
                <a:lnTo>
                  <a:pt x="0" y="6193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0" name="Trójkąt prostokątny 9">
            <a:extLst>
              <a:ext uri="{FF2B5EF4-FFF2-40B4-BE49-F238E27FC236}">
                <a16:creationId xmlns:a16="http://schemas.microsoft.com/office/drawing/2014/main" id="{1138A642-024E-38A8-09F7-11B1FE0AA0D0}"/>
              </a:ext>
            </a:extLst>
          </p:cNvPr>
          <p:cNvSpPr/>
          <p:nvPr/>
        </p:nvSpPr>
        <p:spPr>
          <a:xfrm>
            <a:off x="2186641" y="9459495"/>
            <a:ext cx="818496" cy="827505"/>
          </a:xfrm>
          <a:prstGeom prst="rtTriangl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TextBox 16">
            <a:extLst>
              <a:ext uri="{FF2B5EF4-FFF2-40B4-BE49-F238E27FC236}">
                <a16:creationId xmlns:a16="http://schemas.microsoft.com/office/drawing/2014/main" id="{6BE8DE93-8E00-DC4C-82D9-C170FF4E489F}"/>
              </a:ext>
            </a:extLst>
          </p:cNvPr>
          <p:cNvSpPr txBox="1"/>
          <p:nvPr/>
        </p:nvSpPr>
        <p:spPr>
          <a:xfrm>
            <a:off x="1991662" y="876300"/>
            <a:ext cx="2460325" cy="1393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pl-PL" sz="4000" dirty="0">
                <a:solidFill>
                  <a:srgbClr val="9A0000"/>
                </a:solidFill>
                <a:latin typeface="Open Sans Bold"/>
              </a:rPr>
              <a:t>25</a:t>
            </a:r>
            <a:r>
              <a:rPr lang="en-US" sz="4000" dirty="0">
                <a:solidFill>
                  <a:srgbClr val="9A0000"/>
                </a:solidFill>
                <a:latin typeface="Open Sans Bold"/>
              </a:rPr>
              <a:t> MAJA</a:t>
            </a:r>
          </a:p>
          <a:p>
            <a:pPr algn="ctr">
              <a:lnSpc>
                <a:spcPts val="5600"/>
              </a:lnSpc>
            </a:pPr>
            <a:endParaRPr lang="en-US" sz="4000" dirty="0">
              <a:solidFill>
                <a:srgbClr val="000000"/>
              </a:solidFill>
              <a:latin typeface="Open Sans Bold"/>
            </a:endParaRP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A1FF1494-AE1D-4C20-868C-2360568F347B}"/>
              </a:ext>
            </a:extLst>
          </p:cNvPr>
          <p:cNvSpPr txBox="1"/>
          <p:nvPr/>
        </p:nvSpPr>
        <p:spPr>
          <a:xfrm>
            <a:off x="2031344" y="1477595"/>
            <a:ext cx="6960256" cy="2258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3360"/>
              </a:lnSpc>
            </a:pPr>
            <a:r>
              <a:rPr lang="pl-PL" sz="2800" dirty="0">
                <a:solidFill>
                  <a:srgbClr val="000000"/>
                </a:solidFill>
              </a:rPr>
              <a:t>Powiatowe i Miejskie Obchody Dnia Strażaka na Placu Grunwaldzkim </a:t>
            </a:r>
            <a:r>
              <a:rPr lang="pl-PL" sz="2800">
                <a:solidFill>
                  <a:srgbClr val="000000"/>
                </a:solidFill>
              </a:rPr>
              <a:t>w Gorzowie Wlkp. </a:t>
            </a:r>
            <a:r>
              <a:rPr lang="pl-PL" sz="2800" dirty="0">
                <a:effectLst/>
              </a:rPr>
              <a:t>Kilkudziesięciu strażaków – zawodowych i ochotników – otrzymało awanse i medale za służbę.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22" name="Obraz 21">
            <a:extLst>
              <a:ext uri="{FF2B5EF4-FFF2-40B4-BE49-F238E27FC236}">
                <a16:creationId xmlns:a16="http://schemas.microsoft.com/office/drawing/2014/main" id="{72D08B7A-2FDE-E771-A95B-CE56D3C7F0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26" b="8181"/>
          <a:stretch/>
        </p:blipFill>
        <p:spPr>
          <a:xfrm>
            <a:off x="13669729" y="969403"/>
            <a:ext cx="3793836" cy="2943262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8027004E-C5F8-E02B-9EDE-E3AFC1A8B0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52"/>
          <a:stretch/>
        </p:blipFill>
        <p:spPr>
          <a:xfrm>
            <a:off x="9601200" y="969403"/>
            <a:ext cx="3759200" cy="2943262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9D5E7B87-05C0-E7AD-DDBD-9DEFD1F5245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53"/>
          <a:stretch/>
        </p:blipFill>
        <p:spPr>
          <a:xfrm>
            <a:off x="13655874" y="969402"/>
            <a:ext cx="3807691" cy="2943262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7F486C72-DAF9-3069-9A9C-2A2769DA329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4381500"/>
            <a:ext cx="3747464" cy="2943262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49344B9B-8A0A-79A8-D72C-5A14FCF670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9729" y="4381500"/>
            <a:ext cx="3793836" cy="294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396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14C111E2-307D-846F-582F-3B95096FB51B}"/>
              </a:ext>
            </a:extLst>
          </p:cNvPr>
          <p:cNvSpPr/>
          <p:nvPr/>
        </p:nvSpPr>
        <p:spPr>
          <a:xfrm>
            <a:off x="12420600" y="0"/>
            <a:ext cx="4800600" cy="10286999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Freeform 11"/>
          <p:cNvSpPr/>
          <p:nvPr/>
        </p:nvSpPr>
        <p:spPr>
          <a:xfrm>
            <a:off x="13542370" y="4229100"/>
            <a:ext cx="2557059" cy="2827020"/>
          </a:xfrm>
          <a:custGeom>
            <a:avLst/>
            <a:gdLst/>
            <a:ahLst/>
            <a:cxnLst/>
            <a:rect l="l" t="t" r="r" b="b"/>
            <a:pathLst>
              <a:path w="1756453" h="1963615">
                <a:moveTo>
                  <a:pt x="0" y="0"/>
                </a:moveTo>
                <a:lnTo>
                  <a:pt x="1756453" y="0"/>
                </a:lnTo>
                <a:lnTo>
                  <a:pt x="1756453" y="1963614"/>
                </a:lnTo>
                <a:lnTo>
                  <a:pt x="0" y="19636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 dirty="0"/>
          </a:p>
        </p:txBody>
      </p:sp>
      <p:sp>
        <p:nvSpPr>
          <p:cNvPr id="2" name="TextBox 14">
            <a:extLst>
              <a:ext uri="{FF2B5EF4-FFF2-40B4-BE49-F238E27FC236}">
                <a16:creationId xmlns:a16="http://schemas.microsoft.com/office/drawing/2014/main" id="{210EC267-A48D-BBEA-C138-03896673A366}"/>
              </a:ext>
            </a:extLst>
          </p:cNvPr>
          <p:cNvSpPr txBox="1"/>
          <p:nvPr/>
        </p:nvSpPr>
        <p:spPr>
          <a:xfrm>
            <a:off x="674337" y="4229100"/>
            <a:ext cx="11405166" cy="25776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720"/>
              </a:lnSpc>
            </a:pPr>
            <a:r>
              <a:rPr lang="pl-PL" sz="5600" dirty="0">
                <a:solidFill>
                  <a:srgbClr val="000000"/>
                </a:solidFill>
                <a:latin typeface="TT Hoves Bold"/>
              </a:rPr>
              <a:t>Dziękuję za uwagę</a:t>
            </a:r>
          </a:p>
          <a:p>
            <a:pPr algn="l">
              <a:lnSpc>
                <a:spcPts val="6720"/>
              </a:lnSpc>
            </a:pPr>
            <a:r>
              <a:rPr lang="pl-PL" sz="5600" dirty="0">
                <a:solidFill>
                  <a:srgbClr val="000000"/>
                </a:solidFill>
                <a:latin typeface="TT Hoves Bold"/>
              </a:rPr>
              <a:t>Krzysztof Karwatowicz</a:t>
            </a:r>
          </a:p>
          <a:p>
            <a:pPr algn="l">
              <a:lnSpc>
                <a:spcPts val="6720"/>
              </a:lnSpc>
            </a:pPr>
            <a:r>
              <a:rPr lang="pl-PL" sz="5600" dirty="0">
                <a:solidFill>
                  <a:srgbClr val="000000"/>
                </a:solidFill>
                <a:latin typeface="TT Hoves Bold"/>
              </a:rPr>
              <a:t>Starosta Powiatu Gorzowskiego</a:t>
            </a:r>
            <a:endParaRPr lang="en-US" sz="5600" dirty="0">
              <a:solidFill>
                <a:srgbClr val="000000"/>
              </a:solidFill>
              <a:latin typeface="TT Hoves Bold"/>
            </a:endParaRPr>
          </a:p>
        </p:txBody>
      </p:sp>
    </p:spTree>
    <p:extLst>
      <p:ext uri="{BB962C8B-B14F-4D97-AF65-F5344CB8AC3E}">
        <p14:creationId xmlns:p14="http://schemas.microsoft.com/office/powerpoint/2010/main" val="2325889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721</TotalTime>
  <Words>465</Words>
  <Application>Microsoft Office PowerPoint</Application>
  <PresentationFormat>Niestandardowy</PresentationFormat>
  <Paragraphs>41</Paragraphs>
  <Slides>7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5" baseType="lpstr">
      <vt:lpstr>Aptos</vt:lpstr>
      <vt:lpstr>Helios</vt:lpstr>
      <vt:lpstr>Open Sans</vt:lpstr>
      <vt:lpstr>TT Hoves Bold</vt:lpstr>
      <vt:lpstr>Arial</vt:lpstr>
      <vt:lpstr>Calibri</vt:lpstr>
      <vt:lpstr>Open Sans Bold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</dc:title>
  <dc:creator>Sandra Romanowska</dc:creator>
  <cp:lastModifiedBy>Monika Klimczak</cp:lastModifiedBy>
  <cp:revision>21</cp:revision>
  <dcterms:created xsi:type="dcterms:W3CDTF">2006-08-16T00:00:00Z</dcterms:created>
  <dcterms:modified xsi:type="dcterms:W3CDTF">2024-05-27T13:40:13Z</dcterms:modified>
  <dc:identifier>DAFzZEN7B4Q</dc:identifier>
</cp:coreProperties>
</file>