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68" r:id="rId2"/>
    <p:sldId id="340" r:id="rId3"/>
    <p:sldId id="258" r:id="rId4"/>
    <p:sldId id="269" r:id="rId5"/>
    <p:sldId id="356" r:id="rId6"/>
    <p:sldId id="259" r:id="rId7"/>
    <p:sldId id="271" r:id="rId8"/>
    <p:sldId id="272" r:id="rId9"/>
    <p:sldId id="273" r:id="rId10"/>
    <p:sldId id="357" r:id="rId11"/>
    <p:sldId id="275" r:id="rId12"/>
    <p:sldId id="277" r:id="rId13"/>
    <p:sldId id="278" r:id="rId14"/>
    <p:sldId id="445" r:id="rId15"/>
    <p:sldId id="279" r:id="rId16"/>
    <p:sldId id="523" r:id="rId17"/>
    <p:sldId id="375" r:id="rId18"/>
    <p:sldId id="476" r:id="rId19"/>
    <p:sldId id="477" r:id="rId20"/>
    <p:sldId id="443" r:id="rId21"/>
    <p:sldId id="483" r:id="rId22"/>
    <p:sldId id="524" r:id="rId23"/>
    <p:sldId id="525" r:id="rId24"/>
    <p:sldId id="463" r:id="rId25"/>
    <p:sldId id="485" r:id="rId26"/>
    <p:sldId id="517" r:id="rId27"/>
    <p:sldId id="520" r:id="rId28"/>
    <p:sldId id="518" r:id="rId29"/>
    <p:sldId id="522" r:id="rId30"/>
    <p:sldId id="462" r:id="rId31"/>
    <p:sldId id="431" r:id="rId32"/>
    <p:sldId id="484" r:id="rId33"/>
    <p:sldId id="519" r:id="rId34"/>
    <p:sldId id="432" r:id="rId35"/>
    <p:sldId id="486" r:id="rId36"/>
    <p:sldId id="514" r:id="rId37"/>
    <p:sldId id="516" r:id="rId38"/>
    <p:sldId id="487" r:id="rId39"/>
    <p:sldId id="492" r:id="rId40"/>
    <p:sldId id="505" r:id="rId41"/>
    <p:sldId id="438" r:id="rId42"/>
    <p:sldId id="512" r:id="rId43"/>
    <p:sldId id="436" r:id="rId44"/>
    <p:sldId id="488" r:id="rId45"/>
    <p:sldId id="301" r:id="rId46"/>
    <p:sldId id="513" r:id="rId47"/>
    <p:sldId id="460" r:id="rId48"/>
    <p:sldId id="489" r:id="rId49"/>
    <p:sldId id="420" r:id="rId50"/>
    <p:sldId id="490" r:id="rId51"/>
    <p:sldId id="302" r:id="rId52"/>
    <p:sldId id="491" r:id="rId53"/>
    <p:sldId id="299" r:id="rId54"/>
    <p:sldId id="493" r:id="rId55"/>
    <p:sldId id="308" r:id="rId56"/>
    <p:sldId id="530" r:id="rId57"/>
    <p:sldId id="531" r:id="rId58"/>
    <p:sldId id="528" r:id="rId59"/>
    <p:sldId id="529" r:id="rId60"/>
    <p:sldId id="510" r:id="rId61"/>
    <p:sldId id="511" r:id="rId62"/>
    <p:sldId id="506" r:id="rId63"/>
    <p:sldId id="471" r:id="rId64"/>
    <p:sldId id="515" r:id="rId65"/>
    <p:sldId id="437" r:id="rId66"/>
    <p:sldId id="508" r:id="rId67"/>
    <p:sldId id="345" r:id="rId68"/>
    <p:sldId id="446" r:id="rId69"/>
    <p:sldId id="447" r:id="rId70"/>
    <p:sldId id="448" r:id="rId71"/>
    <p:sldId id="449" r:id="rId72"/>
    <p:sldId id="450" r:id="rId73"/>
    <p:sldId id="458" r:id="rId74"/>
    <p:sldId id="494" r:id="rId75"/>
    <p:sldId id="495" r:id="rId76"/>
    <p:sldId id="452" r:id="rId77"/>
    <p:sldId id="496" r:id="rId78"/>
    <p:sldId id="454" r:id="rId79"/>
    <p:sldId id="459" r:id="rId80"/>
    <p:sldId id="497" r:id="rId81"/>
    <p:sldId id="455" r:id="rId82"/>
    <p:sldId id="498" r:id="rId83"/>
    <p:sldId id="500" r:id="rId84"/>
    <p:sldId id="526" r:id="rId85"/>
    <p:sldId id="457" r:id="rId86"/>
    <p:sldId id="527" r:id="rId87"/>
    <p:sldId id="501" r:id="rId88"/>
    <p:sldId id="503" r:id="rId89"/>
    <p:sldId id="504" r:id="rId90"/>
    <p:sldId id="339" r:id="rId91"/>
  </p:sldIdLst>
  <p:sldSz cx="12192000" cy="6858000"/>
  <p:notesSz cx="6797675" cy="9928225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EF3D8"/>
    <a:srgbClr val="8E8570"/>
    <a:srgbClr val="B8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0" autoAdjust="0"/>
  </p:normalViewPr>
  <p:slideViewPr>
    <p:cSldViewPr snapToGrid="0" showGuides="1">
      <p:cViewPr varScale="1">
        <p:scale>
          <a:sx n="114" d="100"/>
          <a:sy n="114" d="100"/>
        </p:scale>
        <p:origin x="47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1099240"/>
        <c:axId val="41100416"/>
      </c:barChart>
      <c:catAx>
        <c:axId val="41099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100416"/>
        <c:crosses val="autoZero"/>
        <c:auto val="1"/>
        <c:lblAlgn val="ctr"/>
        <c:lblOffset val="100"/>
        <c:noMultiLvlLbl val="0"/>
      </c:catAx>
      <c:valAx>
        <c:axId val="4110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0992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Stan</a:t>
            </a:r>
            <a:r>
              <a:rPr lang="pl-PL" sz="2400" baseline="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miejsc statutowych- 58 </a:t>
            </a:r>
            <a:endParaRPr lang="en-US" sz="24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</c:rich>
      </c:tx>
      <c:layout>
        <c:manualLayout>
          <c:xMode val="edge"/>
          <c:yMode val="edge"/>
          <c:x val="0.3118125451709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>
                  <a:lumMod val="75000"/>
                  <a:lumOff val="2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9140771805698198"/>
          <c:y val="0.12961336371147231"/>
          <c:w val="0.53202841095062647"/>
          <c:h val="0.84093848610519228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5F-435A-A33B-084AD162DF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5F-435A-A33B-084AD162DF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5F-435A-A33B-084AD162DF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5F-435A-A33B-084AD162DF90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5F-435A-A33B-084AD162DF9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5F-435A-A33B-084AD162D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2">
                  <c:v>Mężczyźni</c:v>
                </c:pt>
                <c:pt idx="3">
                  <c:v>Kobiety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2">
                  <c:v>19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5F-435A-A33B-084AD162DF9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500000000000004"/>
          <c:y val="0"/>
          <c:w val="0.47524108804581244"/>
          <c:h val="0.95537525354969577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A3-4052-9C3E-5A4014D94A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A3-4052-9C3E-5A4014D94A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EA3-4052-9C3E-5A4014D94A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EA3-4052-9C3E-5A4014D94A65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10,71%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A3-4052-9C3E-5A4014D94A6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89,29%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A3-4052-9C3E-5A4014D94A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3"/>
                <c:pt idx="1">
                  <c:v>Na starych zasadach</c:v>
                </c:pt>
                <c:pt idx="2">
                  <c:v>Na nowych zasadach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4"/>
                <c:pt idx="1">
                  <c:v>0.16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A3-4052-9C3E-5A4014D94A6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pl-PL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7.5855222841142442E-3"/>
          <c:y val="0.11359026369168357"/>
          <c:w val="0.45092286539221926"/>
          <c:h val="0.471064509431250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0.71389</cdr:x>
      <cdr:y>0.64495</cdr:y>
    </cdr:from>
    <cdr:to>
      <cdr:x>0.94051</cdr:x>
      <cdr:y>0.74417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030D6DDD-EB59-4676-AB9F-D08EFDE5983E}"/>
            </a:ext>
          </a:extLst>
        </cdr:cNvPr>
        <cdr:cNvSpPr txBox="1"/>
      </cdr:nvSpPr>
      <cdr:spPr>
        <a:xfrm xmlns:a="http://schemas.openxmlformats.org/drawingml/2006/main">
          <a:off x="5443948" y="2808312"/>
          <a:ext cx="172819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0.68289</cdr:x>
      <cdr:y>0.09163</cdr:y>
    </cdr:from>
    <cdr:to>
      <cdr:x>1</cdr:x>
      <cdr:y>0.20739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25204AF2-2065-4BCD-9052-3F4CC9D1CFE6}"/>
            </a:ext>
          </a:extLst>
        </cdr:cNvPr>
        <cdr:cNvSpPr txBox="1"/>
      </cdr:nvSpPr>
      <cdr:spPr>
        <a:xfrm xmlns:a="http://schemas.openxmlformats.org/drawingml/2006/main">
          <a:off x="7180998" y="398701"/>
          <a:ext cx="3334602" cy="503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2000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6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136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pPr rtl="0"/>
            <a:fld id="{0D588E94-E259-477B-A78A-E5DB03D70321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2" y="9430095"/>
            <a:ext cx="2945659" cy="49813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50445" y="9430095"/>
            <a:ext cx="2945659" cy="49813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6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136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pPr rtl="0"/>
            <a:fld id="{6DD8BCD7-CD53-47B3-9B11-14A82BC37C84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7961"/>
            <a:ext cx="5438140" cy="3350774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2" y="9430095"/>
            <a:ext cx="2945659" cy="49813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5" y="9430095"/>
            <a:ext cx="2945659" cy="49813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705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480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769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ABF0EF-BF8B-4004-A74D-AEAA6F2B8A83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E94999-550A-4B23-B1CB-4EDE54D3FE74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A9A776-425C-4079-9F40-13BC4388FA09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030F3D-79C8-42B0-A671-189B666D9375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92310D-4212-447C-ADEE-7D894C93A8C6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157E7B-71A9-4338-819F-8122FFCF706E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3FEE08-C437-442D-A823-4CEC3F030AE2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F8AB7C-0BFD-472A-8920-5CA4FDBCBC58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46C6F4D-64A0-40B6-9410-4EA476295ACD}" type="datetime1">
              <a:rPr lang="pl-PL" smtClean="0"/>
              <a:t>2024-05-28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6623" y="4939451"/>
            <a:ext cx="11407629" cy="1786855"/>
          </a:xfrm>
        </p:spPr>
        <p:txBody>
          <a:bodyPr rtlCol="0">
            <a:normAutofit/>
          </a:bodyPr>
          <a:lstStyle/>
          <a:p>
            <a:r>
              <a:rPr lang="pl-PL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Dom Pomocy Społecznej </a:t>
            </a:r>
            <a:br>
              <a:rPr lang="pl-PL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„Dom Seniora” w Kostrzynie nad Odrą</a:t>
            </a:r>
            <a:br>
              <a:rPr lang="pl-PL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</a:b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									</a:t>
            </a:r>
            <a:endParaRPr lang="pl-PL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515CCAC-FF5C-476B-AA31-2D93FA638B4B}"/>
              </a:ext>
            </a:extLst>
          </p:cNvPr>
          <p:cNvSpPr/>
          <p:nvPr/>
        </p:nvSpPr>
        <p:spPr>
          <a:xfrm>
            <a:off x="7401886" y="131694"/>
            <a:ext cx="4790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		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Załącznik nr 4 		</a:t>
            </a:r>
          </a:p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do Strategii Domu Pomocy Społecznej „Dom Seniora”</a:t>
            </a:r>
            <a:br>
              <a:rPr lang="pl-PL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w Kostrzynie nad Odrą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831F5-9AE1-40FA-BC64-0D8D7EEE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1" y="457518"/>
            <a:ext cx="11551640" cy="97699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Stopnie niepełnosprawności Mieszkańców na dzień 12 luty 2024r. 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9B960-849E-4969-AFA7-A11FE0226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6539" y="2147582"/>
            <a:ext cx="4773335" cy="4029380"/>
          </a:xfrm>
        </p:spPr>
        <p:txBody>
          <a:bodyPr/>
          <a:lstStyle/>
          <a:p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Znaczny-  34 osoby,</a:t>
            </a:r>
          </a:p>
          <a:p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Umiarkowany- 8 osób,</a:t>
            </a:r>
          </a:p>
          <a:p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Lekki-  2 osoby,</a:t>
            </a:r>
          </a:p>
          <a:p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 trakcie pozyskiwania- 3 osoby.</a:t>
            </a:r>
          </a:p>
          <a:p>
            <a:endParaRPr lang="pl-PL" sz="28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43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AB4B47-B677-4E89-AA3C-2B6317A60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63" y="302004"/>
            <a:ext cx="6167304" cy="274320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Mieszkańcy przyjęci przed 1 stycznia 2004r. 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(na tzw. „starych zasadach) – 4 osób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i po 1 stycznia 2004r. 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(na tzw. „nowych zasadach”) – 51 osób</a:t>
            </a:r>
          </a:p>
        </p:txBody>
      </p:sp>
      <p:graphicFrame>
        <p:nvGraphicFramePr>
          <p:cNvPr id="5" name="Symbol zastępczy zawartości 8">
            <a:extLst>
              <a:ext uri="{FF2B5EF4-FFF2-40B4-BE49-F238E27FC236}">
                <a16:creationId xmlns:a16="http://schemas.microsoft.com/office/drawing/2014/main" id="{19C6CCA7-A667-4B21-A2DC-5079B5B0608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5128681"/>
              </p:ext>
            </p:extLst>
          </p:nvPr>
        </p:nvGraphicFramePr>
        <p:xfrm>
          <a:off x="4932728" y="2720287"/>
          <a:ext cx="6167304" cy="427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59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48128A-9B39-4A87-A0EC-ABFBD64A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72" y="1590031"/>
            <a:ext cx="10058400" cy="118872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Średnia odpłatność Mieszkańców uprawnionych do dotacji   na tzw. „Starych zasadach”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7D1AC6-BDF1-4331-9443-ACE4E1CF1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2027" y="3439385"/>
            <a:ext cx="9947945" cy="106746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995,45zł- za 2023rok</a:t>
            </a:r>
          </a:p>
          <a:p>
            <a:pPr marL="0" indent="0" algn="ctr">
              <a:buNone/>
            </a:pPr>
            <a:r>
              <a:rPr lang="pl-PL" sz="6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995,45zł-  za miesiąc styczeń 2024rok</a:t>
            </a:r>
          </a:p>
        </p:txBody>
      </p:sp>
    </p:spTree>
    <p:extLst>
      <p:ext uri="{BB962C8B-B14F-4D97-AF65-F5344CB8AC3E}">
        <p14:creationId xmlns:p14="http://schemas.microsoft.com/office/powerpoint/2010/main" val="21649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3603AA-3261-4955-91AE-B20F48BB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809220"/>
          </a:xfrm>
        </p:spPr>
        <p:txBody>
          <a:bodyPr>
            <a:normAutofit/>
          </a:bodyPr>
          <a:lstStyle/>
          <a:p>
            <a:r>
              <a:rPr lang="pl-PL" sz="4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Koszt utrzymania:</a:t>
            </a:r>
            <a:endParaRPr lang="pl-PL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1513E3-7B5D-4C14-A47F-17E79FA0B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6624" y="1365059"/>
            <a:ext cx="7058751" cy="531104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2020 rok - 4.088,35zł</a:t>
            </a:r>
          </a:p>
          <a:p>
            <a:pPr marL="2103120" lvl="8" indent="0">
              <a:lnSpc>
                <a:spcPct val="110000"/>
              </a:lnSpc>
              <a:buNone/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różnica: -3,13zł</a:t>
            </a:r>
          </a:p>
          <a:p>
            <a:pPr>
              <a:lnSpc>
                <a:spcPct val="110000"/>
              </a:lnSpc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2021 rok - 4.085,22zł</a:t>
            </a:r>
          </a:p>
          <a:p>
            <a:pPr marL="2103120" lvl="8" indent="0">
              <a:lnSpc>
                <a:spcPct val="110000"/>
              </a:lnSpc>
              <a:buNone/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różnica: 997,95zł</a:t>
            </a:r>
          </a:p>
          <a:p>
            <a:pPr>
              <a:lnSpc>
                <a:spcPct val="110000"/>
              </a:lnSpc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2022 rok- 5.083,17zł</a:t>
            </a:r>
          </a:p>
          <a:p>
            <a:pPr marL="2103120" lvl="8" indent="0">
              <a:lnSpc>
                <a:spcPct val="110000"/>
              </a:lnSpc>
              <a:buNone/>
            </a:pPr>
            <a:r>
              <a:rPr lang="pl-PL" sz="105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różnica: 563,49zł</a:t>
            </a:r>
          </a:p>
          <a:p>
            <a:pPr>
              <a:lnSpc>
                <a:spcPct val="110000"/>
              </a:lnSpc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2023rok- 5.646,66zł</a:t>
            </a:r>
          </a:p>
          <a:p>
            <a:pPr marL="2103120" lvl="8" indent="0">
              <a:lnSpc>
                <a:spcPct val="110000"/>
              </a:lnSpc>
              <a:buNone/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        różnica: -1.144,55zł</a:t>
            </a:r>
          </a:p>
          <a:p>
            <a:pPr>
              <a:lnSpc>
                <a:spcPct val="110000"/>
              </a:lnSpc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2024 rok – 6.791,21zł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11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                                  różnica: 1.144,55zł</a:t>
            </a:r>
          </a:p>
          <a:p>
            <a:pPr>
              <a:lnSpc>
                <a:spcPct val="110000"/>
              </a:lnSpc>
            </a:pPr>
            <a:endParaRPr lang="pl-PL" sz="32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2103120" lvl="8" indent="0">
              <a:lnSpc>
                <a:spcPct val="110000"/>
              </a:lnSpc>
              <a:buNone/>
            </a:pPr>
            <a:r>
              <a:rPr lang="pl-P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81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6D15F6-7910-41CA-8B04-B505C66F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Miesięczny, jedno-godzinny koszt utrzymania 1 mieszkańca Domu w 2023roku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CEB5D8-EF5E-4AE5-97BE-48E44D5F5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362200"/>
            <a:ext cx="10323870" cy="2133600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</a:rPr>
              <a:t>Miesięczny koszt 		Liczba dni 	    Liczba godzin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</a:rPr>
              <a:t>utrzymania mieszkańca	w miesiącu	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</a:rPr>
              <a:t>	6.791,21zł 	    / 	 30 dni          /       24godziny	  =  9,43zł- godzina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</a:rPr>
            </a:br>
            <a:r>
              <a:rPr lang="pl-PL" dirty="0"/>
              <a:t>									</a:t>
            </a:r>
          </a:p>
        </p:txBody>
      </p:sp>
    </p:spTree>
    <p:extLst>
      <p:ext uri="{BB962C8B-B14F-4D97-AF65-F5344CB8AC3E}">
        <p14:creationId xmlns:p14="http://schemas.microsoft.com/office/powerpoint/2010/main" val="37702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358B86-C683-40EA-A5AE-E55C01C70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3522" y="989901"/>
            <a:ext cx="8384955" cy="46930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pl-PL" sz="9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Usługi pralnicze:</a:t>
            </a:r>
            <a:b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</a:t>
            </a:r>
            <a:b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2020r. cena za 1 kg prania- 3,93zł brutto</a:t>
            </a:r>
            <a:b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2021r. Cena za 1kg prania- 4,14zł brutto</a:t>
            </a:r>
            <a:b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2022r. Cena za 1 kg prania- 4,75zł brutto</a:t>
            </a:r>
            <a:b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9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2023r. Cena za 1 kg prania- 6,15zł brutto                                             2024r. Cena za 1 kg prania- 7,38zł brutto 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74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endParaRPr lang="pl-PL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1014B-63BD-4B46-8B71-485E964D8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22352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0B0F4-0B51-4E64-834E-BBD042A01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0295" y="847986"/>
            <a:ext cx="9894115" cy="4271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Wyżywienie: 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2020r. dzienna stawka żywieniowa- 17,60zł brutto za 1 osobodzień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2021r. dzienna stawka żywieniowa- 22,49zł brutto za 1 osobodzień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2022r. dzienna stawka żywieniowa- 25,00zł brutto za 1 osobodzień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2023r. dzienna stawka żywieniowa-28,51zł brutto za 1 osobodzień                            2024r. dzienna stawka żywieniowa- 26,40zł brutto za 1 osobodzień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902616D-B88C-47EC-9C16-32F283439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64410" y="2617365"/>
            <a:ext cx="160790" cy="3559597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76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49AB01-AD7A-442A-A80A-5C1AD49E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Stan zatrudnienia w „Domu Seniora”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na dzień 12 luty 2024 rok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51F78C07-F877-4020-88F0-AFEC660ADB0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945400" y="1808425"/>
                <a:ext cx="6734246" cy="381568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pl-PL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Dyrektor: 1 etat				</a:t>
                </a:r>
              </a:p>
              <a:p>
                <a:r>
                  <a:rPr lang="pl-PL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Dział socjalno – terapeutyczny: 5 etatów</a:t>
                </a:r>
              </a:p>
              <a:p>
                <a:r>
                  <a:rPr lang="pl-PL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Dział księgowo-finansowy: 3 etaty</a:t>
                </a:r>
              </a:p>
              <a:p>
                <a:r>
                  <a:rPr lang="pl-PL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Dział pielęgnacyjno-opiekuńczo-rehabilitacyjny:25 etaty</a:t>
                </a:r>
              </a:p>
              <a:p>
                <a:r>
                  <a:rPr lang="pl-PL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Specjalista ds. kadr i płac: 1 etat</a:t>
                </a:r>
              </a:p>
              <a:p>
                <a:r>
                  <a:rPr lang="pl-PL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Inspektor BHP: 1/8 etatu</a:t>
                </a:r>
              </a:p>
              <a:p>
                <a:pPr marL="2103120" lvl="8" indent="0">
                  <a:buNone/>
                </a:pPr>
                <a:endParaRPr lang="pl-PL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Monotype Corsiva" panose="03010101010201010101" pitchFamily="66" charset="0"/>
                </a:endParaRPr>
              </a:p>
              <a:p>
                <a:pPr marL="2103120" lvl="8" indent="0">
                  <a:buNone/>
                </a:pPr>
                <a:r>
                  <a:rPr lang="pl-PL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		</a:t>
                </a:r>
                <a:r>
                  <a:rPr lang="pl-PL" sz="24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ogółem- 35</a:t>
                </a:r>
                <a14:m>
                  <m:oMath xmlns:m="http://schemas.openxmlformats.org/officeDocument/2006/math">
                    <m:r>
                      <a:rPr lang="pl-PL" sz="2400" i="1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0" i="1" smtClean="0"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400" b="0" i="1" smtClean="0">
                            <a:solidFill>
                              <a:schemeClr val="tx2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l-PL" sz="2400" dirty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Monotype Corsiva" panose="03010101010201010101" pitchFamily="66" charset="0"/>
                  </a:rPr>
                  <a:t> etatu</a:t>
                </a:r>
              </a:p>
            </p:txBody>
          </p:sp>
        </mc:Choice>
        <mc:Fallback xmlns="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51F78C07-F877-4020-88F0-AFEC660AD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945400" y="1808425"/>
                <a:ext cx="6734246" cy="3815687"/>
              </a:xfrm>
              <a:blipFill>
                <a:blip r:embed="rId2"/>
                <a:stretch>
                  <a:fillRect l="-724" t="-239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>
            <a:extLst>
              <a:ext uri="{FF2B5EF4-FFF2-40B4-BE49-F238E27FC236}">
                <a16:creationId xmlns:a16="http://schemas.microsoft.com/office/drawing/2014/main" id="{E59DB8CC-9665-4205-9C3B-AA206D11F0D5}"/>
              </a:ext>
            </a:extLst>
          </p:cNvPr>
          <p:cNvSpPr txBox="1"/>
          <p:nvPr/>
        </p:nvSpPr>
        <p:spPr>
          <a:xfrm>
            <a:off x="947956" y="5750004"/>
            <a:ext cx="982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Waloryzacja wynagrodzeń pracowników w roku 2023 w kwocie 350,00 zł brutto.</a:t>
            </a:r>
            <a:endParaRPr lang="pl-PL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F964C1-81E0-4735-B173-7EEA871B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681038"/>
            <a:ext cx="11333526" cy="141621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Wskaźnik zatrudnienia w  Zespole Terapeutyczno- Opiekuńczym  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 Domu Pomocy Społecznej „Dom Seniora”   w Kostrzynie nad Odrą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na dzień 12.02.2024r.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pl-PL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591439-DA86-4FF0-9576-493B118E6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7427" y="1803633"/>
            <a:ext cx="7357145" cy="513406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Dział pielęgnacyjno-opiekuńczo-rehabilitacyjny 22,75 etaty: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72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Koordynator Dział Pielęgnacyjno-Opiekuńczo-Rehabilitacyjnego- </a:t>
            </a: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1 etat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Pielęgniarka                                                           -3 etaty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Opiekun			            - 10 etatów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Opiekun medyczny                                               - 5 etatów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Pokojowa		                        - 3,75 etaty (liczone po 0,75 </a:t>
            </a:r>
            <a:r>
              <a:rPr lang="pl-PL" sz="7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etatatu</a:t>
            </a: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pl-PL" sz="76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Dział </a:t>
            </a:r>
            <a:r>
              <a:rPr lang="pl-PL" sz="7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Socjalno</a:t>
            </a: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–Terapeutyczny - </a:t>
            </a:r>
            <a:r>
              <a:rPr lang="pl-PL" sz="7600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5 etatów</a:t>
            </a: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- w tym: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Koordynator Działu Socjalno-Terapeutycznego		- 1 etat                                                                                        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Pracownik socjalny 			                  - 1 etat	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Aspirant pracy socjalnej				- 1 etat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Instruktor ds. kulturalno- oświatowych	                      	- 1 etat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Terapeuta  zajęciowy                           		   	-1 etat</a:t>
            </a:r>
          </a:p>
          <a:p>
            <a:pPr marL="0" indent="0" algn="r">
              <a:buNone/>
            </a:pPr>
            <a:r>
              <a:rPr lang="pl-PL" sz="7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	Ogółem pracowników Zespołu T-O: 27,75 etatów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16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8184F3-0D0A-48DC-A2ED-0004DE68A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725" y="369117"/>
            <a:ext cx="6790548" cy="385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Pracownicy pierwszego kontaktu spoza działu    </a:t>
            </a:r>
            <a:r>
              <a:rPr lang="pl-PL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– 0,5 etat</a:t>
            </a:r>
            <a:endParaRPr lang="pl-PL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Specjalista ds. kadr i płac		    -0,25 etatu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Robotnik  gospodarczy		               - 0,25 etatu</a:t>
            </a:r>
          </a:p>
          <a:p>
            <a:pPr marL="0" indent="0">
              <a:buNone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	Ogółem pracownicy spoza działu: 0,5etatu</a:t>
            </a:r>
            <a:endParaRPr lang="pl-PL" b="1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Wskaźnik zatrudnienia zespołu terapeutyczno-opiekuńczego na dzień 12.02.2024r. </a:t>
            </a:r>
            <a:r>
              <a:rPr lang="pl-PL" b="1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Razem:  28,25 etatów</a:t>
            </a:r>
            <a:endParaRPr lang="pl-PL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F4F087-9338-4CFB-B48D-F05F35824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650" y="4329418"/>
            <a:ext cx="9960699" cy="42719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Ustalony wskaźnik dla osób w podeszłym wieku  = 0,4                          43 x 0,4 = 17,20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Ustalony wskaźnik dla osób przewlekle somatycznie chorych =0,5        15 x  0,5= 7,50</a:t>
            </a:r>
          </a:p>
          <a:p>
            <a:pPr marL="2103120" lvl="8" indent="0">
              <a:buNone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					          </a:t>
            </a:r>
            <a:r>
              <a:rPr lang="pl-PL" sz="2400" b="1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Razem: 24,70    </a:t>
            </a:r>
          </a:p>
          <a:p>
            <a:pPr marL="2103120" lvl="8" indent="0">
              <a:buNone/>
            </a:pPr>
            <a:endParaRPr lang="pl-PL" sz="2400" u="sng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2103120" lvl="8" indent="0">
              <a:buNone/>
            </a:pPr>
            <a:r>
              <a:rPr lang="pl-PL" sz="2400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                                              </a:t>
            </a:r>
            <a:endParaRPr lang="pl-PL" sz="24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E7388F3-C197-43EC-9D0A-D80AEBD14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94" y="380922"/>
            <a:ext cx="1495110" cy="14649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D25DFA-406E-4F3D-A709-1376623D0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65" y="380922"/>
            <a:ext cx="1415383" cy="14649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9A9EC18-66B3-456A-9C5A-FBCD514B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47" y="313810"/>
            <a:ext cx="3960440" cy="502959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C013322-D5D6-4900-B6C1-FDECA8C91A7C}"/>
              </a:ext>
            </a:extLst>
          </p:cNvPr>
          <p:cNvSpPr txBox="1"/>
          <p:nvPr/>
        </p:nvSpPr>
        <p:spPr>
          <a:xfrm>
            <a:off x="461395" y="5343407"/>
            <a:ext cx="1093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Funkcjonowanie Domu Pomocy Społecznej „Dom Seniora” w Kostrzynie nad Odrą </a:t>
            </a:r>
            <a:b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 2023 roku </a:t>
            </a:r>
            <a:b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oraz możliwość rozwoju  Domu Pomocy Społecznej „Dom Seniora” w Kostrzynie nad Odrą </a:t>
            </a:r>
          </a:p>
        </p:txBody>
      </p:sp>
    </p:spTree>
    <p:extLst>
      <p:ext uri="{BB962C8B-B14F-4D97-AF65-F5344CB8AC3E}">
        <p14:creationId xmlns:p14="http://schemas.microsoft.com/office/powerpoint/2010/main" val="3071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83581FA-5C5E-40C9-812A-5ED1E37DBBBD}"/>
              </a:ext>
            </a:extLst>
          </p:cNvPr>
          <p:cNvSpPr txBox="1"/>
          <p:nvPr/>
        </p:nvSpPr>
        <p:spPr>
          <a:xfrm>
            <a:off x="2994870" y="494949"/>
            <a:ext cx="453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Fluktuacja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FCA27-C043-4958-BCF1-3B87F43D0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703924"/>
              </p:ext>
            </p:extLst>
          </p:nvPr>
        </p:nvGraphicFramePr>
        <p:xfrm>
          <a:off x="2063693" y="1510018"/>
          <a:ext cx="6962862" cy="1291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1812">
                  <a:extLst>
                    <a:ext uri="{9D8B030D-6E8A-4147-A177-3AD203B41FA5}">
                      <a16:colId xmlns:a16="http://schemas.microsoft.com/office/drawing/2014/main" val="831558122"/>
                    </a:ext>
                  </a:extLst>
                </a:gridCol>
                <a:gridCol w="3651050">
                  <a:extLst>
                    <a:ext uri="{9D8B030D-6E8A-4147-A177-3AD203B41FA5}">
                      <a16:colId xmlns:a16="http://schemas.microsoft.com/office/drawing/2014/main" val="2587610409"/>
                    </a:ext>
                  </a:extLst>
                </a:gridCol>
              </a:tblGrid>
              <a:tr h="129190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Fluktuacja kadr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l-PL" sz="1200" spc="-2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Fluktuacja kadr 2023r. – 7 osób</a:t>
                      </a:r>
                    </a:p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l-PL" sz="1200" spc="-2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Fluktuacja kadr 2024r.- 0 osób (stan na dzień 12.02.2024r.)</a:t>
                      </a:r>
                      <a:endParaRPr lang="pl-PL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351949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4E67DD27-D6C4-4CA8-8A46-21BB3C53EE5A}"/>
              </a:ext>
            </a:extLst>
          </p:cNvPr>
          <p:cNvSpPr txBox="1"/>
          <p:nvPr/>
        </p:nvSpPr>
        <p:spPr>
          <a:xfrm>
            <a:off x="4123100" y="3325231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Baza wolontariuszy 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730572E9-E104-4113-AA1A-F0B45B168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1629"/>
              </p:ext>
            </p:extLst>
          </p:nvPr>
        </p:nvGraphicFramePr>
        <p:xfrm>
          <a:off x="2063693" y="4182122"/>
          <a:ext cx="6962862" cy="1673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1811">
                  <a:extLst>
                    <a:ext uri="{9D8B030D-6E8A-4147-A177-3AD203B41FA5}">
                      <a16:colId xmlns:a16="http://schemas.microsoft.com/office/drawing/2014/main" val="1516267851"/>
                    </a:ext>
                  </a:extLst>
                </a:gridCol>
                <a:gridCol w="3651051">
                  <a:extLst>
                    <a:ext uri="{9D8B030D-6E8A-4147-A177-3AD203B41FA5}">
                      <a16:colId xmlns:a16="http://schemas.microsoft.com/office/drawing/2014/main" val="4229715421"/>
                    </a:ext>
                  </a:extLst>
                </a:gridCol>
              </a:tblGrid>
              <a:tr h="167339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Baza wolontariuszy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l-PL" sz="1200" spc="-2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Umowy wolontariatu 2023r.- 9 umów</a:t>
                      </a:r>
                    </a:p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l-PL" sz="1200" spc="-2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Umowy wolontariatu 2024r.- 10 umów</a:t>
                      </a:r>
                      <a:endParaRPr lang="pl-PL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74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0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518A08A-AB73-4F23-B94D-22DC0139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75" y="314905"/>
            <a:ext cx="10058400" cy="80922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Szkolenia pracowników 2023 rok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C5EF8C0-0179-4313-87BA-FADB5DDFF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075" y="1266738"/>
            <a:ext cx="10620463" cy="5276357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23.02.2023r. Szkolenie: majątek mieszkańca DPS 2023 z uwzględnieniem procedury likwidacji depozytu.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14.03.2023r. Szkolenie „Już nie daję rady!”- stres i wypalenie w opiece nad osobą bliską.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16.03.2023r. Szkolenie wybór rozwiązań za nietrzymanie moczu i dofinansowanie NFZ do wyrobów chłonnych.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04.042023r. On </a:t>
            </a:r>
            <a:r>
              <a:rPr lang="pl-PL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line</a:t>
            </a: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szkolenie Zapobieganie skutkom długotrwałego unieruchomienia- dla opiekuna domowego.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17.04.2023r. Szkolenie: Potrzeby psychiczne Mieszkańca DPS.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10.05.2023r. Szkolenie: Komunikacja Międzykulturowa.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10.05.2023r. Zarządzenie Talentami- o Komunikacji z Samym Sobą.</a:t>
            </a:r>
          </a:p>
          <a:p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17.05.2023r. Komunikacja Alternatywna I </a:t>
            </a:r>
            <a:r>
              <a:rPr lang="pl-PL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Wpomagająca</a:t>
            </a: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W Opiece Nad Bliskim- Dla Opiekuna Domowego.</a:t>
            </a:r>
          </a:p>
          <a:p>
            <a:endParaRPr lang="pl-PL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5F5556-0774-41A5-8DE3-494B8D324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2293"/>
            <a:ext cx="10058400" cy="1188720"/>
          </a:xfrm>
        </p:spPr>
        <p:txBody>
          <a:bodyPr/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                 Szkolenia pracowników 2023 rok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897880-DDB2-4FE6-9FD1-98078C22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18407"/>
            <a:ext cx="10058400" cy="4653794"/>
          </a:xfrm>
        </p:spPr>
        <p:txBody>
          <a:bodyPr/>
          <a:lstStyle/>
          <a:p>
            <a:r>
              <a:rPr lang="pl-PL" dirty="0">
                <a:latin typeface="Monotype Corsiva" panose="03010101010201010101" pitchFamily="66" charset="0"/>
              </a:rPr>
              <a:t>20.06.2023r. Pracownik Socjalny W DPS- zmiany w przepisach Prawa i Kwestie Problematyczne z Uwzględnieniem Rodzinnego wywiadu Środowiskowego.</a:t>
            </a:r>
          </a:p>
          <a:p>
            <a:r>
              <a:rPr lang="pl-PL" dirty="0">
                <a:latin typeface="Monotype Corsiva" panose="03010101010201010101" pitchFamily="66" charset="0"/>
              </a:rPr>
              <a:t>19.07.2023r. Szkolenie Z </a:t>
            </a:r>
            <a:r>
              <a:rPr lang="pl-PL" dirty="0" err="1">
                <a:latin typeface="Monotype Corsiva" panose="03010101010201010101" pitchFamily="66" charset="0"/>
              </a:rPr>
              <a:t>Rodo</a:t>
            </a:r>
            <a:r>
              <a:rPr lang="pl-PL" dirty="0">
                <a:latin typeface="Monotype Corsiva" panose="03010101010201010101" pitchFamily="66" charset="0"/>
              </a:rPr>
              <a:t> I Ochrona Danych Osobowych .</a:t>
            </a:r>
          </a:p>
          <a:p>
            <a:r>
              <a:rPr lang="pl-PL" dirty="0">
                <a:latin typeface="Monotype Corsiva" panose="03010101010201010101" pitchFamily="66" charset="0"/>
              </a:rPr>
              <a:t>08.08.2023r Webinarium- ZUS I </a:t>
            </a:r>
            <a:r>
              <a:rPr lang="pl-PL" dirty="0" err="1">
                <a:latin typeface="Monotype Corsiva" panose="03010101010201010101" pitchFamily="66" charset="0"/>
              </a:rPr>
              <a:t>Pfr</a:t>
            </a:r>
            <a:r>
              <a:rPr lang="pl-PL" dirty="0">
                <a:latin typeface="Monotype Corsiva" panose="03010101010201010101" pitchFamily="66" charset="0"/>
              </a:rPr>
              <a:t> Portal </a:t>
            </a:r>
            <a:r>
              <a:rPr lang="pl-PL" dirty="0" err="1">
                <a:latin typeface="Monotype Corsiva" panose="03010101010201010101" pitchFamily="66" charset="0"/>
              </a:rPr>
              <a:t>Ppk</a:t>
            </a:r>
            <a:r>
              <a:rPr lang="pl-PL" dirty="0">
                <a:latin typeface="Monotype Corsiva" panose="03010101010201010101" pitchFamily="66" charset="0"/>
              </a:rPr>
              <a:t>.</a:t>
            </a:r>
          </a:p>
          <a:p>
            <a:r>
              <a:rPr lang="pl-PL" dirty="0">
                <a:latin typeface="Monotype Corsiva" panose="03010101010201010101" pitchFamily="66" charset="0"/>
              </a:rPr>
              <a:t>08.08.2023r. Webinarium Razem Dla Płatnika- ZUS.</a:t>
            </a:r>
          </a:p>
          <a:p>
            <a:r>
              <a:rPr lang="pl-PL" dirty="0">
                <a:latin typeface="Monotype Corsiva" panose="03010101010201010101" pitchFamily="66" charset="0"/>
              </a:rPr>
              <a:t>06.09.2023r. Webinarium Zmiany w Przepisach Prawa Pracy .</a:t>
            </a:r>
          </a:p>
          <a:p>
            <a:r>
              <a:rPr lang="pl-PL" dirty="0">
                <a:latin typeface="Monotype Corsiva" panose="03010101010201010101" pitchFamily="66" charset="0"/>
              </a:rPr>
              <a:t>15.09.2023r. Webinarium </a:t>
            </a:r>
            <a:r>
              <a:rPr lang="pl-PL" dirty="0" err="1">
                <a:latin typeface="Monotype Corsiva" panose="03010101010201010101" pitchFamily="66" charset="0"/>
              </a:rPr>
              <a:t>ppk</a:t>
            </a:r>
            <a:r>
              <a:rPr lang="pl-PL" dirty="0">
                <a:latin typeface="Monotype Corsiva" panose="03010101010201010101" pitchFamily="66" charset="0"/>
              </a:rPr>
              <a:t> dla pracowników i pracodawców .</a:t>
            </a:r>
          </a:p>
          <a:p>
            <a:r>
              <a:rPr lang="pl-PL" dirty="0">
                <a:latin typeface="Monotype Corsiva" panose="03010101010201010101" pitchFamily="66" charset="0"/>
              </a:rPr>
              <a:t>13-14.09.2023r. Szkolenie Online: Gdy Mózg Twojego Bliskiego Choruje. Zrozum Demencję i zamień Opiekę Za Świadomą Współpracę.</a:t>
            </a:r>
          </a:p>
          <a:p>
            <a:endParaRPr lang="pl-PL" dirty="0">
              <a:latin typeface="Monotype Corsiva" panose="03010101010201010101" pitchFamily="66" charset="0"/>
            </a:endParaRPr>
          </a:p>
          <a:p>
            <a:endParaRPr lang="pl-PL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451B9C-ADA3-428E-AFC1-EB990043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                Szkolenia pracowników 2023 rok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47306B-C42A-465D-B7C3-3FD2997EB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Monotype Corsiva" panose="03010101010201010101" pitchFamily="66" charset="0"/>
              </a:rPr>
              <a:t>20.09.2023r. Szkolenie Online Występowanie Bakterii L:egionella w Instalacjach Wodnych Domów Pomocy Społecznej.</a:t>
            </a:r>
          </a:p>
          <a:p>
            <a:r>
              <a:rPr lang="pl-PL" dirty="0">
                <a:latin typeface="Monotype Corsiva" panose="03010101010201010101" pitchFamily="66" charset="0"/>
              </a:rPr>
              <a:t>12.10.2023r. Webinarium Z </a:t>
            </a:r>
            <a:r>
              <a:rPr lang="pl-PL" dirty="0" err="1">
                <a:latin typeface="Monotype Corsiva" panose="03010101010201010101" pitchFamily="66" charset="0"/>
              </a:rPr>
              <a:t>Arisco</a:t>
            </a:r>
            <a:r>
              <a:rPr lang="pl-PL" dirty="0">
                <a:latin typeface="Monotype Corsiva" panose="03010101010201010101" pitchFamily="66" charset="0"/>
              </a:rPr>
              <a:t>- Zmiany Ustawowe i Nowości w Programie.</a:t>
            </a:r>
          </a:p>
          <a:p>
            <a:r>
              <a:rPr lang="pl-PL" dirty="0">
                <a:latin typeface="Monotype Corsiva" panose="03010101010201010101" pitchFamily="66" charset="0"/>
              </a:rPr>
              <a:t>21.11.2023r. Szkolenie : E Doręczenia .</a:t>
            </a:r>
          </a:p>
          <a:p>
            <a:r>
              <a:rPr lang="pl-PL" dirty="0">
                <a:latin typeface="Monotype Corsiva" panose="03010101010201010101" pitchFamily="66" charset="0"/>
              </a:rPr>
              <a:t>06.12.2023r </a:t>
            </a:r>
            <a:r>
              <a:rPr lang="pl-PL" dirty="0" err="1">
                <a:latin typeface="Monotype Corsiva" panose="03010101010201010101" pitchFamily="66" charset="0"/>
              </a:rPr>
              <a:t>Arisco</a:t>
            </a:r>
            <a:r>
              <a:rPr lang="pl-PL" dirty="0">
                <a:latin typeface="Monotype Corsiva" panose="03010101010201010101" pitchFamily="66" charset="0"/>
              </a:rPr>
              <a:t> Zdarzenia nadzwyczajne.</a:t>
            </a:r>
          </a:p>
        </p:txBody>
      </p:sp>
    </p:spTree>
    <p:extLst>
      <p:ext uri="{BB962C8B-B14F-4D97-AF65-F5344CB8AC3E}">
        <p14:creationId xmlns:p14="http://schemas.microsoft.com/office/powerpoint/2010/main" val="28164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98B3FEC-22D7-4F01-B370-84E045529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31650"/>
            <a:ext cx="10058400" cy="4840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Projekty realizowane przez </a:t>
            </a:r>
            <a:br>
              <a:rPr lang="pl-PL" sz="6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6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Dom Pomocy Społecznej </a:t>
            </a:r>
            <a:br>
              <a:rPr lang="pl-PL" sz="6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6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„Dom Seniora” </a:t>
            </a:r>
            <a:br>
              <a:rPr lang="pl-PL" sz="6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6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 2023 roku </a:t>
            </a:r>
          </a:p>
        </p:txBody>
      </p:sp>
    </p:spTree>
    <p:extLst>
      <p:ext uri="{BB962C8B-B14F-4D97-AF65-F5344CB8AC3E}">
        <p14:creationId xmlns:p14="http://schemas.microsoft.com/office/powerpoint/2010/main" val="26182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98B3FEC-22D7-4F01-B370-84E045529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602136" cy="6858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Dom Pomocy Społecznej „Dom Seniora” </a:t>
            </a:r>
            <a:b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w Kostrzynie nad Odrą </a:t>
            </a:r>
            <a:b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w 2022roku złożył do Euroregionu Pro Europa </a:t>
            </a:r>
            <a:r>
              <a:rPr lang="pl-PL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Viadrina</a:t>
            </a: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w Gorzowie Wielkopolskim wniosek o realizację projektu pn. „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Interaktywne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warsztaty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obejmujące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komunikację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i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edukację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interpersonalną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b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w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ramach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współpracy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miast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partnerskich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b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na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pograniczu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polsko-niemieckim</a:t>
            </a: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”.</a:t>
            </a:r>
          </a:p>
          <a:p>
            <a:pPr marL="0" indent="0" algn="ctr">
              <a:buNone/>
            </a:pP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Wniosek decyzją </a:t>
            </a:r>
            <a:r>
              <a:rPr lang="pl-PL" sz="40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Euroregionalnej</a:t>
            </a: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Komisji Oceniającej </a:t>
            </a:r>
            <a:b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z dnia 10.02.2023r.został zatwierdzony do dofinansowania w ramach Funduszu Małych Projektów (FMP) Programu Współpracy INTERREG VA Brandenburgia-Polska 2014-2020.</a:t>
            </a:r>
          </a:p>
          <a:p>
            <a:pPr marL="0" indent="0" algn="ctr">
              <a:buNone/>
            </a:pP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Koszty kwalifikowane: 2980,00euro</a:t>
            </a:r>
          </a:p>
          <a:p>
            <a:pPr marL="0" indent="0" algn="ctr">
              <a:buNone/>
            </a:pP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Dotacja EFRR: 2533,00euro (85%)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1CA5A6C-A889-4CBE-B5A0-67FCC647F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24" y="116952"/>
            <a:ext cx="4684276" cy="66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DD6F7B-4B4A-4E39-B066-00B59630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Monotype Corsiva" panose="03010101010201010101" pitchFamily="66" charset="0"/>
              </a:rPr>
              <a:t>„Interaktywne warsztaty obejmujące komunikację i edukację interpersonalną w ramach   współpracy miast partnerskich na pograniczu polsko-niemieckim”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C04E3B-FE39-4A0F-A650-1FCD7CBF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05001"/>
            <a:ext cx="10058400" cy="4267200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Dom Pomocy Społecznej „Dom Seniora” w Kostrzynie nad Odrą realizował projekt pt. „Interaktywne warsztaty obejmujące komunikację i edukację interpersonalną w ramach   współpracy miast partnerskich na pograniczu polsko-niemieckim” finansowany w ramach Fundusz Małych Projektów (FMP) w Euroregionie PRO EUROPA VIADRINA dla Programu Współpracy INTERRG V A Brandenburgia – Polska 2014-2020 w ramach Europejskiej Współpracy Terytorialnej. 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r>
              <a:rPr lang="pl-PL" dirty="0"/>
              <a:t>Celem projektu pt. „Interaktywne warsztaty obejmujące komunikację i edukację interpersonalną w ramach   współpracy miast partnerskich na pograniczu polsko-niemieckim” była nauka innowacyjnych form komunikacji i edukacji interpersonalnej pomiędzy organizacjami oraz instytucji w obszarze opieki zdrowotnej i spraw socjalnych. Ponadto naszym celem było i jest wspieranie dalszego rozwoju, pogłębianie przyjaźni i więzi oraz współpracy partnerskiej poprzez pokonywanie barier kulturalnych i językowych. Termin realizacji projektu: 10 maj 2023 rok.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17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DF31CB-0CED-4652-8F23-F1FB1061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9D83B31-9FF8-4B8E-B864-E27455F70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42" y="1012969"/>
            <a:ext cx="5958003" cy="410458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CCEE79-FEAF-4CEA-902E-2E083EBA5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6" y="1051878"/>
            <a:ext cx="5224824" cy="4095926"/>
          </a:xfrm>
          <a:prstGeom prst="rect">
            <a:avLst/>
          </a:prstGeom>
        </p:spPr>
      </p:pic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FFA0AF71-8156-4922-B3AE-076DCD17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58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BF8533-F2AD-42EF-AD53-6237041B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„</a:t>
            </a:r>
            <a:r>
              <a:rPr lang="pl-PL" dirty="0">
                <a:latin typeface="Monotype Corsiva" panose="03010101010201010101" pitchFamily="66" charset="0"/>
              </a:rPr>
              <a:t>Program wyrównywania różnic między regionami”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9019F5-0C31-4370-9484-A1DCB0C21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>
                <a:latin typeface="Monotype Corsiva" panose="03010101010201010101" pitchFamily="66" charset="0"/>
              </a:rPr>
              <a:t>Dom Pomocy Społecznej „Dom Seniora” w Kostrzynie nad Odrą złożył wniosek o dofinansowanie ze środków PFRON projektów w ramach obszaru D „ Program wyrównywania różnic między regionami” w ramach obszaru D. Zgodnie z założeniami auto zostało przekazane dla Domu Pomocy Społecznej „Dom Seniora” w Kostrzynie nad Odrą w dniu 06.12.2023r. Samochód to Ford Transit </a:t>
            </a:r>
            <a:r>
              <a:rPr lang="pl-PL" dirty="0" err="1">
                <a:latin typeface="Monotype Corsiva" panose="03010101010201010101" pitchFamily="66" charset="0"/>
              </a:rPr>
              <a:t>Custom</a:t>
            </a:r>
            <a:r>
              <a:rPr lang="pl-PL" dirty="0">
                <a:latin typeface="Monotype Corsiva" panose="03010101010201010101" pitchFamily="66" charset="0"/>
              </a:rPr>
              <a:t>, rok produkcji 2023r. o nr rejestracyjnych FG 1514R, o zabudowie Inwalidzkiej z przeznaczeniem na przewóz osób niepełnosprawnych .</a:t>
            </a:r>
          </a:p>
          <a:p>
            <a:r>
              <a:rPr lang="pl-PL" dirty="0">
                <a:latin typeface="Monotype Corsiva" panose="03010101010201010101" pitchFamily="66" charset="0"/>
              </a:rPr>
              <a:t>Celem projektu był zakup samochodu osobowego przystosowanego do przewozu osób niesamodzielnych i niepełnosprawnych zamieszkujących w Domu Pomocy Społecznej „Dom Seniora” w Kostrzynie nad Odrą . Nadrzędnym celem projektu jest likwidacja barier transportowych , stałe podnoszenie komfortu życia mieszkańców Domu, zapewnienie podopiecznym poczucia bezpieczeństwa, własnej wartości i społecznej przydatności, jak również integracja ze społecznością lokalną . Samochód do przewozu osób niepełnosprawnych w Domu Pomocy Społecznej „Dom Seniora” w Kostrzynie nad Odrą jest niezbędny do poprawnego funkcjonowania oraz dostępności do usług zdrowotnych, rehabilitacyjnych i społecznych. </a:t>
            </a:r>
          </a:p>
          <a:p>
            <a:r>
              <a:rPr lang="pl-PL" b="1" dirty="0">
                <a:latin typeface="Monotype Corsiva" panose="03010101010201010101" pitchFamily="66" charset="0"/>
              </a:rPr>
              <a:t>Łączny koszt realizacji projektu to 213.781,74 zł.</a:t>
            </a:r>
            <a:r>
              <a:rPr lang="pl-PL" dirty="0">
                <a:latin typeface="Monotype Corsiva" panose="03010101010201010101" pitchFamily="66" charset="0"/>
              </a:rPr>
              <a:t> </a:t>
            </a:r>
            <a:r>
              <a:rPr lang="pl-PL" b="1" dirty="0">
                <a:latin typeface="Monotype Corsiva" panose="03010101010201010101" pitchFamily="66" charset="0"/>
              </a:rPr>
              <a:t>Kwota dofinansowania ze środków PFRON w ramach projektu to 135,000 zł. Własne środki przekazane na realizację projektu to 78.781,74 zł.</a:t>
            </a:r>
            <a:endParaRPr lang="pl-PL" dirty="0">
              <a:latin typeface="Monotype Corsiva" panose="03010101010201010101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38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9C45D3-C541-4966-8304-BE5549B5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9C47BF6-3EE5-468B-A1EE-928DEEEBE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3" y="457518"/>
            <a:ext cx="2266551" cy="302206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0FCB4C-07F7-4156-A095-0713DD823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3" y="3740408"/>
            <a:ext cx="2266551" cy="30462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E6C10A-0B80-4032-B2D6-97DDF305C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75" y="3740408"/>
            <a:ext cx="2228612" cy="297148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5340FB7-668C-4DD7-B85F-066645A21B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35" y="457517"/>
            <a:ext cx="2266552" cy="302206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45CD2CB-82F7-4AED-9D4E-3974EDD9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3" y="457517"/>
            <a:ext cx="2228612" cy="29714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04231EE-46E7-42B9-B3CF-22B6E9A7B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3" y="3740408"/>
            <a:ext cx="2228612" cy="29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015" y="331683"/>
            <a:ext cx="11299970" cy="1188720"/>
          </a:xfrm>
        </p:spPr>
        <p:txBody>
          <a:bodyPr rtlCol="0">
            <a:noAutofit/>
          </a:bodyPr>
          <a:lstStyle/>
          <a:p>
            <a:pPr algn="ctr"/>
            <a:r>
              <a:rPr lang="pl-PL" altLang="pl-PL" sz="28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Dom Pomocy Społecznej „Dom Seniora” w Kostrzynie nad Odrą pełni funkcję substytucyjną w stosunku do naturalnych ogniw oparcia społecznego jaką jest rodzina.</a:t>
            </a:r>
            <a:endParaRPr lang="pl-PL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1905" y="1896612"/>
            <a:ext cx="9739619" cy="4267200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l-PL" alt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Dom funkcjonuje zgodnie z przepisami: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Ustawy z dnia 12 marca 2004r. o pomocy społecznej </a:t>
            </a:r>
            <a:b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pl-PL" sz="2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t.j.Dz.U</a:t>
            </a: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. z2023r. poz. 901,1693,1938,2760,1, 66, 1079, 1692, 1700, 1812, 1967, 2127, 2140, 2754, z 2023 r. poz. 185. z późn.zm.),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Rozporządzenia Ministra Pracy i Polityki Społecznej z dnia 23 sierpnia 2012r. </a:t>
            </a:r>
            <a:b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 sprawie domów pomocy społecznej </a:t>
            </a:r>
            <a:b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pl-PL" sz="2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t.j.Dz.U</a:t>
            </a: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z 2023r. poz. 2355,734 z późn.zm.),</a:t>
            </a:r>
          </a:p>
          <a:p>
            <a:pPr>
              <a:spcBef>
                <a:spcPct val="50000"/>
              </a:spcBef>
            </a:pPr>
            <a:r>
              <a:rPr lang="pl-PL" alt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Ustawy o dochodach jednostek samorządu terytorialnego z dnia 13 listopada 2003r.  </a:t>
            </a:r>
            <a:br>
              <a:rPr lang="pl-PL" alt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alt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(t.j. Dz. U. z 2023r. poz. 1586,2005 z </a:t>
            </a:r>
            <a:r>
              <a:rPr lang="pl-PL" altLang="pl-PL" sz="2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późn</a:t>
            </a:r>
            <a:r>
              <a:rPr lang="pl-PL" alt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. zm.) </a:t>
            </a:r>
          </a:p>
          <a:p>
            <a:pPr>
              <a:spcBef>
                <a:spcPct val="50000"/>
              </a:spcBef>
            </a:pP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Ustawy z dnia 5czerwca 1998r. o samorządzie powiatowym </a:t>
            </a:r>
            <a:b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pl-PL" sz="2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t.j.Dz.U</a:t>
            </a: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. z 2024r. poz. 107  z </a:t>
            </a:r>
            <a:r>
              <a:rPr lang="pl-PL" sz="2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późn</a:t>
            </a: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. zm.)</a:t>
            </a:r>
          </a:p>
          <a:p>
            <a:pPr>
              <a:spcBef>
                <a:spcPct val="50000"/>
              </a:spcBef>
            </a:pP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Ustawy z dnia 27 sierpnia 2009r. o finansach publicznych </a:t>
            </a:r>
            <a:b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(t.j. Dz. U. z 20223 r. poz. 1270, 1634, 1725, 1747, 1768, 1964, 2414.)</a:t>
            </a:r>
          </a:p>
          <a:p>
            <a:pPr rtl="0"/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B22325B7-83C5-4D66-BFE1-9AA924BECFB1}"/>
              </a:ext>
            </a:extLst>
          </p:cNvPr>
          <p:cNvSpPr txBox="1"/>
          <p:nvPr/>
        </p:nvSpPr>
        <p:spPr>
          <a:xfrm>
            <a:off x="648928" y="265111"/>
            <a:ext cx="11139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WZROST KOSZTU ENERGII ELEKTRYCZNEJ, ENERGII CIEPLNEJ, WODY, ODPADÓW KOMUNALNYCH, ŚCIEKÓW </a:t>
            </a:r>
          </a:p>
          <a:p>
            <a:pPr algn="ctr"/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PORÓWNANIE LATA 2022-2023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7ABD28D-B61E-42EB-9225-CF523D2EF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869030"/>
              </p:ext>
            </p:extLst>
          </p:nvPr>
        </p:nvGraphicFramePr>
        <p:xfrm>
          <a:off x="1052512" y="1861014"/>
          <a:ext cx="10086975" cy="4216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5745">
                  <a:extLst>
                    <a:ext uri="{9D8B030D-6E8A-4147-A177-3AD203B41FA5}">
                      <a16:colId xmlns:a16="http://schemas.microsoft.com/office/drawing/2014/main" val="924557526"/>
                    </a:ext>
                  </a:extLst>
                </a:gridCol>
                <a:gridCol w="1920962">
                  <a:extLst>
                    <a:ext uri="{9D8B030D-6E8A-4147-A177-3AD203B41FA5}">
                      <a16:colId xmlns:a16="http://schemas.microsoft.com/office/drawing/2014/main" val="1368078353"/>
                    </a:ext>
                  </a:extLst>
                </a:gridCol>
                <a:gridCol w="1633203">
                  <a:extLst>
                    <a:ext uri="{9D8B030D-6E8A-4147-A177-3AD203B41FA5}">
                      <a16:colId xmlns:a16="http://schemas.microsoft.com/office/drawing/2014/main" val="413103783"/>
                    </a:ext>
                  </a:extLst>
                </a:gridCol>
                <a:gridCol w="1526375">
                  <a:extLst>
                    <a:ext uri="{9D8B030D-6E8A-4147-A177-3AD203B41FA5}">
                      <a16:colId xmlns:a16="http://schemas.microsoft.com/office/drawing/2014/main" val="3950758033"/>
                    </a:ext>
                  </a:extLst>
                </a:gridCol>
                <a:gridCol w="1668811">
                  <a:extLst>
                    <a:ext uri="{9D8B030D-6E8A-4147-A177-3AD203B41FA5}">
                      <a16:colId xmlns:a16="http://schemas.microsoft.com/office/drawing/2014/main" val="2249317918"/>
                    </a:ext>
                  </a:extLst>
                </a:gridCol>
                <a:gridCol w="1871879">
                  <a:extLst>
                    <a:ext uri="{9D8B030D-6E8A-4147-A177-3AD203B41FA5}">
                      <a16:colId xmlns:a16="http://schemas.microsoft.com/office/drawing/2014/main" val="2540208827"/>
                    </a:ext>
                  </a:extLst>
                </a:gridCol>
              </a:tblGrid>
              <a:tr h="11925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ENERGIA</a:t>
                      </a:r>
                      <a:b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ELEKTRYCZNA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C.O.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WODA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ŚCIEKI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ODPADY KOMUNALNE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927598"/>
                  </a:ext>
                </a:extLst>
              </a:tr>
              <a:tr h="9957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34.359,58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115.577,51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9.944,70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23.602,50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25.525,55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01781"/>
                  </a:ext>
                </a:extLst>
              </a:tr>
              <a:tr h="157529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54.657,84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88.430,83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9.815,39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22.691,74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25.056,00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15322"/>
                  </a:ext>
                </a:extLst>
              </a:tr>
              <a:tr h="9416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WZROST (%)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59,10%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-23,49%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-1,30%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-3,86%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-1,84%</a:t>
                      </a:r>
                      <a:endParaRPr lang="pl-PL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118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3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55450C-2B85-46A2-A61A-9D6A0AA8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713" y="681981"/>
            <a:ext cx="10058400" cy="118872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Remonty, inwestycje, zakup środków trwałych w 2023 roku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12" name="Symbol zastępczy zawartości 11">
            <a:extLst>
              <a:ext uri="{FF2B5EF4-FFF2-40B4-BE49-F238E27FC236}">
                <a16:creationId xmlns:a16="http://schemas.microsoft.com/office/drawing/2014/main" id="{DE4F0EEA-D318-47F0-8640-9BA4F60E2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259324"/>
              </p:ext>
            </p:extLst>
          </p:nvPr>
        </p:nvGraphicFramePr>
        <p:xfrm>
          <a:off x="1542465" y="1799720"/>
          <a:ext cx="9107070" cy="45627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84063">
                  <a:extLst>
                    <a:ext uri="{9D8B030D-6E8A-4147-A177-3AD203B41FA5}">
                      <a16:colId xmlns:a16="http://schemas.microsoft.com/office/drawing/2014/main" val="1803480098"/>
                    </a:ext>
                  </a:extLst>
                </a:gridCol>
                <a:gridCol w="5900394">
                  <a:extLst>
                    <a:ext uri="{9D8B030D-6E8A-4147-A177-3AD203B41FA5}">
                      <a16:colId xmlns:a16="http://schemas.microsoft.com/office/drawing/2014/main" val="2757585666"/>
                    </a:ext>
                  </a:extLst>
                </a:gridCol>
                <a:gridCol w="1122613">
                  <a:extLst>
                    <a:ext uri="{9D8B030D-6E8A-4147-A177-3AD203B41FA5}">
                      <a16:colId xmlns:a16="http://schemas.microsoft.com/office/drawing/2014/main" val="1356401210"/>
                    </a:ext>
                  </a:extLst>
                </a:gridCol>
              </a:tblGrid>
              <a:tr h="3033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Wyszczególnienie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Nazwa usługi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wartość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6386796"/>
                  </a:ext>
                </a:extLst>
              </a:tr>
              <a:tr h="6111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REMONTY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brak</a:t>
                      </a:r>
                      <a:endParaRPr lang="pl-PL" sz="1400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0,00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4784479"/>
                  </a:ext>
                </a:extLst>
              </a:tr>
              <a:tr h="1086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BIEŻĄCE PRACE MODERNIZACYJNE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Materiały budowlane do przeprowadzenia bieżących remontów w systemie gospodarczym: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 zakup narzędzi i materiałów do napraw i remontów Dom</a:t>
                      </a:r>
                    </a:p>
                    <a:p>
                      <a:pPr marL="285750" indent="-2857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Odświeżenie holu na parterze</a:t>
                      </a:r>
                    </a:p>
                    <a:p>
                      <a:pPr marL="285750" indent="-2857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Modernizacja i odświeżenie mieszkań mieszkańców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833,41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308445"/>
                  </a:ext>
                </a:extLst>
              </a:tr>
              <a:tr h="3033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INWESTYCJE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brak</a:t>
                      </a:r>
                      <a:endParaRPr lang="pl-PL" sz="1400" b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0,00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9884967"/>
                  </a:ext>
                </a:extLst>
              </a:tr>
              <a:tr h="564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ZAKUP ŚRODKÓW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TRWAŁYCH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Zakup auta służbowego – mikrobus współfinansowanego ze środków PEFRON w kwocie 135.000,00 zł, wkład własny to 78,781,74zł</a:t>
                      </a:r>
                    </a:p>
                    <a:p>
                      <a:pPr marL="285750" indent="-2857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Zakup oczyszczacza powietrza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213.781,74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5.111,88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5056368"/>
                  </a:ext>
                </a:extLst>
              </a:tr>
              <a:tr h="1286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ZAKUP WYSPOSAŻENIA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Zakupiono: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wyposażenie do dwóch mieszkań w aneksy kuchenne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Stoły krzesła do części wspólnych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400" b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Stoły krzesła do wyposażenia i standaryzacji dwóch mieszkań mieszkańców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2.500,00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5.100,00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3,699,99 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7286674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D7D995CD-AB88-48CB-AAEC-F8F84258F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77136" y="-204994"/>
            <a:ext cx="17681845" cy="72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pl-PL" altLang="pl-P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8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9EB152-24A9-4054-9E29-4C7E9860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31" y="3192330"/>
            <a:ext cx="10058400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7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Projekty do realizacji na 2024rok</a:t>
            </a:r>
            <a:br>
              <a:rPr lang="pl-PL" sz="7200" dirty="0">
                <a:latin typeface="Monotype Corsiva" panose="03010101010201010101" pitchFamily="66" charset="0"/>
              </a:rPr>
            </a:br>
            <a:endParaRPr lang="pl-PL" sz="7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C90BF8-80DD-49DF-942F-472DF9D9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246" y="1061525"/>
            <a:ext cx="10058400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Monotype Corsiva" panose="03010101010201010101" pitchFamily="66" charset="0"/>
              </a:rPr>
              <a:t>POZYSKANE ŚRODKI POZABUDŻETOWE – DOFINANSOWANIE ZE ŚRODKÓW PFRON projektów w ramach obszaru A, C, D, F i G „Programu wyrównywania różnic między regionami III”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C715DB-7C4A-4B26-B9C5-DC3FB1E0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6337"/>
            <a:ext cx="10058400" cy="4267200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latin typeface="Monotype Corsiva" panose="03010101010201010101" pitchFamily="66" charset="0"/>
              </a:rPr>
              <a:t>Termin złożenia wniosku do PFRON to 12.07.2023r. Wniosek o dofinansowanie został przyznany dnia 02.10.2023r. Umowa została podpisana dnia 27.12.2023r. </a:t>
            </a:r>
          </a:p>
          <a:p>
            <a:r>
              <a:rPr lang="pl-PL" dirty="0">
                <a:latin typeface="Monotype Corsiva" panose="03010101010201010101" pitchFamily="66" charset="0"/>
              </a:rPr>
              <a:t>Dom Pomocy Społecznej „Dom Seniora” w Kostrzynie nad Odrą podlega pod moduł A: Likwidacja barier architektonicznych lub informacyjno-komunikacyjnych przez jednostki samorządu terytorialnego lub ich jednostki organizacyjne.</a:t>
            </a:r>
          </a:p>
          <a:p>
            <a:r>
              <a:rPr lang="pl-PL" dirty="0">
                <a:latin typeface="Monotype Corsiva" panose="03010101010201010101" pitchFamily="66" charset="0"/>
              </a:rPr>
              <a:t>Celem projektu jest likwidacja barier architektonicznych w 4 łazienkach Mieszkańców Domu Pomocy Społecznej „Dom Seniora” w Kostrzynie nad Odrą. Realizacja projektu poprawi dostęp w sposób w sposób swobodny i nieograniczony do korzystania z nich. Zlikwidujemy sieć barier , poczynając od zbyt wąskich drzwi, aby można było bez ograniczeń wjechać wózkiem . Poprzez prace remontowe uzyskamy niezbędną przestrzeń manewrową. Nasi Mieszkańcy w efekcie finalnym będą mogli korzystać z łazienek funkcjonalnych, ułatwiających poruszanie się w nich, a także całkowicie bezpiecznych, zapewniających intymność i komfort osób niepełnosprawnych i niesamodzielnych. </a:t>
            </a:r>
          </a:p>
          <a:p>
            <a:pPr algn="ctr"/>
            <a:r>
              <a:rPr lang="pl-PL" dirty="0">
                <a:latin typeface="Monotype Corsiva" panose="03010101010201010101" pitchFamily="66" charset="0"/>
              </a:rPr>
              <a:t>Całkowity koszt realizacji projektu wynosi 145.794,36 zł, PFRON dofinansuje realizację projektu do łącznej wysokości 116.635,47zł . Wkład własny wynosi 20% kwoty całkowitej czyli 29.158,89zł. Środki pozyskane z dofinansowania wpłynęły na konto 29.12.2023r. Zgodnie z złożonym harmonogramem prac termin realizacji projektu wyznaczony jest na koniec roku 2024r.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43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832CA09-0BB5-4DA4-8CBD-98BB7655A17A}"/>
              </a:ext>
            </a:extLst>
          </p:cNvPr>
          <p:cNvSpPr txBox="1"/>
          <p:nvPr/>
        </p:nvSpPr>
        <p:spPr>
          <a:xfrm>
            <a:off x="3156541" y="360332"/>
            <a:ext cx="733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Malowanie korytarza na parterze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8BDD924-3C1E-42C9-9163-28F51EB95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10" y="1553071"/>
            <a:ext cx="2890418" cy="513315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8886648-A0DB-4451-87DA-4AAD809C2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41" y="1553071"/>
            <a:ext cx="2890418" cy="513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832CA09-0BB5-4DA4-8CBD-98BB7655A17A}"/>
              </a:ext>
            </a:extLst>
          </p:cNvPr>
          <p:cNvSpPr txBox="1"/>
          <p:nvPr/>
        </p:nvSpPr>
        <p:spPr>
          <a:xfrm>
            <a:off x="3112405" y="322232"/>
            <a:ext cx="733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Malowanie pokoju terapeutycznego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11FA272-319F-4C0B-A068-F9C61DF8D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54" y="1409807"/>
            <a:ext cx="3427296" cy="456972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CA437C8-AF6D-4CED-95F5-B4B3B553C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87" y="3032949"/>
            <a:ext cx="4670425" cy="350281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7791AFF-5F4C-4D76-A191-EE03983DF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7866" y="1981024"/>
            <a:ext cx="4569727" cy="342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832CA09-0BB5-4DA4-8CBD-98BB7655A17A}"/>
              </a:ext>
            </a:extLst>
          </p:cNvPr>
          <p:cNvSpPr txBox="1"/>
          <p:nvPr/>
        </p:nvSpPr>
        <p:spPr>
          <a:xfrm>
            <a:off x="1685923" y="819301"/>
            <a:ext cx="850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Malowanie oraz modernizacja pracowni warsztatowej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6AF64C-E370-4B60-98E7-E6B00E8CF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9" y="1959092"/>
            <a:ext cx="5763237" cy="324182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1AAB68F-B26F-474D-8E71-7C06446BE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6" y="1959092"/>
            <a:ext cx="5763238" cy="32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E1A954B-3525-4202-8C20-89DBCDBBE0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4" y="89134"/>
            <a:ext cx="3719861" cy="2789896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BB38C967-DC79-4E3C-BE27-7AD8540F52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21" y="3095523"/>
            <a:ext cx="2966968" cy="3705546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D9492D9-9040-4BFD-8C56-DFD40AF58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40" y="1305537"/>
            <a:ext cx="2779160" cy="395595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89D6008-62E1-4FF5-AB39-31DD8EAD0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75" y="3095523"/>
            <a:ext cx="2779160" cy="3705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3CA761B-ECFA-42C5-8A8E-CDD815003511}"/>
              </a:ext>
            </a:extLst>
          </p:cNvPr>
          <p:cNvSpPr txBox="1"/>
          <p:nvPr/>
        </p:nvSpPr>
        <p:spPr>
          <a:xfrm>
            <a:off x="4010494" y="395629"/>
            <a:ext cx="4216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Pracownia warsztatowa przed modernizacją </a:t>
            </a:r>
          </a:p>
        </p:txBody>
      </p:sp>
    </p:spTree>
    <p:extLst>
      <p:ext uri="{BB962C8B-B14F-4D97-AF65-F5344CB8AC3E}">
        <p14:creationId xmlns:p14="http://schemas.microsoft.com/office/powerpoint/2010/main" val="41757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4D1365-7806-44B3-A5B6-3A204BAA5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219" y="1647909"/>
            <a:ext cx="5488187" cy="42744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07C779C-2AA5-40A3-879A-05326986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70" y="1488419"/>
            <a:ext cx="6124575" cy="459343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F74E3E9-BFBC-4EFA-B995-DF3BA9EBDDC2}"/>
              </a:ext>
            </a:extLst>
          </p:cNvPr>
          <p:cNvSpPr/>
          <p:nvPr/>
        </p:nvSpPr>
        <p:spPr>
          <a:xfrm>
            <a:off x="2012118" y="191375"/>
            <a:ext cx="6506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Pracownia warsztatowa po modernizacji </a:t>
            </a:r>
          </a:p>
        </p:txBody>
      </p:sp>
    </p:spTree>
    <p:extLst>
      <p:ext uri="{BB962C8B-B14F-4D97-AF65-F5344CB8AC3E}">
        <p14:creationId xmlns:p14="http://schemas.microsoft.com/office/powerpoint/2010/main" val="41482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69F96D8-1B87-46B6-91BD-BE8F06FD8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79" y="1038406"/>
            <a:ext cx="6912441" cy="5343344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A1A9471-0BE6-4F8B-B6E0-46A1A1455283}"/>
              </a:ext>
            </a:extLst>
          </p:cNvPr>
          <p:cNvSpPr/>
          <p:nvPr/>
        </p:nvSpPr>
        <p:spPr>
          <a:xfrm>
            <a:off x="2639779" y="183862"/>
            <a:ext cx="6506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Pracownia warsztatowa po modernizacji </a:t>
            </a:r>
          </a:p>
        </p:txBody>
      </p:sp>
    </p:spTree>
    <p:extLst>
      <p:ext uri="{BB962C8B-B14F-4D97-AF65-F5344CB8AC3E}">
        <p14:creationId xmlns:p14="http://schemas.microsoft.com/office/powerpoint/2010/main" val="25689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049ED4-AE3B-424F-894F-194B023D0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609600"/>
            <a:ext cx="10266727" cy="5562601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Podmiotem działalności Domu są jego mieszkańcy.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Dom zapewnia całodobową opiekę, pielęgnację oraz zaspokaja podstawowe potrzeby społeczne, religijne i kulturalne, w tym oferuje bardzo bogatą ofertę terapeutyczną.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Istotnym faktem dla jakości funkcjonowania Domu jest spełnienie warunków standaryzacyjnych i otrzymanie przez Powiat Gorzowski stałego zezwolenia na prowadzenie Domu.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Decyzją Wojewody Lubuskiego z dnia 25 września 2017r. zmieniono profil Domu </a:t>
            </a:r>
            <a:b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 dotychczasowego typu dla osób w podeszłym wieku- z 58 miejscami, na typ domu dla osób w podeszłym wieku z 43 miejscami i dla osób przewlekle somatycznie chorych z 15 miejscami.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	Uzyskane standardy gwarantują mieszkańcom Domu podstawowe dobra </a:t>
            </a:r>
            <a:b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i usługi, ukierunkowujące strategię działania Domu, mobilizuje do podwyższania poziomu świadczonych usług polepsza wizerunek Domu i wpływa bezpośrednio na jakość życia jego mieszkańców.</a:t>
            </a:r>
            <a:endParaRPr lang="pl-PL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00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6E7D172B-9891-44BF-A7EE-AB21D9B58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157634"/>
            <a:ext cx="10058400" cy="847407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Zakup nowych łóżek i szafek przyłóżkowych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E5E291B-9CA0-4397-8F23-E47772BAF1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62" y="1381125"/>
            <a:ext cx="4010913" cy="5319241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E954359-0450-4634-BFD2-380B87987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20" y="1381124"/>
            <a:ext cx="3795555" cy="5319241"/>
          </a:xfrm>
        </p:spPr>
      </p:pic>
    </p:spTree>
    <p:extLst>
      <p:ext uri="{BB962C8B-B14F-4D97-AF65-F5344CB8AC3E}">
        <p14:creationId xmlns:p14="http://schemas.microsoft.com/office/powerpoint/2010/main" val="2887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7832CA09-0BB5-4DA4-8CBD-98BB7655A17A}"/>
              </a:ext>
            </a:extLst>
          </p:cNvPr>
          <p:cNvSpPr txBox="1"/>
          <p:nvPr/>
        </p:nvSpPr>
        <p:spPr>
          <a:xfrm>
            <a:off x="1485519" y="139924"/>
            <a:ext cx="4529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Remont mieszkań mieszkańców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744E22-9829-4F77-AF4D-2A89FFD96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539107"/>
            <a:ext cx="5067300" cy="317896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E0631A-EC1B-4B1D-8C90-AA334C725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95250"/>
            <a:ext cx="5067300" cy="322364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4B3FFC9-982E-4DD1-8811-F27B3E357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1" y="1248609"/>
            <a:ext cx="4102100" cy="546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A79076-E217-4A3D-9C1A-8DA76304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6677"/>
            <a:ext cx="10058400" cy="1188720"/>
          </a:xfrm>
        </p:spPr>
        <p:txBody>
          <a:bodyPr>
            <a:norm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Malowanie i zakup mebli do wydawalni posiłków </a:t>
            </a:r>
            <a:b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 pomieszczeniem socjalnym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601A9F7-498A-4B3F-A6F8-D029FEC27E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53" y="1628163"/>
            <a:ext cx="4677335" cy="4705525"/>
          </a:xfrm>
        </p:spPr>
      </p:pic>
    </p:spTree>
    <p:extLst>
      <p:ext uri="{BB962C8B-B14F-4D97-AF65-F5344CB8AC3E}">
        <p14:creationId xmlns:p14="http://schemas.microsoft.com/office/powerpoint/2010/main" val="33447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FB9B08-F5FC-4B17-AD84-5A46E166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8253"/>
            <a:ext cx="10058400" cy="876332"/>
          </a:xfrm>
        </p:spPr>
        <p:txBody>
          <a:bodyPr>
            <a:norm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Zakup i montaż rolet okiennych w mieszkaniach </a:t>
            </a:r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F480A2E8-DC19-419E-B4B2-F21DD0C098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41" y="1778465"/>
            <a:ext cx="5490856" cy="4118142"/>
          </a:xfr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2B7DEFC8-DDF1-4593-93B0-C0A758D89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0243" y="2173959"/>
            <a:ext cx="4682283" cy="3511712"/>
          </a:xfrm>
        </p:spPr>
      </p:pic>
    </p:spTree>
    <p:extLst>
      <p:ext uri="{BB962C8B-B14F-4D97-AF65-F5344CB8AC3E}">
        <p14:creationId xmlns:p14="http://schemas.microsoft.com/office/powerpoint/2010/main" val="14940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64A2A14-1FA0-4899-A944-6BD317986B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35" y="2213980"/>
            <a:ext cx="5313727" cy="3985295"/>
          </a:xfr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508ABC7-F329-44F6-8E63-8C09294F82AB}"/>
              </a:ext>
            </a:extLst>
          </p:cNvPr>
          <p:cNvSpPr txBox="1"/>
          <p:nvPr/>
        </p:nvSpPr>
        <p:spPr>
          <a:xfrm>
            <a:off x="822121" y="658725"/>
            <a:ext cx="10226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Zakup oczyszczacza powietrza </a:t>
            </a:r>
            <a:r>
              <a:rPr lang="pl-PL" sz="32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Fellowes</a:t>
            </a: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, który uwalnia powietrze od wirusów, alergenów i bakterii. </a:t>
            </a:r>
          </a:p>
        </p:txBody>
      </p:sp>
    </p:spTree>
    <p:extLst>
      <p:ext uri="{BB962C8B-B14F-4D97-AF65-F5344CB8AC3E}">
        <p14:creationId xmlns:p14="http://schemas.microsoft.com/office/powerpoint/2010/main" val="13780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4A84C7A-3751-440C-B393-AB421C2F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171" y="231015"/>
            <a:ext cx="10058400" cy="582717"/>
          </a:xfrm>
        </p:spPr>
        <p:txBody>
          <a:bodyPr>
            <a:noAutofit/>
          </a:bodyPr>
          <a:lstStyle/>
          <a:p>
            <a:r>
              <a:rPr lang="pl-PL" alt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Współpraca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66523F-C49C-4A5E-A60A-D623EC47BEEF}"/>
              </a:ext>
            </a:extLst>
          </p:cNvPr>
          <p:cNvSpPr/>
          <p:nvPr/>
        </p:nvSpPr>
        <p:spPr>
          <a:xfrm>
            <a:off x="508932" y="1652851"/>
            <a:ext cx="11174135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Euroregion Pro Europa </a:t>
            </a:r>
            <a:r>
              <a:rPr lang="pl-PL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Viadrina</a:t>
            </a:r>
            <a:r>
              <a:rPr 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z siedzibą w Gorzowie Wielkopolskim, </a:t>
            </a:r>
            <a:endParaRPr lang="pl-PL" altLang="pl-PL" sz="2000" b="1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Ośrodki Pomocy Społecznej z Powiatu Gorzowskiego, ościennych gmin – współpraca oparta jest na wymianie informacji na temat przyjęć nowych mieszkańców, funkcjonowania Domu,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Domy Pomocy Społecznej w województwie lubuskim,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Biblioteka Miejska w Kostrzynie nad Odrą 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Miasto </a:t>
            </a:r>
            <a:r>
              <a:rPr lang="pl-PL" altLang="pl-PL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Seelow</a:t>
            </a: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oraz Rada Seniorów  przy Radzie Miasta </a:t>
            </a:r>
            <a:r>
              <a:rPr lang="pl-PL" altLang="pl-PL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Seelow</a:t>
            </a: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Dom Seniora– Fundacja Centrum Seniora w Bad </a:t>
            </a:r>
            <a:r>
              <a:rPr lang="pl-PL" altLang="pl-PL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Freienwalde</a:t>
            </a: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Rada Miasta, Burmistrz, Sekretarz, Skarbnik Miasta Kostrzyn nad Odrą, współpraca związana jest </a:t>
            </a:r>
            <a:b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 funkcjonowaniem DPS ,,Domu Seniora” oraz organizacje przedsięwzięć kulturalno-oświatowych,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Zakład Ubezpieczeń Społecznych w Gorzowie Wlkp., Słubicach, Sulęcinie, Myśliborzu,</a:t>
            </a:r>
          </a:p>
        </p:txBody>
      </p:sp>
    </p:spTree>
    <p:extLst>
      <p:ext uri="{BB962C8B-B14F-4D97-AF65-F5344CB8AC3E}">
        <p14:creationId xmlns:p14="http://schemas.microsoft.com/office/powerpoint/2010/main" val="17513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4A84C7A-3751-440C-B393-AB421C2F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171" y="231015"/>
            <a:ext cx="10058400" cy="582717"/>
          </a:xfrm>
        </p:spPr>
        <p:txBody>
          <a:bodyPr>
            <a:noAutofit/>
          </a:bodyPr>
          <a:lstStyle/>
          <a:p>
            <a:r>
              <a:rPr lang="pl-PL" alt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Współpraca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66523F-C49C-4A5E-A60A-D623EC47BEEF}"/>
              </a:ext>
            </a:extLst>
          </p:cNvPr>
          <p:cNvSpPr/>
          <p:nvPr/>
        </p:nvSpPr>
        <p:spPr>
          <a:xfrm>
            <a:off x="508932" y="1661397"/>
            <a:ext cx="11174135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Uniwersytet Trzeciego Wieku w Gorzowie Wlkp. – współpraca dotyczy działania przy Domu Seniora Filii Uniwersytetu Trzeciego Wieku,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Parafia Matki Bożej </a:t>
            </a:r>
            <a:r>
              <a:rPr lang="pl-PL" altLang="pl-PL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Rokitniańskiej</a:t>
            </a: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i Parafia N.M.P. Matki Kościoła i kapłanami,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Dziewczęca Służba Maryjna w Kostrzynie nad Odrą,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Środowiskowy Dom Samopomocy w Kostrzynie nad Odrą,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Dom Praktyk Twórczych w Kostrzynie nad Odrą,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Akademia im. Jakuba z Paradyża w Gorzowie Wielkopolskim- Wydział Nauk o Zdrowiu kierunek- </a:t>
            </a:r>
            <a:r>
              <a:rPr lang="pl-PL" altLang="pl-PL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pielęgniarswto</a:t>
            </a: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Muzeum Twierdzy Kostrzyn,</a:t>
            </a:r>
          </a:p>
          <a:p>
            <a:pPr>
              <a:spcBef>
                <a:spcPts val="600"/>
              </a:spcBef>
            </a:pPr>
            <a:endParaRPr lang="pl-PL" altLang="pl-PL" sz="2000" dirty="0">
              <a:solidFill>
                <a:schemeClr val="tx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2476FD8-8CCC-4E85-949E-A0E9FBEDC62C}"/>
              </a:ext>
            </a:extLst>
          </p:cNvPr>
          <p:cNvSpPr/>
          <p:nvPr/>
        </p:nvSpPr>
        <p:spPr>
          <a:xfrm>
            <a:off x="1408993" y="625134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Współpraca z Kostrzyńskim Szczepem Harcerskim „Twierdza”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4860CF-EBDD-4325-81F7-035ADFAF2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14" y="1642075"/>
            <a:ext cx="5892591" cy="48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7551A6-0324-4164-B433-DEB95D68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02" y="977589"/>
            <a:ext cx="5259457" cy="25862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0DD23B3-202A-4A8A-8437-4B2CAECEC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69" y="3761460"/>
            <a:ext cx="3983669" cy="286473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034FEA7-5D4E-49DA-A476-7EAF42D2A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3731850"/>
            <a:ext cx="3859124" cy="289434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C7A1EDC2-172C-44AE-A348-0782A75A428C}"/>
              </a:ext>
            </a:extLst>
          </p:cNvPr>
          <p:cNvSpPr/>
          <p:nvPr/>
        </p:nvSpPr>
        <p:spPr>
          <a:xfrm>
            <a:off x="2470473" y="224776"/>
            <a:ext cx="6845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Współpraca z Muzeum Twierdzy Kostrzyn</a:t>
            </a:r>
          </a:p>
        </p:txBody>
      </p:sp>
    </p:spTree>
    <p:extLst>
      <p:ext uri="{BB962C8B-B14F-4D97-AF65-F5344CB8AC3E}">
        <p14:creationId xmlns:p14="http://schemas.microsoft.com/office/powerpoint/2010/main" val="3375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38E34FE2-6954-4F86-9E7D-0935276F084D}"/>
              </a:ext>
            </a:extLst>
          </p:cNvPr>
          <p:cNvSpPr/>
          <p:nvPr/>
        </p:nvSpPr>
        <p:spPr>
          <a:xfrm>
            <a:off x="923168" y="694955"/>
            <a:ext cx="10684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alt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Centrum Integracji Społecznej- pomoc w porządkowaniu i odśnieżaniu</a:t>
            </a:r>
            <a:endParaRPr lang="pl-PL" sz="320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254EF67F-6BCF-4FBB-A8A2-2637B3B6D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4" y="1695450"/>
            <a:ext cx="5926666" cy="3333750"/>
          </a:xfr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CAAB89C-D593-49FA-B1BC-42330967D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6" y="1695450"/>
            <a:ext cx="5810250" cy="326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069F20-86D5-431C-9A1F-D168A7F20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22789"/>
            <a:ext cx="10058400" cy="5677251"/>
          </a:xfrm>
        </p:spPr>
        <p:txBody>
          <a:bodyPr/>
          <a:lstStyle/>
          <a:p>
            <a:pPr marL="0" indent="0" algn="just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Nasz Dom to nasze życie, to wspólnota, którą tworzą mieszkańcy, ich rodziny, krewni, pracownicy, wolontariusze i przyjaciele Domu. To dzięki nim życie codzienne upływa w bezpiecznej, przyjaznej i rodzinnej atmosferze. Realizacja wytyczonych celów sprawia, że funkcjonowanie Domu jest Naszym wspólnym sukcesem. </a:t>
            </a:r>
          </a:p>
          <a:p>
            <a:pPr marL="0" indent="0" algn="just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„Dom Seniora” jako miejsce zamieszkania podopiecznych i miejsce pracy pracowników to realizacja misji i wytyczonych celów. </a:t>
            </a:r>
          </a:p>
          <a:p>
            <a:pPr marL="0" indent="0" algn="just">
              <a:spcBef>
                <a:spcPct val="50000"/>
              </a:spcBef>
              <a:buNone/>
            </a:pPr>
            <a:r>
              <a:rPr lang="pl-PL" alt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Stała współpraca ze środowiskiem jest dla nas zachętą do jeszcze większego zaangażowania i pracy z osobami niesamodzielnymi, niepełnosprawnymi, wymagającymi troski i całodobowej pomocy. </a:t>
            </a:r>
          </a:p>
          <a:p>
            <a:pPr marL="0" indent="0" algn="just">
              <a:spcBef>
                <a:spcPct val="50000"/>
              </a:spcBef>
              <a:buNone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	„Dom Seniora” jako miejsce bezpieczne miejsce zarówno dla pracowników jak </a:t>
            </a:r>
            <a:b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i mieszkańców Domu wraz z kulturą organizacyjną łączy w sobie cechy prawdziwego domu. </a:t>
            </a:r>
            <a:endParaRPr lang="pl-PL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9A3F46-8AC6-466E-99DC-53F322E13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6" y="990600"/>
            <a:ext cx="4365247" cy="42672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9A71EA-D9C2-4C01-B1D9-CEC5C6547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49" y="1390120"/>
            <a:ext cx="5819775" cy="34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87CA50B-B001-4E5A-9353-4B7294A5CAA1}"/>
              </a:ext>
            </a:extLst>
          </p:cNvPr>
          <p:cNvSpPr/>
          <p:nvPr/>
        </p:nvSpPr>
        <p:spPr>
          <a:xfrm>
            <a:off x="446015" y="908558"/>
            <a:ext cx="11081856" cy="5381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Rejonowym Związkiem Emerytów Rencistów i Inwalidów w Kostrzynie nad Odrą,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Polskim Związkiem Niewidomych- Koło w Kostrzynie nad Odrą,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PEFRON w Zielonej Górze i Starostwie Powiatowym– dofinansowanie do turnusów rehabilitacyjnych dla mieszkańców oraz sprzętu ortopedycznego, dofinansowanie inwestycji oraz do nowych miejsc pracy,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Powiatowy Urząd Pracy, filia w Kostrzynie nad Odrą,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Szpital w Kostrzynie nad Odrą i szpitale w regionie– konsultacje i hospitalizacje mieszkańców,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Departament Spraw Społecznych w Zielonej Górze- w zakresie szkoleń, przyznawania środków pozabudżetowych oraz szkoleń pracowników,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Wydział Polityki Społecznej w Gorzowie Wielkopolskim- w zakresie standardów i jakości usług świadczonych przez Dom,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Niepubliczne Zakłady Opieki Zdrowotnej,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altLang="pl-PL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A218C7-6E94-4B7F-A7CB-B8AB6791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8" y="1853174"/>
            <a:ext cx="4832059" cy="377678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097DE89-9C27-4101-A71F-B8AB83676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61" y="1861883"/>
            <a:ext cx="5558283" cy="376807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F68E8C1-EDE0-4BAE-83CF-D27E5CA34B89}"/>
              </a:ext>
            </a:extLst>
          </p:cNvPr>
          <p:cNvSpPr/>
          <p:nvPr/>
        </p:nvSpPr>
        <p:spPr>
          <a:xfrm>
            <a:off x="3255308" y="499428"/>
            <a:ext cx="5739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Szkolne Koło Wolontariatu</a:t>
            </a:r>
          </a:p>
        </p:txBody>
      </p:sp>
    </p:spTree>
    <p:extLst>
      <p:ext uri="{BB962C8B-B14F-4D97-AF65-F5344CB8AC3E}">
        <p14:creationId xmlns:p14="http://schemas.microsoft.com/office/powerpoint/2010/main" val="19689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9E430F1-2066-4AEA-9906-83722D21EA45}"/>
              </a:ext>
            </a:extLst>
          </p:cNvPr>
          <p:cNvSpPr/>
          <p:nvPr/>
        </p:nvSpPr>
        <p:spPr>
          <a:xfrm>
            <a:off x="324374" y="1088219"/>
            <a:ext cx="6096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Szkoła Podstawowa Nr 1 w Kostrzynie nad Odrą,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Szkoła Podstawowa nr 2 w Kostrzynie nad Odrą,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Szkoła Podstawowa Nr 3 w Kostrzynie nad Odrą – wolontariusze </a:t>
            </a:r>
            <a:b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 wymienionej szkoły stale współpracują z Domem,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Szkoła Podstawowa nr 4 w Kostrzynie nad Odrą,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Zespół Szkół im. Marii Skłodowskiej- Curie w Kostrzynie nad Odrą,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Przedszkola Miejskie – dzieci z opiekunami organizują cykliczne spotkania z seniorami Domu oraz dzieci z Świetlicy socjoterapeutycznej przy Parafii,</a:t>
            </a:r>
          </a:p>
          <a:p>
            <a:pPr>
              <a:spcBef>
                <a:spcPts val="600"/>
              </a:spcBef>
            </a:pPr>
            <a:endParaRPr lang="pl-PL" altLang="pl-PL" sz="24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CE6A45-211D-4E06-8615-329686BAE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38" y="747302"/>
            <a:ext cx="3822349" cy="53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422A95-B2D0-4BA6-9533-F61E276DD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0" y="1175507"/>
            <a:ext cx="6009314" cy="45069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275666F-0E6D-4C61-9638-69A141E2A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02" y="1175507"/>
            <a:ext cx="3854105" cy="45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0F581D8-2E2A-4CD3-AF14-2949CF734463}"/>
              </a:ext>
            </a:extLst>
          </p:cNvPr>
          <p:cNvSpPr/>
          <p:nvPr/>
        </p:nvSpPr>
        <p:spPr>
          <a:xfrm>
            <a:off x="118475" y="608366"/>
            <a:ext cx="650267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Towarzystwo Miłośników Lwowa i Kresów Południowo-Wschodnich w Kostrzynie nad Odrą,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Kostrzyńskie centrum Kultury oraz Europejskie Centrum Spotkań Seniorów i Osób Niepełnosprawnych- w zakresie organizacji zajęć i wykładów,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„Kino za Rogiem” w Kostrzynie nad Odrą- seanse dla mieszkańców, pracowników i wolontariuszy,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Utrzymywanie stałych  kontaktów z Radą Seniorów przy Radzie Miejskiej w </a:t>
            </a:r>
            <a:r>
              <a:rPr lang="pl-PL" alt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Seelow</a:t>
            </a: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oraz  Stowarzyszeniem AWO w </a:t>
            </a:r>
            <a:r>
              <a:rPr lang="pl-PL" alt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Strausbergu</a:t>
            </a: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, Domem Pomocy Społecznej </a:t>
            </a:r>
            <a:b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 Bad </a:t>
            </a:r>
            <a:r>
              <a:rPr lang="pl-PL" alt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Freinwalde</a:t>
            </a: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(Niemcy) oraz Seniorami z </a:t>
            </a:r>
            <a:r>
              <a:rPr lang="pl-PL" alt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Zechin</a:t>
            </a:r>
            <a:r>
              <a:rPr lang="pl-PL" alt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(Niemcy).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altLang="pl-PL" dirty="0">
              <a:solidFill>
                <a:schemeClr val="tx2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altLang="pl-PL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75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997520-F73B-46E4-8F73-DAA18B4EC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9" y="1493471"/>
            <a:ext cx="5271083" cy="28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AEE7FB-73A0-40D4-8D3C-2EF8C653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29361"/>
            <a:ext cx="10058400" cy="545284"/>
          </a:xfrm>
        </p:spPr>
        <p:txBody>
          <a:bodyPr>
            <a:normAutofit fontScale="90000"/>
          </a:bodyPr>
          <a:lstStyle/>
          <a:p>
            <a:r>
              <a:rPr lang="pl-PL" dirty="0"/>
              <a:t>                                  Darowizny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AF3A12-6682-401A-928D-64FBA38C1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077" y="1015068"/>
            <a:ext cx="10058400" cy="59436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 roku 2023 Firma „ARCTIC PAPER KOSTRZYN S.A.” przekazała darowiznę w postaci papieru A3 i A4 z przeznaczeniem dla mieszkańców naszego Domu w celu motywowania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i aktywowania Seniorów do zajęć terapeutycznych.</a:t>
            </a:r>
          </a:p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 2023 roku Firma „Hanke </a:t>
            </a:r>
            <a:r>
              <a:rPr lang="pl-PL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Tissue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Sp. z o. o.”, „ICT Poland” przekazały dla Domu Pomocy Społecznej „Dom Seniora” w Kostrzynie nad Odrą w formie darowizny swoje produkty firmowe, tj. serwetki, ręczniki, chusteczki higieniczne oraz papier toaletowy. </a:t>
            </a:r>
          </a:p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 lipcu 2023r. Stowarzyszenia Ars-Vita będące w czasie likwidacji, przekazało pozostałe środki pieniężne w ramach darowizny dla Domu Pomocy Społecznej „Dom Seniora”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w Kostrzynie nad Odrą. Kwota darowizny wynosiła 6.052,83 zł, a za te pieniądze Dom zakupił </a:t>
            </a:r>
            <a:r>
              <a:rPr lang="pl-PL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dwa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łóżka rehabilitacyjne oraz dwie szafki przyłóżkowe dla mieszkańców.</a:t>
            </a:r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9417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87BBC0-C081-433B-AE24-AE566ED6B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5799"/>
            <a:ext cx="10058400" cy="118872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781A72-D243-4D80-B75B-8F56C4ECF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10206"/>
            <a:ext cx="10058400" cy="5601750"/>
          </a:xfrm>
        </p:spPr>
        <p:txBody>
          <a:bodyPr/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Dom Pomocy Społecznej „Dom Seniora” w Kostrzynie nad Odrą pozyskał 12 wózków inwalidzkich zakupionych ze środków NFZ na indywidualne potrzeby mieszkańców.</a:t>
            </a:r>
          </a:p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Dzięki Akcji „Mikołaj” zorganizowanej przez Pana Piotra Witkowskiego, Pana Mateusza Migdała oraz TS Celuloza Kostrzyn nad Odrą dla mieszkańców „Domu Seniora” udało się zakupić swetry, koszulki, bieliznę oraz koce. </a:t>
            </a:r>
          </a:p>
          <a:p>
            <a:pPr marL="285750" indent="-285750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Dzięki pomocy osoby anonimowej Dom Pomocy Społecznej „Dom Seniora” w Kostrzynie nad Odrą otrzymał darowiznę w postaci kosiarki do pielęgnacji zieleni wokół Domu.</a:t>
            </a:r>
          </a:p>
          <a:p>
            <a:pPr marL="285750" indent="-285750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 2023 roku Firma „</a:t>
            </a:r>
            <a:r>
              <a:rPr lang="pl-PL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Brinkhaus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Polska sp. z o. o.” przekazała dla Domu Pomocy Społecznej „Dom Seniora” w Kostrzynie nad Odrą w formie darowizny swoje produkty firmowe,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tj. konfekcję pościelową oraz paczki z art. spożywczymi.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96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405CC662-5CE5-4036-8293-BB6A57785832}"/>
              </a:ext>
            </a:extLst>
          </p:cNvPr>
          <p:cNvSpPr txBox="1">
            <a:spLocks/>
          </p:cNvSpPr>
          <p:nvPr/>
        </p:nvSpPr>
        <p:spPr>
          <a:xfrm>
            <a:off x="3665989" y="302116"/>
            <a:ext cx="4639112" cy="4389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Darowizny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898E80D-8A7A-403F-BAF4-19C16902E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4" y="1075996"/>
            <a:ext cx="5739209" cy="32992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00EE963-A1BB-433A-8A8F-5D6CCBBF8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9291"/>
            <a:ext cx="5595456" cy="41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42D96FE-6E9C-4509-98A4-073AD75A8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0" y="3505316"/>
            <a:ext cx="3818790" cy="31288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8E58577-C3D1-484E-A034-3D88086DF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83" y="3407697"/>
            <a:ext cx="3354351" cy="32264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F351CF2-5D9C-42C0-8824-C010F8609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4" y="574861"/>
            <a:ext cx="3006965" cy="23748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9957F4C-B08A-4F0C-A562-31F6EF4AF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67" y="516700"/>
            <a:ext cx="3919755" cy="261317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D4F1149-6043-4028-A8F5-E9B6B0CF2A4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00" y="574861"/>
            <a:ext cx="3473042" cy="2346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7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3727" y="489837"/>
            <a:ext cx="10058400" cy="613851"/>
          </a:xfrm>
        </p:spPr>
        <p:txBody>
          <a:bodyPr rtlCol="0"/>
          <a:lstStyle/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			   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MIESZKAŃCY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Zawartość — symbol zastępczy 5" descr="Wykres kolumnowy grupowany przedstawiający wartości 3 serii dla 4 kategorii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746377"/>
              </p:ext>
            </p:extLst>
          </p:nvPr>
        </p:nvGraphicFramePr>
        <p:xfrm>
          <a:off x="1073727" y="1410930"/>
          <a:ext cx="10058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Symbol zastępczy zawartości 24">
            <a:extLst>
              <a:ext uri="{FF2B5EF4-FFF2-40B4-BE49-F238E27FC236}">
                <a16:creationId xmlns:a16="http://schemas.microsoft.com/office/drawing/2014/main" id="{2943F836-8A74-449A-9924-3870AB5ADA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927332"/>
              </p:ext>
            </p:extLst>
          </p:nvPr>
        </p:nvGraphicFramePr>
        <p:xfrm>
          <a:off x="845127" y="1229032"/>
          <a:ext cx="10515600" cy="3790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959A1EF-9809-4AA1-BBE1-542CF083EAB1}"/>
              </a:ext>
            </a:extLst>
          </p:cNvPr>
          <p:cNvSpPr txBox="1"/>
          <p:nvPr/>
        </p:nvSpPr>
        <p:spPr>
          <a:xfrm>
            <a:off x="833731" y="5123904"/>
            <a:ext cx="10284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Mieszkańcy przewlekle somatycznie chorzy- 15 osób</a:t>
            </a:r>
          </a:p>
          <a:p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Mieszkańcy w podeszłym wieku- 43 osób</a:t>
            </a:r>
          </a:p>
        </p:txBody>
      </p:sp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A54AD1-86C4-403F-A418-7DC4A8011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6824" y="780288"/>
            <a:ext cx="8686800" cy="438912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Realizacja założeń w latach 2023-2024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050F1DA-6880-4C42-B8CA-FCCAE26FB8E7}"/>
              </a:ext>
            </a:extLst>
          </p:cNvPr>
          <p:cNvSpPr txBox="1"/>
          <p:nvPr/>
        </p:nvSpPr>
        <p:spPr>
          <a:xfrm>
            <a:off x="852487" y="1738062"/>
            <a:ext cx="104870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Zwiększony został wskaźnik w Zespole Terapeutyczno-Opiekuńczym (w 2022roku 2 etaty: opiekun 1 etat, pokojowa 1 etat i w 2023 roku 1 etat pokojowa).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Elektroniczny Dziennik Dyżurów przeznczony do pracy pracowników Działu Pielęgnacyjno-Opiekuńczo-Rehabilitacyjnego został rozszerzony o kategorie zdarzenia: czynności opiekuńczo-pielęgnacyjne mieszkańca Domu ze skalą </a:t>
            </a:r>
            <a:r>
              <a:rPr 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Barthela</a:t>
            </a: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o rodzaj zdarzenia- profilaktyka przeciwodleżynowa w tym zmiana pozycji </a:t>
            </a:r>
            <a:r>
              <a:rPr 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ułożeniowej</a:t>
            </a: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oraz pojenie mieszkańca (bilans płynów). Każdy rodzaj zdarzeń można skategoryzować oraz określić ich rodzaje co znacznie ułatwia ich ewidencję a także pozwala na dokładną statystykę ich wystąpień. Wszystkie zdarzenia jakie zostały zarejestrowane w Dzienniku Dyżurów trafiają do programu DOM, gdzie w zakładce „Zdarzenia” mamy możliwość podglądu oraz wygenerowania zestawień np. na potrzeby kontroli. Program Arico Dom jest zbudowany modułowo.</a:t>
            </a:r>
            <a:endParaRPr lang="pl-PL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A54AD1-86C4-403F-A418-7DC4A8011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6824" y="780288"/>
            <a:ext cx="8686800" cy="438912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Realizacja założeń w latach 2023-2024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050F1DA-6880-4C42-B8CA-FCCAE26FB8E7}"/>
              </a:ext>
            </a:extLst>
          </p:cNvPr>
          <p:cNvSpPr txBox="1"/>
          <p:nvPr/>
        </p:nvSpPr>
        <p:spPr>
          <a:xfrm>
            <a:off x="852487" y="1738062"/>
            <a:ext cx="10487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„Dom Seniora” </a:t>
            </a:r>
            <a:r>
              <a:rPr 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użytkowuje</a:t>
            </a: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również: moduł Socjalny, moduł Ewidencja Mieszkańców, moduł Depozyty Mieszkańców (przeznaczony do pracy Pracownika Socjalnego- Dział Socjalno-Terapeutyczny).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Moduł Księgowo-Finansowy oraz Moduł Wyposażenie (przeznaczone do pracy Działu Księgowo-Finansowego).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 programie DOM mamy również możliwości wizualizacji konkretnego mieszkania mieszkańca dla osób, rodziny lub  zainteresowanych członków rodziny zamieszkaniem </a:t>
            </a:r>
            <a:b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 naszym „Domu Seniora”.</a:t>
            </a:r>
          </a:p>
        </p:txBody>
      </p:sp>
    </p:spTree>
    <p:extLst>
      <p:ext uri="{BB962C8B-B14F-4D97-AF65-F5344CB8AC3E}">
        <p14:creationId xmlns:p14="http://schemas.microsoft.com/office/powerpoint/2010/main" val="2543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A54AD1-86C4-403F-A418-7DC4A8011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6824" y="780288"/>
            <a:ext cx="8686800" cy="438912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Realizacja założeń w latach 2023-2024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050F1DA-6880-4C42-B8CA-FCCAE26FB8E7}"/>
              </a:ext>
            </a:extLst>
          </p:cNvPr>
          <p:cNvSpPr txBox="1"/>
          <p:nvPr/>
        </p:nvSpPr>
        <p:spPr>
          <a:xfrm>
            <a:off x="852487" y="1738062"/>
            <a:ext cx="104870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Wykonany został kapitalny remont sieci instalacji zimnej wody w kondygnacji piwnicznej, </a:t>
            </a:r>
          </a:p>
          <a:p>
            <a:pPr marL="285750" indent="-285750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Całkowite zniesienie obostrzeń związanych z epidemią COVID-19,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Remont parteru: malowanie holu, drzwi, ościeżnic, nowej tablicy ściennej do codziennego zapisu posiłków i godzin ich podawania, wymalowanie pomieszczenia wydawalni posiłków dla mieszkańców Domu oraz zakupienie i wyposażenie nowego zestawu mebli, remont pokoiku terapeutycznego- malowanie, zakupienie rolet i wyposażenia (meble: stół, krzesła, szafa i sprzęt do socjoterapii i psychoterapii).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63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A8FCCB1-C619-4F67-B289-BC3C150EE98E}"/>
              </a:ext>
            </a:extLst>
          </p:cNvPr>
          <p:cNvSpPr txBox="1"/>
          <p:nvPr/>
        </p:nvSpPr>
        <p:spPr>
          <a:xfrm>
            <a:off x="872456" y="378508"/>
            <a:ext cx="930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Założenia na 2023 i 2024 rok 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70FBEED-FB6F-4BCD-80EF-EB3F1E944C34}"/>
              </a:ext>
            </a:extLst>
          </p:cNvPr>
          <p:cNvSpPr txBox="1"/>
          <p:nvPr/>
        </p:nvSpPr>
        <p:spPr>
          <a:xfrm>
            <a:off x="766194" y="1678177"/>
            <a:ext cx="109308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Z pozyskanych środków pozabudżetowych koniecznym jest uwzględnienie modernizacji infrastruktury w budynku Domu Pomocy Społecznej „Dom Seniora” i wyposażenia w :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Wymianę systemu wykrywania pożaru (obecny przestarzały i awaryjny),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Zakupienie nowego systemu sygnalizacji </a:t>
            </a:r>
            <a:r>
              <a:rPr lang="pl-PL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przyzywowej</a:t>
            </a: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dla mieszkańców, 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Instalacja </a:t>
            </a:r>
            <a:r>
              <a:rPr lang="pl-PL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fotowoltaiki</a:t>
            </a: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i pompy ciepła jako alternatywnego źródła energii,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Wymiana oświetlenia (na energooszczędne), 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Wymiana grzejników (obecnie żeliwne),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Remont balkonów wraz z ociepleniem i elewacją budynku wraz z naprawą opierzenia i wymianą glazury na balkonach,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15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A8FCCB1-C619-4F67-B289-BC3C150EE98E}"/>
              </a:ext>
            </a:extLst>
          </p:cNvPr>
          <p:cNvSpPr txBox="1"/>
          <p:nvPr/>
        </p:nvSpPr>
        <p:spPr>
          <a:xfrm>
            <a:off x="956346" y="58724"/>
            <a:ext cx="930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Założenia na 2023 i 2024 rok 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70FBEED-FB6F-4BCD-80EF-EB3F1E944C34}"/>
              </a:ext>
            </a:extLst>
          </p:cNvPr>
          <p:cNvSpPr txBox="1"/>
          <p:nvPr/>
        </p:nvSpPr>
        <p:spPr>
          <a:xfrm>
            <a:off x="630572" y="705055"/>
            <a:ext cx="10930855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7. Wymiana kratek wentylacyjnych.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8. Wymiana wykładzin podłogowych w mieszkaniach mieszkańców  i pomieszczeniach ogólnodostępnych oraz drzwi wewnętrznych.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9. Remont 4 kondygnacyjnej- ewakuacyjnej klatki schodowej oraz malowanie II piętra budynku.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10. Remont i standardowe wyposażenie aneksów kuchennych i pokoi mieszkańców.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11. Remont i wymiana 24 pionów wodno-kanalizacyjnych wewnątrz budynku z wymianą armatury łazienkowej. 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12. Przebudowa kanalizacji ściekowej z budynku „Domu Seniora”.  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13. Projektowanie, zakupienie i instalacja nowego szybu windowego do transportu mieszkańców leżących w ramach poprawy bezpieczeństwa Mieszkańców Domu.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14.Remont wraz z przystosowaniem do potrzeb mieszkańców niepełnosprawnych 4 łazienek.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15. Zakup 3 profesjonalnych wózków do sprzątania.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16. Zakup dwóch podnośników do transferu mieszkańców niepełnosprawnych w ramach projektu dotyczącego utrzymania zdolności do pracy przez cały okres aktywności zawodowej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endParaRPr lang="pl-PL" dirty="0">
              <a:solidFill>
                <a:schemeClr val="tx2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>
              <a:latin typeface="Monotype Corsiva" panose="03010101010201010101" pitchFamily="66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>
              <a:latin typeface="Monotype Corsiva" panose="03010101010201010101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4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A8FCCB1-C619-4F67-B289-BC3C150EE98E}"/>
              </a:ext>
            </a:extLst>
          </p:cNvPr>
          <p:cNvSpPr txBox="1"/>
          <p:nvPr/>
        </p:nvSpPr>
        <p:spPr>
          <a:xfrm>
            <a:off x="746622" y="478173"/>
            <a:ext cx="930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Założenia na 2023 i 2024 rok 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70FBEED-FB6F-4BCD-80EF-EB3F1E944C34}"/>
              </a:ext>
            </a:extLst>
          </p:cNvPr>
          <p:cNvSpPr txBox="1"/>
          <p:nvPr/>
        </p:nvSpPr>
        <p:spPr>
          <a:xfrm>
            <a:off x="630572" y="1468072"/>
            <a:ext cx="1093085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 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Regulacja wynagrodzeń pracowników Domu oraz pozyskiwanie środków pozabudżetowych na dodatkowe gratyfikacje: nagrody, dodatki specjalne,</a:t>
            </a:r>
          </a:p>
          <a:p>
            <a:pPr>
              <a:lnSpc>
                <a:spcPct val="150000"/>
              </a:lnSpc>
              <a:buClr>
                <a:schemeClr val="accent5">
                  <a:lumMod val="75000"/>
                </a:schemeClr>
              </a:buClr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Zakup sprzętów i wyposażenia dla mieszkańców i pracowników Domu,</a:t>
            </a:r>
          </a:p>
          <a:p>
            <a:pPr>
              <a:lnSpc>
                <a:spcPct val="150000"/>
              </a:lnSpc>
              <a:buClr>
                <a:schemeClr val="accent5">
                  <a:lumMod val="75000"/>
                </a:schemeClr>
              </a:buClr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Rozszerzenie modułów w Elektronicznych dziennikach pracy dla Działu Pielęgnacyjno-Opiekuńczo-Rehabilitacyjnego, które usprawnią prowadzenie całodziennych raportów </a:t>
            </a:r>
            <a:b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 wykonywanych czynności pielęgnacyjno-opiekuńczych mieszkańcom Domu, co pozwoli na zgromadzenie danych w systemie bazodanowym i tworzyć raporty na cele statutowe i kontrolne.</a:t>
            </a:r>
          </a:p>
          <a:p>
            <a:pPr>
              <a:lnSpc>
                <a:spcPct val="150000"/>
              </a:lnSpc>
              <a:buClr>
                <a:schemeClr val="accent5">
                  <a:lumMod val="75000"/>
                </a:schemeClr>
              </a:buClr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Podniesienie bezpieczeństwa mieszkańców socjalnego, zdrowotnego i bytowego.</a:t>
            </a:r>
          </a:p>
          <a:p>
            <a:pPr marL="285750" indent="-285750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latin typeface="Monotype Corsiva" panose="03010101010201010101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latin typeface="Monotype Corsiva" panose="030101010102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Monotype Corsiva" panose="03010101010201010101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02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A54AD1-86C4-403F-A418-7DC4A8011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6824" y="186095"/>
            <a:ext cx="8686800" cy="438912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Założenia na 2023 i 2024 rok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050F1DA-6880-4C42-B8CA-FCCAE26FB8E7}"/>
              </a:ext>
            </a:extLst>
          </p:cNvPr>
          <p:cNvSpPr txBox="1"/>
          <p:nvPr/>
        </p:nvSpPr>
        <p:spPr>
          <a:xfrm>
            <a:off x="233362" y="885824"/>
            <a:ext cx="113061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Deinstytucjonalizacja</a:t>
            </a: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Domu Pomocy Społecznej „Dom Seniora” w Kostrzynie nad Odrą:</a:t>
            </a:r>
          </a:p>
          <a:p>
            <a:pPr marL="1257300" lvl="2" indent="-342900" algn="just"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Zmiana obecnej nazwy „Dom Seniora” na ciepły i przyjazny „Nowy Dom”,</a:t>
            </a:r>
          </a:p>
          <a:p>
            <a:pPr marL="1257300" lvl="2" indent="-342900" algn="just"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Pozyskiwanie zewnętrznych środków finansowych na edukację dawców usług społecznych (pracowników Domu Pomocy Społecznej „Dom Seniora”),</a:t>
            </a:r>
          </a:p>
          <a:p>
            <a:pPr marL="1257300" lvl="2" indent="-342900" algn="just"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Stworzenie dostępnego i spójnego systemu informatycznego służącego informowaniu, koordynowaniu i monitorowaniu usług społecznych np. na poziomie gminy, powiatu </a:t>
            </a:r>
            <a:b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i województwa (m.in, dla osób niesamodzielnych dla których wyborem i koniecznością będzie m.in. Dom Pomocy Społecznej w Kostrzynie nad Odrą),</a:t>
            </a:r>
          </a:p>
          <a:p>
            <a:pPr marL="1257300" lvl="2" indent="-342900" algn="just"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Podjęcie długofalowych i planowanych działań, by zarządzanie i funkcjonowanie Domu oraz jakość świadczonych w nim usług były na najwyższym poziomie (co będzie stanowiło o konkurencyjności świadczonych usług).</a:t>
            </a:r>
          </a:p>
          <a:p>
            <a:pPr marL="1257300" lvl="2" indent="-342900" algn="just"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Zakup i instalacja modułu Indywidualnego Wsparcia mieszkańca Domu do Programu Dom. Obecnie Indywidualny Plan Wsparcia realizowany jest w wersji papierowej co generuje koszty i czas Pracownika Pierwszego Kontaktu. </a:t>
            </a:r>
          </a:p>
          <a:p>
            <a:pPr marL="1257300" lvl="2" indent="-342900" algn="just"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Zakup i montaż nowej bramy i furtki do głównego wejścia na teren Domu.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07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F0EE5B99-9C73-4864-9AC1-223B78290AB7}"/>
              </a:ext>
            </a:extLst>
          </p:cNvPr>
          <p:cNvSpPr/>
          <p:nvPr/>
        </p:nvSpPr>
        <p:spPr>
          <a:xfrm>
            <a:off x="2654841" y="509523"/>
            <a:ext cx="496963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Założenia na 2023 i 2024 rok 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E39F0C7-44AF-4DE9-AA04-7D1106E500D1}"/>
              </a:ext>
            </a:extLst>
          </p:cNvPr>
          <p:cNvSpPr txBox="1"/>
          <p:nvPr/>
        </p:nvSpPr>
        <p:spPr>
          <a:xfrm>
            <a:off x="966132" y="1430614"/>
            <a:ext cx="100080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Uzyskanie wyższego poziomu zaspokajania potrzeb Seniorów- wielowymiarowa analiza indywidualnych potrzeb Seniora.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Zapewnienie wsparcia Seniorom poprzez umożliwienie korzystania z oferty na rzecz aktywizacji społecznej, w tym: oferty prozdrowotnej, edukacyjnej, kulturalnej, rekreacyjnej i opiekuńczej.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Edukowanie i wspomaganie w nowych realiach życia społecznego. 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Wdrażanie nowych form, metod, technik terapii zajęciowej w oparciu o teorię Marii Montessori.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Przeciwdziałania marginalizacji, dyskryminacji seniorów.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Rzetelna dbałość o dobre relacje ze środowiskiem.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Wzmacnianie i rozszerzanie dobrosąsiedzkich relacji i przyjaźni z seniorami zza Odry.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38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C612CBD0-A20C-4209-B6DF-763C1A4724C5}"/>
              </a:ext>
            </a:extLst>
          </p:cNvPr>
          <p:cNvSpPr/>
          <p:nvPr/>
        </p:nvSpPr>
        <p:spPr>
          <a:xfrm>
            <a:off x="679508" y="1787790"/>
            <a:ext cx="111461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„Pomóż mi zrobić to samodzielnie”</a:t>
            </a:r>
          </a:p>
          <a:p>
            <a:pPr>
              <a:spcAft>
                <a:spcPts val="0"/>
              </a:spcAft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System terapeutyczno-aktywizujący mieszkańców oparty o teorie Marii Montessori. </a:t>
            </a:r>
            <a:b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Głównymi założeniami są: nastawienie na indywidualizację i personalizacje, praca na potencjale seniora, stymulowanie wszystkich zmysłów, wykorzystanie aktywności psychofizycznej, cykliczność natury. Działalność terapeutyczna aktywizująca oparta o nowoczesne formy, metody i techniki terapii zajęciowej: stymulacja sensoryczna, psychomotoryka, ergoterapia, arteterapia, socjoterapia, psychoedukacja.</a:t>
            </a:r>
          </a:p>
          <a:p>
            <a:pPr>
              <a:spcAft>
                <a:spcPts val="0"/>
              </a:spcAft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Strategia terapeutyczno-aktywizacyjna zbudowana na bazie trzech bloków tematycznych:</a:t>
            </a:r>
          </a:p>
          <a:p>
            <a:pPr marL="514350" lvl="0" indent="-51435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+mj-lt"/>
              <a:buAutoNum type="romanUcPeriod"/>
              <a:tabLst>
                <a:tab pos="495300" algn="l"/>
              </a:tabLst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Maraton Innowacyjności.</a:t>
            </a:r>
          </a:p>
          <a:p>
            <a:pPr marL="514350" lvl="0" indent="-51435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+mj-lt"/>
              <a:buAutoNum type="romanUcPeriod"/>
              <a:tabLst>
                <a:tab pos="495300" algn="l"/>
              </a:tabLst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Pełna Kultura</a:t>
            </a:r>
          </a:p>
          <a:p>
            <a:pPr marL="514350" lvl="0" indent="-51435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+mj-lt"/>
              <a:buAutoNum type="romanUcPeriod"/>
              <a:tabLst>
                <a:tab pos="495300" algn="l"/>
              </a:tabLst>
            </a:pPr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Zielony Dom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47EAA0A-F735-45F3-BD5D-2B97DEB2A7BB}"/>
              </a:ext>
            </a:extLst>
          </p:cNvPr>
          <p:cNvSpPr txBox="1"/>
          <p:nvPr/>
        </p:nvSpPr>
        <p:spPr>
          <a:xfrm>
            <a:off x="3053592" y="528506"/>
            <a:ext cx="940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Założenia na 2023 i 2024rok </a:t>
            </a:r>
          </a:p>
        </p:txBody>
      </p:sp>
    </p:spTree>
    <p:extLst>
      <p:ext uri="{BB962C8B-B14F-4D97-AF65-F5344CB8AC3E}">
        <p14:creationId xmlns:p14="http://schemas.microsoft.com/office/powerpoint/2010/main" val="37581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333DEF-FD61-4B9C-9BF2-D9E0F3E17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04" y="506945"/>
            <a:ext cx="11333526" cy="894015"/>
          </a:xfrm>
        </p:spPr>
        <p:txBody>
          <a:bodyPr>
            <a:normAutofit fontScale="92500" lnSpcReduction="20000"/>
          </a:bodyPr>
          <a:lstStyle/>
          <a:p>
            <a:r>
              <a:rPr lang="pl-PL" sz="39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Maraton Innowacyjności „Lekarz leczy, natura uzdrawia” 											Hipokrates</a:t>
            </a:r>
          </a:p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47925F5-6CEB-49B4-92D6-EDDD10130FE5}"/>
              </a:ext>
            </a:extLst>
          </p:cNvPr>
          <p:cNvSpPr/>
          <p:nvPr/>
        </p:nvSpPr>
        <p:spPr>
          <a:xfrm>
            <a:off x="1252755" y="1695835"/>
            <a:ext cx="96864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chemeClr val="accent4">
                  <a:lumMod val="75000"/>
                </a:schemeClr>
              </a:buClr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Wyznaczone działania :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Ogród sensoryczny – stworzenia szlaku i paneli sensorycznych,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Architektura ogrodowa miejscem spotkań towarzyskich, 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Integracyjne spotkania towarzyskie w „Domku Przyjaźni”,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Psychomotoryka w towarzystwie dębów  – Siłownia Zewnętrzna, 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Park i ogród źródłem ergoterapii, arteterapii i innych form terapeutycznych,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Zapach lata – Aromaterapia,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Kuchnia smaków,</a:t>
            </a:r>
          </a:p>
          <a:p>
            <a:pPr marL="457200" lvl="0" indent="-457200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„</a:t>
            </a:r>
            <a:r>
              <a:rPr lang="pl-PL" sz="28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Chromoterapia</a:t>
            </a: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” (Terapia światłem przy użyciu kostki świetlnej </a:t>
            </a:r>
            <a:b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i projektora świetlno-dźwiękowego)</a:t>
            </a:r>
            <a:endParaRPr lang="pl-PL" sz="28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3FBD7-C16B-4106-8B43-F96E23EB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8021"/>
            <a:ext cx="10058400" cy="118872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Wiek Mieszkańców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178C04-E94B-45B8-9691-B2B99CAFC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482" y="2772696"/>
            <a:ext cx="5400977" cy="34042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Najstarsza Mieszkanka-  103lata</a:t>
            </a:r>
          </a:p>
          <a:p>
            <a:pPr marL="0" indent="0">
              <a:buNone/>
            </a:pPr>
            <a:endParaRPr lang="pl-PL" sz="32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Najstarszy Mieszkaniec-  94 lat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9150BB-C798-45A3-A752-C17E1C2C9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2772697"/>
            <a:ext cx="5326626" cy="34042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Najmłodsza Mieszkanka-  54lat</a:t>
            </a:r>
          </a:p>
          <a:p>
            <a:pPr marL="0" indent="0">
              <a:buNone/>
            </a:pPr>
            <a:endParaRPr lang="pl-PL" sz="3200" dirty="0">
              <a:solidFill>
                <a:schemeClr val="tx2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Najmłodszy Mieszkaniec-  50lat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00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40627E-5101-4037-B0E0-C2056A91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42"/>
            <a:ext cx="12541540" cy="131527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Co udało Nam się już zrealizować:</a:t>
            </a:r>
            <a:br>
              <a:rPr lang="pl-PL" sz="4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Park i ogród źródłem ergoterapii, arteterapii i innych form terapeutycznych</a:t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D8E939A-BD81-4244-ACB7-58F27761F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35" y="1936608"/>
            <a:ext cx="4647501" cy="36208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88BF5A7-9EBA-4536-9A89-DBAA89A72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70" y="1936607"/>
            <a:ext cx="5432004" cy="363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C72D2B4-1889-4BD7-B920-DEDE93F4E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7" y="1133736"/>
            <a:ext cx="4819835" cy="40884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7A6398D-8025-476C-B2A8-E609A0821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77" y="1133736"/>
            <a:ext cx="4495358" cy="408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84C302-BA21-449D-ACAA-A87363070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1080" y="448223"/>
            <a:ext cx="9696277" cy="726235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Integracyjne spotkania towarzyskie w „Domku Przyjaźni”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6D7A858-0B80-4B92-B682-F3A72B2465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94" y="1882612"/>
            <a:ext cx="4510482" cy="407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8D5BA25-00B3-4FD9-A130-EF4C3FA930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77" y="1947268"/>
            <a:ext cx="5383075" cy="3945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5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D7FDC139-601D-4B25-B78C-762CDA0B8C8C}"/>
              </a:ext>
            </a:extLst>
          </p:cNvPr>
          <p:cNvSpPr txBox="1"/>
          <p:nvPr/>
        </p:nvSpPr>
        <p:spPr>
          <a:xfrm>
            <a:off x="4171503" y="376194"/>
            <a:ext cx="453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Kuchnia smaków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E99FF1-048B-4DC7-AF1D-626B30ECD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6" y="1516194"/>
            <a:ext cx="5100815" cy="38256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4D89A76-0279-4AD5-AF46-4C6B90633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01" y="1516195"/>
            <a:ext cx="4940493" cy="38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7893C13-07F8-4C64-98CE-20DE136CE0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79" y="303534"/>
            <a:ext cx="3828186" cy="5083652"/>
          </a:xfr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0642C5C-5070-4745-A41C-1D993B1DE1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73" y="213097"/>
            <a:ext cx="3828186" cy="3739572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E4830C-7CFD-4FB4-8B15-61E35BEAED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03" y="2082883"/>
            <a:ext cx="3193831" cy="45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9B0CDD5F-189E-4884-B049-FFCB4921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442" y="367018"/>
            <a:ext cx="3417116" cy="97330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Terapia światłem</a:t>
            </a:r>
            <a:br>
              <a:rPr lang="pl-PL" dirty="0"/>
            </a:b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6FF2EDC-7BC0-480D-A71B-D7A28B337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92" y="3712653"/>
            <a:ext cx="4025317" cy="301898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B06F8B1-3389-439D-BC23-22E037BE9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4" y="503340"/>
            <a:ext cx="3679944" cy="275995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AFF8170-CA84-4ADE-9C0E-C0F077092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84" y="1340320"/>
            <a:ext cx="4280483" cy="3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F493ED-DEC7-4530-8C1B-C9C6BA77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18" y="423962"/>
            <a:ext cx="10814807" cy="1188720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Pełna Kultura „ Nauka to podróż, która trwa przez całe życie”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B0BDD1-2EDB-4E07-9589-E268D436B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970" y="1612682"/>
            <a:ext cx="10166060" cy="5115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Wyznaczone działania :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Warsztaty oparte o </a:t>
            </a:r>
            <a:r>
              <a:rPr lang="pl-PL" sz="2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pasjoterapię</a:t>
            </a: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– współpraca z instytucjami kultury,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 zdrowym ciele zdrowy duch – Spartakiada. Od przedszkola do Seniora.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Współpraca na pograniczu polsko-niemieckim z Miastem </a:t>
            </a:r>
            <a:r>
              <a:rPr lang="pl-PL" sz="26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Seelow</a:t>
            </a:r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,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Trening umiejętności społecznych – Warsztaty o sile ludzkiego serca,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Uczymy się przez całe życie – warsztaty Jogi i Zumby,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Sensoryczna aktywizacja ruchowa – terapia kolorów,</a:t>
            </a:r>
          </a:p>
          <a:p>
            <a:pPr lvl="0"/>
            <a:r>
              <a:rPr lang="pl-PL" sz="26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Integracja poetycka  - „Z poezją na Ty …”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25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51E4391-351D-4938-8922-7FBA68D6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699" y="251048"/>
            <a:ext cx="6166602" cy="973302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Współpraca z Miastem </a:t>
            </a:r>
            <a:r>
              <a:rPr lang="pl-PL" sz="40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Seelow</a:t>
            </a:r>
            <a:br>
              <a:rPr lang="pl-PL" dirty="0"/>
            </a:b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F3CD67C-775E-40A8-B315-5DEE11223C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72" y="865316"/>
            <a:ext cx="6124765" cy="2630796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B2BCAAB-5801-4551-8301-2F98740C7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8" y="3671279"/>
            <a:ext cx="4336533" cy="30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67803D0-5227-4828-B66E-9DD1656C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3" y="197062"/>
            <a:ext cx="11610363" cy="1446784"/>
          </a:xfrm>
        </p:spPr>
        <p:txBody>
          <a:bodyPr>
            <a:noAutofit/>
          </a:bodyPr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Co udało Nam się już zrealizować: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Pełna Kultura „ Nauka to podróż, która trwa przez całe życie”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pl-PL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2E33A8D-2A92-412F-9BE5-BDB27369C445}"/>
              </a:ext>
            </a:extLst>
          </p:cNvPr>
          <p:cNvSpPr txBox="1"/>
          <p:nvPr/>
        </p:nvSpPr>
        <p:spPr>
          <a:xfrm>
            <a:off x="2344722" y="1308677"/>
            <a:ext cx="7038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tx1">
                    <a:lumMod val="75000"/>
                  </a:schemeClr>
                </a:solidFill>
                <a:latin typeface="Monotype Corsiva" panose="03010101010201010101" pitchFamily="66" charset="0"/>
              </a:rPr>
              <a:t>Spartakiada „Od przedszkola do Seniora” 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05DD29-D3CC-432F-9F66-EBFEDEAE7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85" y="2418070"/>
            <a:ext cx="4462034" cy="40557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68C4190-13BB-4307-A43A-9370E95B5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82" y="2418070"/>
            <a:ext cx="3287086" cy="40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3B426B-8100-4908-A63E-E822307D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44" y="293614"/>
            <a:ext cx="10320128" cy="855678"/>
          </a:xfrm>
        </p:spPr>
        <p:txBody>
          <a:bodyPr/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Trening umiejętności społecznych – rozmawiamy o emocjach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9B155D-D048-40E3-9852-2C29C9C16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3" y="1753998"/>
            <a:ext cx="4489779" cy="4098260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C6B0ADA-8E76-4329-BC21-B4170B1A9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39" y="1753998"/>
            <a:ext cx="5426399" cy="40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1D9831-C52F-4FB8-91B6-5CAACC7B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Średnia Wieku Mieszkańców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„Domu Seniora”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E3FF16-4C81-4C70-8EE8-6DE57989E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768366"/>
            <a:ext cx="4800600" cy="3408596"/>
          </a:xfrm>
        </p:spPr>
        <p:txBody>
          <a:bodyPr>
            <a:normAutofit/>
          </a:bodyPr>
          <a:lstStyle/>
          <a:p>
            <a:pPr lvl="3"/>
            <a:r>
              <a:rPr lang="pl-PL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Kobiety: 83,2 lat</a:t>
            </a:r>
            <a:endParaRPr lang="pl-PL" sz="40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75FF7C-FF43-4D5C-B545-A50F974F4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2768366"/>
            <a:ext cx="4800600" cy="3408595"/>
          </a:xfrm>
        </p:spPr>
        <p:txBody>
          <a:bodyPr/>
          <a:lstStyle/>
          <a:p>
            <a:r>
              <a:rPr lang="pl-PL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Mężczyźni: 71,2 lat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22C48E6-CC49-4EAD-9E3D-ABABF069A733}"/>
              </a:ext>
            </a:extLst>
          </p:cNvPr>
          <p:cNvSpPr txBox="1"/>
          <p:nvPr/>
        </p:nvSpPr>
        <p:spPr>
          <a:xfrm>
            <a:off x="3707934" y="4890782"/>
            <a:ext cx="37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Ogółem: 78 lat</a:t>
            </a:r>
          </a:p>
        </p:txBody>
      </p:sp>
    </p:spTree>
    <p:extLst>
      <p:ext uri="{BB962C8B-B14F-4D97-AF65-F5344CB8AC3E}">
        <p14:creationId xmlns:p14="http://schemas.microsoft.com/office/powerpoint/2010/main" val="6899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92E421CF-59C7-4796-A0F6-0816A4DB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849" y="1182847"/>
            <a:ext cx="3821912" cy="85567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„Ruch to zdrowie”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DCD271-3636-4840-AC60-4372130A2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52" y="390044"/>
            <a:ext cx="3903387" cy="28564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28385E9-65D0-4C23-B615-125769983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7" y="390044"/>
            <a:ext cx="3821912" cy="34441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BAC2DF3-0DBB-4A72-8D5E-9F63E455D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6" y="3429000"/>
            <a:ext cx="4519792" cy="32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26D1077-A6AE-4388-9B1A-DA4263E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566" y="223313"/>
            <a:ext cx="11711031" cy="808533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Warsztaty </a:t>
            </a:r>
            <a:r>
              <a:rPr lang="pl-PL" sz="36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pasjoterapii</a:t>
            </a:r>
            <a:r>
              <a:rPr lang="pl-PL" sz="36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– współpraca z instytucjami kultury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94FC54D-37D9-412D-8A4F-1EFEBAADC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60" y="1423728"/>
            <a:ext cx="4533039" cy="475476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14239AE-8A97-41D2-A7F5-452A7F66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91" y="1423728"/>
            <a:ext cx="4523966" cy="47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6D96C8-BC16-4FFA-949B-DB4926D5C9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28775"/>
            <a:ext cx="4800600" cy="3600450"/>
          </a:xfr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6505833-7832-497E-B32E-168B716866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28775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31007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B4FADFC-03EE-4BE7-BB66-8B738DC3164B}"/>
              </a:ext>
            </a:extLst>
          </p:cNvPr>
          <p:cNvSpPr txBox="1"/>
          <p:nvPr/>
        </p:nvSpPr>
        <p:spPr>
          <a:xfrm>
            <a:off x="7999912" y="1492203"/>
            <a:ext cx="373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Nasze Jarmarki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0B6F681-FA61-4446-B4C5-A83BB7668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1" y="1492203"/>
            <a:ext cx="3571879" cy="47625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6A88930-D64B-49AF-B4C9-7BDCFFEB6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43" y="934273"/>
            <a:ext cx="3397928" cy="36194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3A65774-9398-496C-8DEE-0A4C9076E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65" y="3160553"/>
            <a:ext cx="4184264" cy="31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8384A81-53A2-4A31-B55E-13C8064ED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1" y="671022"/>
            <a:ext cx="3101226" cy="37679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EAE3357-5079-4F9A-AD3E-EED2DD63C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63" y="958596"/>
            <a:ext cx="3352800" cy="34804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A399D0-42F2-42EA-886F-82AEFB7B7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26" y="2398106"/>
            <a:ext cx="4141365" cy="310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909C80B4-1E91-4F81-9142-21E23B79A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699" y="293615"/>
            <a:ext cx="6199464" cy="8073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8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Kolorowa terapia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8C01068-EE3E-437D-A468-56988FDD9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8" y="2122416"/>
            <a:ext cx="4311940" cy="323395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CE0A7F6-F340-4E25-8853-71E9312F2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09" y="1254969"/>
            <a:ext cx="3308846" cy="441179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31A7FC5-788F-4C69-8E23-4794B8332A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0" y="1254969"/>
            <a:ext cx="3374297" cy="44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41D95-8E2C-4AA8-8489-BC78FF219AE0}"/>
              </a:ext>
            </a:extLst>
          </p:cNvPr>
          <p:cNvSpPr txBox="1">
            <a:spLocks/>
          </p:cNvSpPr>
          <p:nvPr/>
        </p:nvSpPr>
        <p:spPr>
          <a:xfrm>
            <a:off x="3662362" y="370339"/>
            <a:ext cx="4867275" cy="11887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Zielony Dom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5083B7-32D6-4438-972F-B56809E17BCC}"/>
              </a:ext>
            </a:extLst>
          </p:cNvPr>
          <p:cNvSpPr txBox="1"/>
          <p:nvPr/>
        </p:nvSpPr>
        <p:spPr>
          <a:xfrm>
            <a:off x="733424" y="1659272"/>
            <a:ext cx="98031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Wyznaczone działania: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Pielęgnacja Zielonych Punktów  w ramach </a:t>
            </a:r>
            <a:r>
              <a:rPr lang="pl-PL" sz="28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hortiterapii</a:t>
            </a: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Zielona Arteterapia: Tworzenie zielonej ściany z liści,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Kuchnia smaków: zielone, zdrowe produkty,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Terapia wśród zieleni – podróże w naturalne zielone krajobrazy.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60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15FA8162-3966-4D75-A956-191FD63C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571" y="285226"/>
            <a:ext cx="6348344" cy="6291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Animaloterapia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– wycieczka do Zagródka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CB45B32-CBEE-41CA-99DA-6D9C373F7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0" y="2088861"/>
            <a:ext cx="4110604" cy="30829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1AC721-1C93-40C5-B20B-69003B245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09" y="2021747"/>
            <a:ext cx="4110604" cy="30829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F69F404-2E01-4D12-BD5E-0C6828AA2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94" y="1294352"/>
            <a:ext cx="32289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0AF01D8-20FA-421E-8448-F77E5DA832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87" y="2342365"/>
            <a:ext cx="4388352" cy="2726114"/>
          </a:xfr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F149CEC-8F2B-4895-8248-3606CF1D0B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97" y="1569441"/>
            <a:ext cx="3203972" cy="4271963"/>
          </a:xfr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E39B2243-A09E-459F-9B60-CC76FE03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858" y="150805"/>
            <a:ext cx="6123963" cy="118872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Zielony Dom - </a:t>
            </a:r>
            <a:r>
              <a:rPr lang="pl-PL" sz="4800" dirty="0" err="1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hortiterapia</a:t>
            </a:r>
            <a:endParaRPr lang="pl-PL" sz="480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D358173-EA1E-4AD1-A629-72E6EDB08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8" y="1569441"/>
            <a:ext cx="3203972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3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758E6ED-51EC-4284-BDAC-6B75CFF130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996" y="810239"/>
            <a:ext cx="2860003" cy="4886805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6D16C44-871D-4A6A-90E5-27B6028C9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14" y="1810225"/>
            <a:ext cx="5056665" cy="300505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1576485-9BFC-475F-AB79-1CC96ADD9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810239"/>
            <a:ext cx="2852124" cy="50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4A3598-D61D-4DFB-B61F-43E667F59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Stan fizyczny Mieszkańców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„Domu Seniora” 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CC7ADF-2738-4C2C-8AEA-BB25B5DF5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239861"/>
            <a:ext cx="10259736" cy="278514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Mieszkańcy korzystający z wózków inwalidzkich-  22 osób,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Mieszkańcy poruszający się przy pomocy sprzętu rehabilitacyjnego oraz opiekuna- 12 osób,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Mieszkańcy karmieni- 6 osób,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Mieszkańcy korzystający z </a:t>
            </a:r>
            <a:r>
              <a:rPr lang="pl-PL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pieluchomajtek</a:t>
            </a:r>
            <a:r>
              <a:rPr lang="pl-PL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- 26 osoby.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838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FEEAF2C-01F9-489E-A6C8-6D83F907C9E1}"/>
              </a:ext>
            </a:extLst>
          </p:cNvPr>
          <p:cNvSpPr/>
          <p:nvPr/>
        </p:nvSpPr>
        <p:spPr>
          <a:xfrm>
            <a:off x="4032574" y="434582"/>
            <a:ext cx="4464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48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Dziękujemy</a:t>
            </a:r>
            <a:r>
              <a:rPr lang="pl-PL" sz="4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endParaRPr lang="pl-PL" sz="4400" dirty="0">
              <a:solidFill>
                <a:schemeClr val="accent5">
                  <a:lumMod val="75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4113C14-8F94-4B0F-BBAF-1264040A0AE5}"/>
              </a:ext>
            </a:extLst>
          </p:cNvPr>
          <p:cNvSpPr txBox="1"/>
          <p:nvPr/>
        </p:nvSpPr>
        <p:spPr>
          <a:xfrm>
            <a:off x="6264889" y="2116681"/>
            <a:ext cx="459046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Adres e-mail: sekretariat@dps.kostrzyn.pl</a:t>
            </a:r>
          </a:p>
          <a:p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Strona internetowa: www.dps.kostrzyn.pl</a:t>
            </a:r>
          </a:p>
          <a:p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Profil Facebook: www.facebook.com/domseniorakostrzyn </a:t>
            </a:r>
          </a:p>
          <a:p>
            <a:r>
              <a:rPr lang="pl-P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Nr tel. Fax: 95 752 10 47 </a:t>
            </a:r>
          </a:p>
          <a:p>
            <a:endParaRPr lang="pl-PL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C4327AA-88A5-4912-950B-DF3871EBA9A2}"/>
              </a:ext>
            </a:extLst>
          </p:cNvPr>
          <p:cNvSpPr txBox="1"/>
          <p:nvPr/>
        </p:nvSpPr>
        <p:spPr>
          <a:xfrm>
            <a:off x="6015102" y="4992256"/>
            <a:ext cx="4464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Oprac. Zespół Pracowników </a:t>
            </a:r>
          </a:p>
          <a:p>
            <a:pPr algn="ctr"/>
            <a:r>
              <a:rPr 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Dom Pomocy Społecznej „Dom Seniora”</a:t>
            </a:r>
            <a:br>
              <a:rPr 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 w Kostrzynie nad Odrą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1B044B-79FC-4F50-B898-D8E0CEC7E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26" y="1628775"/>
            <a:ext cx="446463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wiat wiśni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62_TF03031002_TF03031002.potx" id="{2F73830B-DB0A-48F4-BD16-6B8D15914D4B}" vid="{279743D3-C87A-4987-8D28-FD198F536EE5}"/>
    </a:ext>
  </a:extLst>
</a:theme>
</file>

<file path=ppt/theme/theme2.xml><?xml version="1.0" encoding="utf-8"?>
<a:theme xmlns:a="http://schemas.openxmlformats.org/drawingml/2006/main" name="Motyw pakietu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Kwiat wiśni (natura, panoramiczna)</Template>
  <TotalTime>5909</TotalTime>
  <Words>4575</Words>
  <Application>Microsoft Office PowerPoint</Application>
  <PresentationFormat>Panoramiczny</PresentationFormat>
  <Paragraphs>397</Paragraphs>
  <Slides>90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90</vt:i4>
      </vt:variant>
    </vt:vector>
  </HeadingPairs>
  <TitlesOfParts>
    <vt:vector size="98" baseType="lpstr">
      <vt:lpstr>Arial</vt:lpstr>
      <vt:lpstr>Calibri</vt:lpstr>
      <vt:lpstr>Cambria</vt:lpstr>
      <vt:lpstr>Cambria Math</vt:lpstr>
      <vt:lpstr>Monotype Corsiva</vt:lpstr>
      <vt:lpstr>Symbol</vt:lpstr>
      <vt:lpstr>Wingdings</vt:lpstr>
      <vt:lpstr>Kwiat wiśni 16x9</vt:lpstr>
      <vt:lpstr>Dom Pomocy Społecznej  „Dom Seniora” w Kostrzynie nad Odrą           </vt:lpstr>
      <vt:lpstr>Prezentacja programu PowerPoint</vt:lpstr>
      <vt:lpstr>Dom Pomocy Społecznej „Dom Seniora” w Kostrzynie nad Odrą pełni funkcję substytucyjną w stosunku do naturalnych ogniw oparcia społecznego jaką jest rodzina.</vt:lpstr>
      <vt:lpstr>Prezentacja programu PowerPoint</vt:lpstr>
      <vt:lpstr>Prezentacja programu PowerPoint</vt:lpstr>
      <vt:lpstr>       MIESZKAŃCY</vt:lpstr>
      <vt:lpstr>Wiek Mieszkańców</vt:lpstr>
      <vt:lpstr>Średnia Wieku Mieszkańców  „Domu Seniora”</vt:lpstr>
      <vt:lpstr>Stan fizyczny Mieszkańców  „Domu Seniora” </vt:lpstr>
      <vt:lpstr>Stopnie niepełnosprawności Mieszkańców na dzień 12 luty 2024r. </vt:lpstr>
      <vt:lpstr>Mieszkańcy przyjęci przed 1 stycznia 2004r.  (na tzw. „starych zasadach) – 4 osób i po 1 stycznia 2004r.  (na tzw. „nowych zasadach”) – 51 osób</vt:lpstr>
      <vt:lpstr>Średnia odpłatność Mieszkańców uprawnionych do dotacji   na tzw. „Starych zasadach”</vt:lpstr>
      <vt:lpstr>Koszt utrzymania:</vt:lpstr>
      <vt:lpstr>Miesięczny, jedno-godzinny koszt utrzymania 1 mieszkańca Domu w 2023roku</vt:lpstr>
      <vt:lpstr>Prezentacja programu PowerPoint</vt:lpstr>
      <vt:lpstr>Prezentacja programu PowerPoint</vt:lpstr>
      <vt:lpstr>Stan zatrudnienia w „Domu Seniora” na dzień 12 luty 2024 rok</vt:lpstr>
      <vt:lpstr>Wskaźnik zatrudnienia w  Zespole Terapeutyczno- Opiekuńczym    w Domu Pomocy Społecznej „Dom Seniora”   w Kostrzynie nad Odrą  na dzień 12.02.2024r. </vt:lpstr>
      <vt:lpstr>Prezentacja programu PowerPoint</vt:lpstr>
      <vt:lpstr>Prezentacja programu PowerPoint</vt:lpstr>
      <vt:lpstr>Szkolenia pracowników 2023 rok</vt:lpstr>
      <vt:lpstr>                  Szkolenia pracowników 2023 rok</vt:lpstr>
      <vt:lpstr>                 Szkolenia pracowników 2023 rok</vt:lpstr>
      <vt:lpstr>Prezentacja programu PowerPoint</vt:lpstr>
      <vt:lpstr>Prezentacja programu PowerPoint</vt:lpstr>
      <vt:lpstr>„Interaktywne warsztaty obejmujące komunikację i edukację interpersonalną w ramach   współpracy miast partnerskich na pograniczu polsko-niemieckim”</vt:lpstr>
      <vt:lpstr>Prezentacja programu PowerPoint</vt:lpstr>
      <vt:lpstr>„Program wyrównywania różnic między regionami”</vt:lpstr>
      <vt:lpstr>Prezentacja programu PowerPoint</vt:lpstr>
      <vt:lpstr>Prezentacja programu PowerPoint</vt:lpstr>
      <vt:lpstr>Remonty, inwestycje, zakup środków trwałych w 2023 roku </vt:lpstr>
      <vt:lpstr>Projekty do realizacji na 2024rok </vt:lpstr>
      <vt:lpstr>POZYSKANE ŚRODKI POZABUDŻETOWE – DOFINANSOWANIE ZE ŚRODKÓW PFRON projektów w ramach obszaru A, C, D, F i G „Programu wyrównywania różnic między regionami III”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Zakup nowych łóżek i szafek przyłóżkowych</vt:lpstr>
      <vt:lpstr>Prezentacja programu PowerPoint</vt:lpstr>
      <vt:lpstr>Malowanie i zakup mebli do wydawalni posiłków  z pomieszczeniem socjalnym </vt:lpstr>
      <vt:lpstr>Zakup i montaż rolet okiennych w mieszkaniach </vt:lpstr>
      <vt:lpstr>Prezentacja programu PowerPoint</vt:lpstr>
      <vt:lpstr>Współpraca</vt:lpstr>
      <vt:lpstr>Współpraca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      Darowizny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udało Nam się już zrealizować: Park i ogród źródłem ergoterapii, arteterapii i innych form terapeutycznych </vt:lpstr>
      <vt:lpstr>Prezentacja programu PowerPoint</vt:lpstr>
      <vt:lpstr>Prezentacja programu PowerPoint</vt:lpstr>
      <vt:lpstr>Prezentacja programu PowerPoint</vt:lpstr>
      <vt:lpstr>Prezentacja programu PowerPoint</vt:lpstr>
      <vt:lpstr>Terapia światłem </vt:lpstr>
      <vt:lpstr>Pełna Kultura „ Nauka to podróż, która trwa przez całe życie”  </vt:lpstr>
      <vt:lpstr>Współpraca z Miastem Seelow </vt:lpstr>
      <vt:lpstr>Co udało Nam się już zrealizować:   Pełna Kultura „ Nauka to podróż, która trwa przez całe życie”  </vt:lpstr>
      <vt:lpstr>Trening umiejętności społecznych – rozmawiamy o emocjach</vt:lpstr>
      <vt:lpstr>„Ruch to zdrowie” </vt:lpstr>
      <vt:lpstr>Prezentacja programu PowerPoint</vt:lpstr>
      <vt:lpstr>Prezentacja programu PowerPoint</vt:lpstr>
      <vt:lpstr>Prezentacja programu PowerPoint</vt:lpstr>
      <vt:lpstr>Prezentacja programu PowerPoint</vt:lpstr>
      <vt:lpstr>Kolorowa terapia</vt:lpstr>
      <vt:lpstr>Prezentacja programu PowerPoint</vt:lpstr>
      <vt:lpstr>Animaloterapia – wycieczka do Zagródka</vt:lpstr>
      <vt:lpstr>Zielony Dom - hortiterapia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 Pomocy Społecznej  „Dom Seniora” w Kostrzynie nad Odrą</dc:title>
  <dc:creator>Komputer</dc:creator>
  <cp:lastModifiedBy>Komputer</cp:lastModifiedBy>
  <cp:revision>489</cp:revision>
  <cp:lastPrinted>2024-05-27T09:00:42Z</cp:lastPrinted>
  <dcterms:created xsi:type="dcterms:W3CDTF">2019-02-12T09:58:07Z</dcterms:created>
  <dcterms:modified xsi:type="dcterms:W3CDTF">2024-05-28T10:56:30Z</dcterms:modified>
</cp:coreProperties>
</file>