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25" r:id="rId2"/>
    <p:sldId id="258" r:id="rId3"/>
    <p:sldId id="271" r:id="rId4"/>
    <p:sldId id="272" r:id="rId5"/>
    <p:sldId id="273" r:id="rId6"/>
    <p:sldId id="357" r:id="rId7"/>
    <p:sldId id="275" r:id="rId8"/>
    <p:sldId id="375" r:id="rId9"/>
    <p:sldId id="476" r:id="rId10"/>
    <p:sldId id="477" r:id="rId11"/>
    <p:sldId id="443" r:id="rId12"/>
    <p:sldId id="483" r:id="rId13"/>
    <p:sldId id="524" r:id="rId14"/>
    <p:sldId id="519" r:id="rId15"/>
    <p:sldId id="526" r:id="rId16"/>
    <p:sldId id="529" r:id="rId17"/>
    <p:sldId id="528" r:id="rId18"/>
    <p:sldId id="452" r:id="rId19"/>
    <p:sldId id="527" r:id="rId20"/>
  </p:sldIdLst>
  <p:sldSz cx="12192000" cy="6858000"/>
  <p:notesSz cx="6797675" cy="9872663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EF3D8"/>
    <a:srgbClr val="8E8570"/>
    <a:srgbClr val="B8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0" autoAdjust="0"/>
  </p:normalViewPr>
  <p:slideViewPr>
    <p:cSldViewPr snapToGrid="0" showGuides="1">
      <p:cViewPr varScale="1">
        <p:scale>
          <a:sx n="77" d="100"/>
          <a:sy n="77" d="100"/>
        </p:scale>
        <p:origin x="68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500000000000004"/>
          <c:y val="0"/>
          <c:w val="0.47524108804581244"/>
          <c:h val="0.9553752535496957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A3-4052-9C3E-5A4014D94A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A3-4052-9C3E-5A4014D94A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A3-4052-9C3E-5A4014D94A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EA3-4052-9C3E-5A4014D94A6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10,71%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A3-4052-9C3E-5A4014D94A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89,29%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A3-4052-9C3E-5A4014D94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1">
                  <c:v>Na starych zasadach</c:v>
                </c:pt>
                <c:pt idx="2">
                  <c:v>Na nowych zasadach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1">
                  <c:v>0.16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A3-4052-9C3E-5A4014D94A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7.5855222841142442E-3"/>
          <c:y val="0.11359026369168357"/>
          <c:w val="0.45092286539221926"/>
          <c:h val="0.47106450943125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pPr rtl="0"/>
            <a:fld id="{0D588E94-E259-477B-A78A-E5DB03D70321}" type="datetime1">
              <a:rPr lang="pl-PL" smtClean="0"/>
              <a:t>2024-05-28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1" y="9377320"/>
            <a:ext cx="2945659" cy="49534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0444" y="9377320"/>
            <a:ext cx="2945659" cy="49534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pPr rtl="0"/>
            <a:fld id="{6DD8BCD7-CD53-47B3-9B11-14A82BC37C84}" type="datetime1">
              <a:rPr lang="pl-PL" smtClean="0"/>
              <a:t>2024-05-28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51222"/>
            <a:ext cx="5438140" cy="3332022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1" y="9377320"/>
            <a:ext cx="2945659" cy="49534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4" y="9377320"/>
            <a:ext cx="2945659" cy="495347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480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ABF0EF-BF8B-4004-A74D-AEAA6F2B8A83}" type="datetime1">
              <a:rPr lang="pl-PL" smtClean="0"/>
              <a:t>2024-05-28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E94999-550A-4B23-B1CB-4EDE54D3FE74}" type="datetime1">
              <a:rPr lang="pl-PL" smtClean="0"/>
              <a:t>2024-05-28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A9A776-425C-4079-9F40-13BC4388FA09}" type="datetime1">
              <a:rPr lang="pl-PL" smtClean="0"/>
              <a:t>2024-05-28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030F3D-79C8-42B0-A671-189B666D9375}" type="datetime1">
              <a:rPr lang="pl-PL" smtClean="0"/>
              <a:t>2024-05-28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92310D-4212-447C-ADEE-7D894C93A8C6}" type="datetime1">
              <a:rPr lang="pl-PL" smtClean="0"/>
              <a:t>2024-05-28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157E7B-71A9-4338-819F-8122FFCF706E}" type="datetime1">
              <a:rPr lang="pl-PL" smtClean="0"/>
              <a:t>2024-05-28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3FEE08-C437-442D-A823-4CEC3F030AE2}" type="datetime1">
              <a:rPr lang="pl-PL" smtClean="0"/>
              <a:t>2024-05-28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/>
              <a:t>Edytuj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F8AB7C-0BFD-472A-8920-5CA4FDBCBC58}" type="datetime1">
              <a:rPr lang="pl-PL" smtClean="0"/>
              <a:t>2024-05-28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46C6F4D-64A0-40B6-9410-4EA476295ACD}" type="datetime1">
              <a:rPr lang="pl-PL" smtClean="0"/>
              <a:t>2024-05-28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C5E70F-CCA1-42F7-9050-AF585F55C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076" y="5034000"/>
            <a:ext cx="8686800" cy="1464906"/>
          </a:xfrm>
        </p:spPr>
        <p:txBody>
          <a:bodyPr>
            <a:noAutofit/>
          </a:bodyPr>
          <a:lstStyle/>
          <a:p>
            <a:r>
              <a:rPr lang="pl-PL" sz="5400" dirty="0">
                <a:latin typeface="Monotype Corsiva" panose="03010101010201010101" pitchFamily="66" charset="0"/>
                <a:cs typeface="Arabic Typesetting" panose="03020402040406030203" pitchFamily="66" charset="-78"/>
              </a:rPr>
              <a:t>Aneks do </a:t>
            </a:r>
            <a:r>
              <a:rPr lang="pl-PL" sz="5400">
                <a:latin typeface="Monotype Corsiva" panose="03010101010201010101" pitchFamily="66" charset="0"/>
                <a:cs typeface="Arabic Typesetting" panose="03020402040406030203" pitchFamily="66" charset="-78"/>
              </a:rPr>
              <a:t>załącznika nr </a:t>
            </a:r>
            <a:r>
              <a:rPr lang="pl-PL" sz="5400" dirty="0">
                <a:latin typeface="Monotype Corsiva" panose="03010101010201010101" pitchFamily="66" charset="0"/>
                <a:cs typeface="Arabic Typesetting" panose="03020402040406030203" pitchFamily="66" charset="-78"/>
              </a:rPr>
              <a:t>4 do </a:t>
            </a:r>
            <a:r>
              <a:rPr lang="pl-PL" sz="5400" dirty="0" err="1">
                <a:latin typeface="Monotype Corsiva" panose="03010101010201010101" pitchFamily="66" charset="0"/>
                <a:cs typeface="Arabic Typesetting" panose="03020402040406030203" pitchFamily="66" charset="-78"/>
              </a:rPr>
              <a:t>Startegii</a:t>
            </a:r>
            <a:r>
              <a:rPr lang="pl-PL" sz="5400" dirty="0">
                <a:latin typeface="Monotype Corsiva" panose="03010101010201010101" pitchFamily="66" charset="0"/>
                <a:cs typeface="Arabic Typesetting" panose="03020402040406030203" pitchFamily="66" charset="-78"/>
              </a:rPr>
              <a:t> Domu Pomocy Społecznej „Dom Seniora” w Kostrzynie nad Odrą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3690D46-3081-408F-AD7A-225C845D5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637797"/>
            <a:ext cx="8686800" cy="440405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998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8184F3-0D0A-48DC-A2ED-0004DE68A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846" y="369116"/>
            <a:ext cx="10301681" cy="4186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Pracownicy pierwszego kontaktu spoza działu    </a:t>
            </a:r>
            <a:r>
              <a:rPr lang="pl-PL" sz="2000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– 0,75 etat</a:t>
            </a:r>
            <a:endParaRPr lang="pl-PL" sz="2000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pl-PL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Specjalista ds. kadr i płac		    -0,25 etatu</a:t>
            </a:r>
          </a:p>
          <a:p>
            <a:r>
              <a:rPr lang="pl-PL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Robotnik  gospodarczy		               - 0,25 etatu</a:t>
            </a:r>
          </a:p>
          <a:p>
            <a:r>
              <a:rPr lang="pl-PL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Księgowy                                                    -0,25 etatu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		Ogółem pracownicy spoza działu: 0,75etatu</a:t>
            </a:r>
          </a:p>
          <a:p>
            <a:pPr marL="0" indent="0">
              <a:buNone/>
            </a:pPr>
            <a:endParaRPr lang="pl-PL" sz="2000" b="1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pl-PL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Wskaźnik zatrudnienia zespołu terapeutyczno-opiekuńczego na dzień 28.05.2024r. </a:t>
            </a:r>
            <a:r>
              <a:rPr lang="pl-PL" sz="2000" b="1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Razem:  28,5 etatów</a:t>
            </a:r>
            <a:endParaRPr lang="pl-PL" sz="2000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F4F087-9338-4CFB-B48D-F05F35824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203" y="4722018"/>
            <a:ext cx="9960699" cy="4271963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Ustalony wskaźnik dla osób w podeszłym wieku  = 0,4                          43 x 0,4 = 17,20</a:t>
            </a:r>
          </a:p>
          <a:p>
            <a:r>
              <a:rPr lang="pl-PL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Ustalony wskaźnik dla osób przewlekle somatycznie chorych =0,5        15 x  0,5= 7,50</a:t>
            </a:r>
          </a:p>
          <a:p>
            <a:pPr marL="2103120" lvl="8" indent="0">
              <a:buNone/>
            </a:pPr>
            <a:r>
              <a:rPr lang="pl-PL" sz="20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						          </a:t>
            </a:r>
            <a:r>
              <a:rPr lang="pl-PL" sz="2000" b="1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Razem: 24,70    </a:t>
            </a:r>
          </a:p>
          <a:p>
            <a:pPr marL="2103120" lvl="8" indent="0">
              <a:buNone/>
            </a:pPr>
            <a:endParaRPr lang="pl-PL" sz="2400" u="sng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2103120" lvl="8" indent="0">
              <a:buNone/>
            </a:pPr>
            <a:r>
              <a:rPr lang="pl-PL" sz="2400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                                              </a:t>
            </a:r>
            <a:endParaRPr lang="pl-PL" sz="2400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83581FA-5C5E-40C9-812A-5ED1E37DBBBD}"/>
              </a:ext>
            </a:extLst>
          </p:cNvPr>
          <p:cNvSpPr txBox="1"/>
          <p:nvPr/>
        </p:nvSpPr>
        <p:spPr>
          <a:xfrm>
            <a:off x="2994870" y="494949"/>
            <a:ext cx="4530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Fluktuacja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FCA27-C043-4958-BCF1-3B87F43D0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17144"/>
              </p:ext>
            </p:extLst>
          </p:nvPr>
        </p:nvGraphicFramePr>
        <p:xfrm>
          <a:off x="2063693" y="1510018"/>
          <a:ext cx="6962862" cy="1291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1812">
                  <a:extLst>
                    <a:ext uri="{9D8B030D-6E8A-4147-A177-3AD203B41FA5}">
                      <a16:colId xmlns:a16="http://schemas.microsoft.com/office/drawing/2014/main" val="831558122"/>
                    </a:ext>
                  </a:extLst>
                </a:gridCol>
                <a:gridCol w="3651050">
                  <a:extLst>
                    <a:ext uri="{9D8B030D-6E8A-4147-A177-3AD203B41FA5}">
                      <a16:colId xmlns:a16="http://schemas.microsoft.com/office/drawing/2014/main" val="2587610409"/>
                    </a:ext>
                  </a:extLst>
                </a:gridCol>
              </a:tblGrid>
              <a:tr h="129190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Fluktuacja kadr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 spc="-2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Fluktuacja kadr 2023r. – 7 osób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 spc="-2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Fluktuacja kadr 2024r.- 0 osób (stan na dzień 28.05.2024r.)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51949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4E67DD27-D6C4-4CA8-8A46-21BB3C53EE5A}"/>
              </a:ext>
            </a:extLst>
          </p:cNvPr>
          <p:cNvSpPr txBox="1"/>
          <p:nvPr/>
        </p:nvSpPr>
        <p:spPr>
          <a:xfrm>
            <a:off x="4123100" y="3325231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Baza wolontariuszy 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730572E9-E104-4113-AA1A-F0B45B168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1629"/>
              </p:ext>
            </p:extLst>
          </p:nvPr>
        </p:nvGraphicFramePr>
        <p:xfrm>
          <a:off x="2063693" y="4182122"/>
          <a:ext cx="6962862" cy="1673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1811">
                  <a:extLst>
                    <a:ext uri="{9D8B030D-6E8A-4147-A177-3AD203B41FA5}">
                      <a16:colId xmlns:a16="http://schemas.microsoft.com/office/drawing/2014/main" val="1516267851"/>
                    </a:ext>
                  </a:extLst>
                </a:gridCol>
                <a:gridCol w="3651051">
                  <a:extLst>
                    <a:ext uri="{9D8B030D-6E8A-4147-A177-3AD203B41FA5}">
                      <a16:colId xmlns:a16="http://schemas.microsoft.com/office/drawing/2014/main" val="4229715421"/>
                    </a:ext>
                  </a:extLst>
                </a:gridCol>
              </a:tblGrid>
              <a:tr h="167339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Baza wolontariuszy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 spc="-2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Umowy wolontariatu 2023r.- 9 umów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l-PL" sz="1200" spc="-2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Umowy wolontariatu 2024r.- 10 umów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74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0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518A08A-AB73-4F23-B94D-22DC0139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075" y="314905"/>
            <a:ext cx="10058400" cy="80922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Szkolenia pracowników 2024 rok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C5EF8C0-0179-4313-87BA-FADB5DDF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075" y="1266738"/>
            <a:ext cx="10620463" cy="527635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15.01.2024r. Szkolenie- Rejestr zdarzeń </a:t>
            </a:r>
            <a:r>
              <a:rPr lang="pl-PL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nadzywczajnych</a:t>
            </a: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</a:t>
            </a:r>
          </a:p>
          <a:p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12.02.2024r. Szkolenie-Pierwsza Pomoc w DPS</a:t>
            </a:r>
          </a:p>
          <a:p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27-28.02.2024r. Konferencja-Forum Praktyków Pomocy Społecznej</a:t>
            </a:r>
          </a:p>
          <a:p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28.02.2024r. Webinarium- Równoważny czas pracy a ruchomy rozkład czasu pracy</a:t>
            </a:r>
          </a:p>
          <a:p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05.03.2024r. Webinarium- Elektroniczny dziennik dyżurów a rejestracja zdarzeń nadzwyczajnych </a:t>
            </a:r>
          </a:p>
          <a:p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19.03.2024r. Webinarium- Elektroniczny dziennik dyżurów a rejestr zdarzeń nadzwyczajnych </a:t>
            </a:r>
          </a:p>
          <a:p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20.03.2024r. Szkolenie- Majątek  Mieszkańca Domu Pomocy Społecznej 2024 z uwzględnieniem zmian w prawie spadkowym oraz procedury postępowania z depozytami</a:t>
            </a:r>
          </a:p>
          <a:p>
            <a:endParaRPr lang="pl-PL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5F5556-0774-41A5-8DE3-494B8D32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2293"/>
            <a:ext cx="10058400" cy="1188720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                 Szkolenia pracowników 2024 rok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897880-DDB2-4FE6-9FD1-98078C22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8407"/>
            <a:ext cx="10058400" cy="4653794"/>
          </a:xfrm>
        </p:spPr>
        <p:txBody>
          <a:bodyPr/>
          <a:lstStyle/>
          <a:p>
            <a:r>
              <a:rPr lang="pl-PL" dirty="0">
                <a:latin typeface="Monotype Corsiva" panose="03010101010201010101" pitchFamily="66" charset="0"/>
              </a:rPr>
              <a:t>21.03.2024r. Konferencja Higiena Rany – strategia Proaktywnego leczenia Ran.</a:t>
            </a:r>
          </a:p>
          <a:p>
            <a:r>
              <a:rPr lang="pl-PL" dirty="0">
                <a:latin typeface="Monotype Corsiva" panose="03010101010201010101" pitchFamily="66" charset="0"/>
              </a:rPr>
              <a:t>18-19.04.2024r. Szkolenie- Wzmocnienie kompetencyjne kadry pracującej z osobami z niepełnosprawnościami oraz ich opiekunami w ramach projektu „Efekt Synergii- koordynacja lubuskiego włączenia społecznego”</a:t>
            </a:r>
          </a:p>
          <a:p>
            <a:r>
              <a:rPr lang="pl-PL" dirty="0">
                <a:latin typeface="Monotype Corsiva" panose="03010101010201010101" pitchFamily="66" charset="0"/>
              </a:rPr>
              <a:t>23.04.2024r. Szkolenie- „Prawa mieszkańca domu oraz kierunków prowadzonej terapii, a także metod pracy z mieszkańcami, w tym zakresie komunikacji wspomagającej lub alternatywnej.</a:t>
            </a:r>
          </a:p>
          <a:p>
            <a:endParaRPr lang="pl-PL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C90BF8-80DD-49DF-942F-472DF9D9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246" y="1061525"/>
            <a:ext cx="10058400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Monotype Corsiva" panose="03010101010201010101" pitchFamily="66" charset="0"/>
              </a:rPr>
              <a:t>POZYSKANE ŚRODKI POZABUDŻETOWE – DOFINANSOWANIE ZE ŚRODKÓW PFRON projektów w ramach obszaru A, C, D, F i G „Programu wyrównywania różnic między regionami III”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C715DB-7C4A-4B26-B9C5-DC3FB1E0A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6337"/>
            <a:ext cx="10058400" cy="4267200"/>
          </a:xfrm>
        </p:spPr>
        <p:txBody>
          <a:bodyPr>
            <a:normAutofit fontScale="85000" lnSpcReduction="10000"/>
          </a:bodyPr>
          <a:lstStyle/>
          <a:p>
            <a:r>
              <a:rPr lang="pl-PL" dirty="0">
                <a:latin typeface="Monotype Corsiva" panose="03010101010201010101" pitchFamily="66" charset="0"/>
              </a:rPr>
              <a:t>Termin złożenia wniosku do PFRON to 12.07.2023r. Wniosek o dofinansowanie został przyznany dnia 02.10.2023r. Umowa została podpisana dnia 27.12.2023r. </a:t>
            </a:r>
          </a:p>
          <a:p>
            <a:r>
              <a:rPr lang="pl-PL" dirty="0">
                <a:latin typeface="Monotype Corsiva" panose="03010101010201010101" pitchFamily="66" charset="0"/>
              </a:rPr>
              <a:t>Zgodnie z harmonogramem został wybrany wykonawca prac remontowych. Umowa z BMJ Marcin Madej została podpisana dnia </a:t>
            </a:r>
            <a:r>
              <a:rPr lang="pl-PL" dirty="0">
                <a:latin typeface="Aparajita" panose="020B0604020202020204" pitchFamily="34" charset="0"/>
                <a:cs typeface="Aparajita" panose="020B0604020202020204" pitchFamily="34" charset="0"/>
              </a:rPr>
              <a:t>28.03.2024r.</a:t>
            </a:r>
            <a:r>
              <a:rPr lang="pl-PL" dirty="0">
                <a:latin typeface="Monotype Corsiva" panose="03010101010201010101" pitchFamily="66" charset="0"/>
              </a:rPr>
              <a:t> Rozpoczęcie prac remontowych zostało wyznaczone na lipiec 2024r. </a:t>
            </a:r>
          </a:p>
          <a:p>
            <a:r>
              <a:rPr lang="pl-PL" dirty="0">
                <a:latin typeface="Monotype Corsiva" panose="03010101010201010101" pitchFamily="66" charset="0"/>
              </a:rPr>
              <a:t>Całkowity koszt realizacji projektu wynosi 149.500,00 zł, PFRON dofinansuje realizację projektu do łącznej wysokości 116.635,47zł . Wkład własny wynosi 32.864,53 zł. </a:t>
            </a:r>
          </a:p>
          <a:p>
            <a:r>
              <a:rPr lang="pl-PL" dirty="0">
                <a:latin typeface="Monotype Corsiva" panose="03010101010201010101" pitchFamily="66" charset="0"/>
              </a:rPr>
              <a:t>Celem projektu jest likwidacja barier architektonicznych w 4 łazienkach Mieszkańców Domu Pomocy Społecznej „Dom Seniora” w Kostrzynie nad Odrą. Realizacja projektu poprawi dostęp w sposób w sposób swobodny i nieograniczony do korzystania z nich. Zlikwidujemy sieć barier , poczynając od zbyt wąskich drzwi, aby można było bez ograniczeń wjechać wózkiem . Poprzez prace remontowe uzyskamy niezbędną przestrzeń manewrową. Nasi Mieszkańcy w efekcie finalnym będą mogli korzystać z łazienek funkcjonalnych, ułatwiających poruszanie się w nich, a także całkowicie bezpiecznych, zapewniających intymność i komfort osób niepełnosprawnych i niesamodzielnych.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3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F8A3B-DF27-476B-A9EF-96BE3F93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92" y="457518"/>
            <a:ext cx="10058400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Monotype Corsiva" panose="03010101010201010101" pitchFamily="66" charset="0"/>
              </a:rPr>
              <a:t>POZYSKANE ŚRODKI POZABUDŻETOWE -  Projekt dotyczący utrzymania zdolności do pracy przez cały okres aktywności zawodowej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9E0FCF-6B3C-451D-8AA3-11D3FA515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9394272" cy="4271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Termin złożenia wniosku do ZUS to 05.03.2024r. </a:t>
            </a:r>
          </a:p>
          <a:p>
            <a:pPr marL="0" indent="0">
              <a:buNone/>
            </a:pPr>
            <a:r>
              <a:rPr lang="pl-PL" dirty="0">
                <a:latin typeface="Monotype Corsiva" panose="03010101010201010101" pitchFamily="66" charset="0"/>
              </a:rPr>
              <a:t>Celem projektu jest zakup mobilnych podnośników do transportu osób przewlekle somatycznie chorych, niesamodzielnych i niepełnosprawnych. Przyczyni się to do zmniejszenia zagrożenia urazu kręgosłupa, przeciążenia układu mięśniowo szkieletowego, poprawić również komfort pracy personelu opiekuńczo- pielęgnacyjnego. A przede wszystkim poprawi bezpieczeństwo osób transportowanych z łóżka na wózek, z wózka na łóżko oraz transportu na krzesło toaletowo- kąpielowe. Dzięki temu wzrośnie codzienna jakość życia mieszkańców domu. Znacznie poprawi się poziom i komfort życia, zdrowie, bezpieczeństwo, udział w życiu społecznym mieszkańców domu pomocy społecznej "dom seniora</a:t>
            </a:r>
            <a:r>
              <a:rPr lang="pl-PL" sz="2800" dirty="0">
                <a:latin typeface="Monotype Corsiva" panose="03010101010201010101" pitchFamily="66" charset="0"/>
              </a:rPr>
              <a:t>".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4BE702-9698-4BFF-B697-D671B93C1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11125200" y="3733101"/>
            <a:ext cx="82492" cy="2443861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148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11C42D-AC2B-45F0-968C-521CEBA3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023" y="1732644"/>
            <a:ext cx="10058400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 </a:t>
            </a:r>
            <a:br>
              <a:rPr lang="pl-PL" dirty="0"/>
            </a:br>
            <a:br>
              <a:rPr lang="pl-PL" dirty="0">
                <a:latin typeface="Monotype Corsiva" panose="03010101010201010101" pitchFamily="66" charset="0"/>
              </a:rPr>
            </a:br>
            <a:br>
              <a:rPr lang="pl-PL" dirty="0">
                <a:latin typeface="Monotype Corsiva" panose="03010101010201010101" pitchFamily="66" charset="0"/>
              </a:rPr>
            </a:br>
            <a:r>
              <a:rPr lang="pl-PL" dirty="0">
                <a:latin typeface="Monotype Corsiva" panose="03010101010201010101" pitchFamily="66" charset="0"/>
              </a:rPr>
              <a:t>Projektowanie, zakupienie i instalacja nowego szybu windowego do transportu mieszkańców leżących w ramach projektu na dofinansowanie robót budowlanych w Regionalnym Ośrodku Polityki Społecznej w Zielonej Górze</a:t>
            </a:r>
            <a:br>
              <a:rPr lang="pl-PL" dirty="0">
                <a:solidFill>
                  <a:schemeClr val="tx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61A88F-52C1-473A-9F89-7917AB57D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0" y="3034398"/>
            <a:ext cx="10484840" cy="4271963"/>
          </a:xfrm>
        </p:spPr>
        <p:txBody>
          <a:bodyPr>
            <a:normAutofit/>
          </a:bodyPr>
          <a:lstStyle/>
          <a:p>
            <a:r>
              <a:rPr lang="pl-PL" dirty="0">
                <a:latin typeface="Monotype Corsiva" panose="03010101010201010101" pitchFamily="66" charset="0"/>
              </a:rPr>
              <a:t>Dom Pomocy Społecznej „Dom Seniora” w Kostrzynie nad Odrą w roku 2024 roku  planuje złożyć wniosek na pozyskanie dofinansowania ze środków PFRON przy współpracy z Regionalnym Ośrodkiem Polityki Społecznej w Zielonej Górze na rok 2025.</a:t>
            </a:r>
          </a:p>
          <a:p>
            <a:r>
              <a:rPr lang="pl-PL" dirty="0">
                <a:latin typeface="Monotype Corsiva" panose="03010101010201010101" pitchFamily="66" charset="0"/>
              </a:rPr>
              <a:t>Dofinansowanie robót budowlanych z ROPS finansowane jest w wysokości 50% dofinansowania oraz 50% wkładu własnego. </a:t>
            </a:r>
          </a:p>
          <a:p>
            <a:r>
              <a:rPr lang="pl-PL" dirty="0">
                <a:latin typeface="Monotype Corsiva" panose="03010101010201010101" pitchFamily="66" charset="0"/>
              </a:rPr>
              <a:t>Termin składania wniosku jest do 30 listopada 2024r.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035FCC5-3701-4442-87D2-7C0A80AA84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72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607C6-A1D9-45F4-827C-552383C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          </a:t>
            </a:r>
            <a:r>
              <a:rPr lang="pl-PL" dirty="0">
                <a:latin typeface="Monotype Corsiva" panose="03010101010201010101" pitchFamily="66" charset="0"/>
              </a:rPr>
              <a:t>Darowizny 2024r.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37884C-5774-4C18-87AC-0B32ADD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1904999"/>
            <a:ext cx="9562051" cy="4271963"/>
          </a:xfrm>
        </p:spPr>
        <p:txBody>
          <a:bodyPr>
            <a:noAutofit/>
          </a:bodyPr>
          <a:lstStyle/>
          <a:p>
            <a:endParaRPr lang="pl-PL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pl-PL" dirty="0">
                <a:latin typeface="Monotype Corsiva" panose="03010101010201010101" pitchFamily="66" charset="0"/>
              </a:rPr>
              <a:t>W lutym 2024 roku Firma „Hanke </a:t>
            </a:r>
            <a:r>
              <a:rPr lang="pl-PL" dirty="0" err="1">
                <a:latin typeface="Monotype Corsiva" panose="03010101010201010101" pitchFamily="66" charset="0"/>
              </a:rPr>
              <a:t>Tissue</a:t>
            </a:r>
            <a:r>
              <a:rPr lang="pl-PL" dirty="0">
                <a:latin typeface="Monotype Corsiva" panose="03010101010201010101" pitchFamily="66" charset="0"/>
              </a:rPr>
              <a:t> Sp. z o. o.”, „ICT Poland” przekazały dla Domu Pomocy Społecznej „Dom Seniora” w Kostrzynie nad Odrą w formie darowizny swoje produkty firmowe, tj. serwetki, ręczniki, chusteczki higieniczne oraz papier toaletowy. </a:t>
            </a:r>
          </a:p>
          <a:p>
            <a:r>
              <a:rPr lang="pl-PL" dirty="0">
                <a:latin typeface="Monotype Corsiva" panose="03010101010201010101" pitchFamily="66" charset="0"/>
              </a:rPr>
              <a:t>W marcu 2024 roku Firma „ARCTIC PAPER KOSTRZYN S.A.” przekazała darowiznę w postaci papieru A3 i A4 z przeznaczeniem dla mieszkańców naszego Domu w celu motywowania i aktywowania Seniorów do zajęć terapeutycznych.</a:t>
            </a:r>
          </a:p>
          <a:p>
            <a:pPr marL="0" indent="0">
              <a:buNone/>
            </a:pPr>
            <a:endParaRPr lang="pl-PL" dirty="0">
              <a:latin typeface="Constantia" panose="02030602050306030303" pitchFamily="18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F66B64-4262-4260-9F79-F26BD2FA1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125199" y="6176962"/>
            <a:ext cx="1156283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26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F493ED-DEC7-4530-8C1B-C9C6BA779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8" y="423962"/>
            <a:ext cx="10814807" cy="1188720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B0BDD1-2EDB-4E07-9589-E268D436B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2970" y="423962"/>
            <a:ext cx="10166060" cy="6304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Wyznaczone działania :</a:t>
            </a:r>
          </a:p>
          <a:p>
            <a:pPr lvl="0"/>
            <a:r>
              <a:rPr lang="pl-PL" sz="2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Organizacja Wojewódzkiego Przeglądu Kolęd i Pastorałek Domów Pomocy Społecznej</a:t>
            </a:r>
          </a:p>
          <a:p>
            <a:pPr lvl="0"/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W zdrowym ciele zdrowy duch – Spartakiada. Od przedszkola do Seniora.</a:t>
            </a:r>
          </a:p>
          <a:p>
            <a:pPr lvl="0"/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Współpraca na pograniczu polsko-niemieckim z Miastem </a:t>
            </a:r>
            <a:r>
              <a:rPr lang="pl-PL" sz="2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Seelow</a:t>
            </a: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,</a:t>
            </a:r>
          </a:p>
          <a:p>
            <a:pPr lvl="0"/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Trening umiejętności społecznych – Warsztaty o sile ludzkiego serca,</a:t>
            </a:r>
          </a:p>
          <a:p>
            <a:pPr lvl="0"/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Uczymy się przez całe życie – warsztaty Jogi i Zumby,</a:t>
            </a:r>
          </a:p>
          <a:p>
            <a:pPr lvl="0"/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Sensoryczna aktywizacja ruchowa – terapia kolorów,</a:t>
            </a:r>
          </a:p>
          <a:p>
            <a:pPr lvl="0"/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Integracja poetycka  - „Z poezją na Ty …”</a:t>
            </a:r>
          </a:p>
          <a:p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Warsztaty oparte o </a:t>
            </a:r>
            <a:r>
              <a:rPr lang="pl-PL" sz="2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pasjoterapię</a:t>
            </a: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– współpraca z instytucjami kultury,</a:t>
            </a:r>
          </a:p>
          <a:p>
            <a:pPr marL="0" indent="0">
              <a:buNone/>
            </a:pPr>
            <a:endParaRPr lang="pl-PL" sz="2600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lvl="0"/>
            <a:endParaRPr lang="pl-PL" sz="2600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lvl="0"/>
            <a:endParaRPr lang="pl-PL" sz="2600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0" lvl="0" indent="0">
              <a:buNone/>
            </a:pPr>
            <a:endParaRPr lang="pl-PL" sz="2600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25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668956-563E-4611-907B-91BCDD72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                          </a:t>
            </a:r>
            <a:r>
              <a:rPr lang="pl-PL" sz="60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Dziękujemy</a:t>
            </a:r>
            <a:endParaRPr lang="pl-PL" sz="6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DD531DF-91B6-4B3A-8746-BF79B2863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8073" y="1904999"/>
            <a:ext cx="9657127" cy="42719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Adres e-mail:                                                                                                                                       sekretariat@dps.kostrzyn.pl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Strona internetowa:                                                                                                                              www.dps.kostrzyn.pl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Profil Facebook:                                                                                                         www.facebook.com/domseniorakostrzyn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Nr tel. Fax:                                                                                                                                                                     95 752 10 47 </a:t>
            </a:r>
          </a:p>
          <a:p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C8389D2B-AE35-40A2-AEE4-8CEAB4CE5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V="1">
            <a:off x="1066800" y="6176962"/>
            <a:ext cx="4800600" cy="836234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06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015" y="331683"/>
            <a:ext cx="11299970" cy="1188720"/>
          </a:xfrm>
        </p:spPr>
        <p:txBody>
          <a:bodyPr rtlCol="0">
            <a:noAutofit/>
          </a:bodyPr>
          <a:lstStyle/>
          <a:p>
            <a:pPr algn="ctr"/>
            <a:r>
              <a:rPr lang="pl-PL" altLang="pl-PL" sz="2800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Dom Pomocy Społecznej „Dom Seniora” w Kostrzynie nad Odrą pełni funkcję substytucyjną w stosunku do naturalnych ogniw oparcia społecznego jaką jest rodzina.</a:t>
            </a:r>
            <a:endParaRPr lang="pl-PL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1905" y="1896612"/>
            <a:ext cx="9739619" cy="4267200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pl-PL" alt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Dom funkcjonuje zgodnie z przepisami:</a:t>
            </a:r>
          </a:p>
          <a:p>
            <a:pPr lvl="0"/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Ustawy z dnia 12 marca 2004r. o pomocy społecznej </a:t>
            </a:r>
            <a:b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(</a:t>
            </a:r>
            <a:r>
              <a:rPr lang="pl-PL" sz="2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t.j.Dz.U</a:t>
            </a: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. z2023r. poz. 901,1693,1938,2770,1, 66, 1079, 1692, 1700, 1812, 1967, 2127, 2140, 2754, 2243,185. z późn.zm.),</a:t>
            </a:r>
          </a:p>
          <a:p>
            <a:pPr lvl="0"/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Rozporządzenia Ministra Pracy i Polityki Społecznej z dnia 23 sierpnia 2012r. </a:t>
            </a:r>
            <a:b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w sprawie domów pomocy społecznej </a:t>
            </a:r>
            <a:b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(</a:t>
            </a:r>
            <a:r>
              <a:rPr lang="pl-PL" sz="2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t.j.Dz.U</a:t>
            </a: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z 2023r. poz. 2355,734 z późn.zm.),</a:t>
            </a:r>
          </a:p>
          <a:p>
            <a:pPr>
              <a:spcBef>
                <a:spcPct val="50000"/>
              </a:spcBef>
            </a:pPr>
            <a:r>
              <a:rPr lang="pl-PL" alt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Ustawy o dochodach jednostek samorządu terytorialnego z dnia 13 listopada 2003r.  </a:t>
            </a:r>
            <a:br>
              <a:rPr lang="pl-PL" alt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alt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(t.j. Dz. U. z 2024r. poz. 365 z </a:t>
            </a:r>
            <a:r>
              <a:rPr lang="pl-PL" altLang="pl-PL" sz="2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późn</a:t>
            </a:r>
            <a:r>
              <a:rPr lang="pl-PL" alt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. zm.) </a:t>
            </a:r>
          </a:p>
          <a:p>
            <a:pPr>
              <a:spcBef>
                <a:spcPct val="50000"/>
              </a:spcBef>
            </a:pP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Ustawy z dnia 5czerwca 1998r. o samorządzie powiatowym </a:t>
            </a:r>
            <a:b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(</a:t>
            </a:r>
            <a:r>
              <a:rPr lang="pl-PL" sz="2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t.j.Dz.U</a:t>
            </a: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. z 2024r. poz. 107  z </a:t>
            </a:r>
            <a:r>
              <a:rPr lang="pl-PL" sz="2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późn</a:t>
            </a: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. zm.)</a:t>
            </a:r>
          </a:p>
          <a:p>
            <a:pPr>
              <a:spcBef>
                <a:spcPct val="50000"/>
              </a:spcBef>
            </a:pP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Ustawy z dnia 27 sierpnia 2009r. o finansach publicznych </a:t>
            </a:r>
            <a:b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sz="2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(t.j. Dz. U. z 2023 r. poz. 1270, 1273,1407, 1429, 1641, 1693, 1872.)</a:t>
            </a:r>
          </a:p>
          <a:p>
            <a:pPr rtl="0"/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3FBD7-C16B-4106-8B43-F96E23EB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8021"/>
            <a:ext cx="10058400" cy="1188720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Wiek Mieszkańców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178C04-E94B-45B8-9691-B2B99CAFC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482" y="2772696"/>
            <a:ext cx="5400977" cy="34042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Najstarsza Mieszkanka-  103lata</a:t>
            </a:r>
          </a:p>
          <a:p>
            <a:pPr marL="0" indent="0">
              <a:buNone/>
            </a:pPr>
            <a:endParaRPr lang="pl-PL" sz="3200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Najstarszy Mieszkaniec-  94 lat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9150BB-C798-45A3-A752-C17E1C2C9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2772697"/>
            <a:ext cx="5326626" cy="34042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Najmłodsza Mieszkanka-  54lat</a:t>
            </a:r>
          </a:p>
          <a:p>
            <a:pPr marL="0" indent="0">
              <a:buNone/>
            </a:pPr>
            <a:endParaRPr lang="pl-PL" sz="3200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Najmłodszy Mieszkaniec-  55lat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00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1D9831-C52F-4FB8-91B6-5CAACC7B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Średnia Wieku Mieszkańców </a:t>
            </a:r>
            <a:b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„Domu Seniora”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E3FF16-4C81-4C70-8EE8-6DE57989E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768366"/>
            <a:ext cx="4800600" cy="3408596"/>
          </a:xfrm>
        </p:spPr>
        <p:txBody>
          <a:bodyPr>
            <a:normAutofit/>
          </a:bodyPr>
          <a:lstStyle/>
          <a:p>
            <a:pPr lvl="3"/>
            <a:r>
              <a:rPr lang="pl-PL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Kobiety: 82 lat</a:t>
            </a:r>
            <a:endParaRPr lang="pl-PL" sz="40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75FF7C-FF43-4D5C-B545-A50F974F4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2768366"/>
            <a:ext cx="4800600" cy="3408595"/>
          </a:xfrm>
        </p:spPr>
        <p:txBody>
          <a:bodyPr/>
          <a:lstStyle/>
          <a:p>
            <a:r>
              <a:rPr lang="pl-PL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Mężczyźni: 73 lat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22C48E6-CC49-4EAD-9E3D-ABABF069A733}"/>
              </a:ext>
            </a:extLst>
          </p:cNvPr>
          <p:cNvSpPr txBox="1"/>
          <p:nvPr/>
        </p:nvSpPr>
        <p:spPr>
          <a:xfrm>
            <a:off x="3707934" y="4890782"/>
            <a:ext cx="376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Ogółem: 78 lat</a:t>
            </a:r>
          </a:p>
        </p:txBody>
      </p:sp>
    </p:spTree>
    <p:extLst>
      <p:ext uri="{BB962C8B-B14F-4D97-AF65-F5344CB8AC3E}">
        <p14:creationId xmlns:p14="http://schemas.microsoft.com/office/powerpoint/2010/main" val="6899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4A3598-D61D-4DFB-B61F-43E667F5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Stan fizyczny Mieszkańców</a:t>
            </a:r>
            <a:b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 „Domu Seniora” 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CC7ADF-2738-4C2C-8AEA-BB25B5DF5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239861"/>
            <a:ext cx="10259736" cy="27851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Mieszkańcy korzystający z wózków inwalidzkich-  22 osób,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Mieszkańcy poruszający się przy pomocy sprzętu rehabilitacyjnego oraz opiekuna- 13 osób,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Mieszkańcy karmieni- 6 osób,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Mieszkańcy korzystający z </a:t>
            </a:r>
            <a:r>
              <a:rPr lang="pl-PL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pieluchomajtek</a:t>
            </a: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- 31osoby.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83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E831F5-9AE1-40FA-BC64-0D8D7EEE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457518"/>
            <a:ext cx="11551640" cy="97699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Stopnie niepełnosprawności Mieszkańców na dzień 12 luty 2024r. 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D9B960-849E-4969-AFA7-A11FE0226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6539" y="2147582"/>
            <a:ext cx="4773335" cy="4029380"/>
          </a:xfrm>
        </p:spPr>
        <p:txBody>
          <a:bodyPr/>
          <a:lstStyle/>
          <a:p>
            <a:r>
              <a:rPr lang="pl-PL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Znaczny-  40 osób,</a:t>
            </a:r>
          </a:p>
          <a:p>
            <a:r>
              <a:rPr lang="pl-PL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Umiarkowany- 9 osób,</a:t>
            </a:r>
          </a:p>
          <a:p>
            <a:r>
              <a:rPr lang="pl-PL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Lekki-  2 osoby,</a:t>
            </a:r>
          </a:p>
          <a:p>
            <a:r>
              <a:rPr lang="pl-PL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W trakcie pozyskiwania- 6 osób.</a:t>
            </a:r>
          </a:p>
          <a:p>
            <a:endParaRPr lang="pl-PL" sz="2800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43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AB4B47-B677-4E89-AA3C-2B6317A6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3" y="302004"/>
            <a:ext cx="6167304" cy="27432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Mieszkańcy przyjęci przed 1 stycznia 2004r. </a:t>
            </a:r>
            <a:b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(na tzw. „starych zasadach) – 4 osób</a:t>
            </a:r>
            <a:b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i po 1 stycznia 2004r. </a:t>
            </a:r>
            <a:b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(na tzw. „nowych zasadach”) – 53 osób</a:t>
            </a:r>
          </a:p>
        </p:txBody>
      </p:sp>
      <p:graphicFrame>
        <p:nvGraphicFramePr>
          <p:cNvPr id="5" name="Symbol zastępczy zawartości 8">
            <a:extLst>
              <a:ext uri="{FF2B5EF4-FFF2-40B4-BE49-F238E27FC236}">
                <a16:creationId xmlns:a16="http://schemas.microsoft.com/office/drawing/2014/main" id="{19C6CCA7-A667-4B21-A2DC-5079B5B060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5128681"/>
              </p:ext>
            </p:extLst>
          </p:nvPr>
        </p:nvGraphicFramePr>
        <p:xfrm>
          <a:off x="4932728" y="2720287"/>
          <a:ext cx="6167304" cy="427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9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49AB01-AD7A-442A-A80A-5C1AD49E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Stan zatrudnienia w „Domu Seniora”</a:t>
            </a:r>
            <a:b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na dzień 28 maj 2024 rok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1F78C07-F877-4020-88F0-AFEC660ADB0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945400" y="1808425"/>
                <a:ext cx="6734246" cy="38156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l-PL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Monotype Corsiva" panose="03010101010201010101" pitchFamily="66" charset="0"/>
                  </a:rPr>
                  <a:t>Dyrektor: 1 etat				</a:t>
                </a:r>
              </a:p>
              <a:p>
                <a:r>
                  <a:rPr lang="pl-PL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Monotype Corsiva" panose="03010101010201010101" pitchFamily="66" charset="0"/>
                  </a:rPr>
                  <a:t>Dział socjalno – terapeutyczny: 5 etatów</a:t>
                </a:r>
              </a:p>
              <a:p>
                <a:r>
                  <a:rPr lang="pl-PL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Monotype Corsiva" panose="03010101010201010101" pitchFamily="66" charset="0"/>
                  </a:rPr>
                  <a:t>Dział księgowo-finansowy: 3 etaty</a:t>
                </a:r>
              </a:p>
              <a:p>
                <a:r>
                  <a:rPr lang="pl-PL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Monotype Corsiva" panose="03010101010201010101" pitchFamily="66" charset="0"/>
                  </a:rPr>
                  <a:t>Dział pielęgnacyjno-opiekuńczo-rehabilitacyjny:25 etaty</a:t>
                </a:r>
              </a:p>
              <a:p>
                <a:r>
                  <a:rPr lang="pl-PL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Monotype Corsiva" panose="03010101010201010101" pitchFamily="66" charset="0"/>
                  </a:rPr>
                  <a:t>Specjalista ds. kadr i płac: 1 etat</a:t>
                </a:r>
              </a:p>
              <a:p>
                <a:r>
                  <a:rPr lang="pl-PL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Monotype Corsiva" panose="03010101010201010101" pitchFamily="66" charset="0"/>
                  </a:rPr>
                  <a:t>Inspektor BHP: 1/8 etatu</a:t>
                </a:r>
              </a:p>
              <a:p>
                <a:pPr marL="2103120" lvl="8" indent="0">
                  <a:buNone/>
                </a:pPr>
                <a:endParaRPr lang="pl-PL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Monotype Corsiva" panose="03010101010201010101" pitchFamily="66" charset="0"/>
                </a:endParaRPr>
              </a:p>
              <a:p>
                <a:pPr marL="2103120" lvl="8" indent="0">
                  <a:buNone/>
                </a:pPr>
                <a:r>
                  <a:rPr lang="pl-PL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Monotype Corsiva" panose="03010101010201010101" pitchFamily="66" charset="0"/>
                  </a:rPr>
                  <a:t>		</a:t>
                </a:r>
                <a:r>
                  <a:rPr lang="pl-PL" sz="24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Monotype Corsiva" panose="03010101010201010101" pitchFamily="66" charset="0"/>
                  </a:rPr>
                  <a:t>ogółem- 35</a:t>
                </a:r>
                <a14:m>
                  <m:oMath xmlns:m="http://schemas.openxmlformats.org/officeDocument/2006/math">
                    <m:r>
                      <a:rPr lang="pl-PL" sz="2400" i="1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0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sz="2400" b="0" i="1" smtClean="0">
                            <a:solidFill>
                              <a:schemeClr val="tx2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pl-PL" sz="24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Monotype Corsiva" panose="03010101010201010101" pitchFamily="66" charset="0"/>
                  </a:rPr>
                  <a:t> etatu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1F78C07-F877-4020-88F0-AFEC660ADB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945400" y="1808425"/>
                <a:ext cx="6734246" cy="3815687"/>
              </a:xfrm>
              <a:blipFill>
                <a:blip r:embed="rId2"/>
                <a:stretch>
                  <a:fillRect l="-724" t="-23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ole tekstowe 3">
            <a:extLst>
              <a:ext uri="{FF2B5EF4-FFF2-40B4-BE49-F238E27FC236}">
                <a16:creationId xmlns:a16="http://schemas.microsoft.com/office/drawing/2014/main" id="{E59DB8CC-9665-4205-9C3B-AA206D11F0D5}"/>
              </a:ext>
            </a:extLst>
          </p:cNvPr>
          <p:cNvSpPr txBox="1"/>
          <p:nvPr/>
        </p:nvSpPr>
        <p:spPr>
          <a:xfrm>
            <a:off x="947956" y="5750004"/>
            <a:ext cx="982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Waloryzacja wynagrodzeń pracowników w roku 2024 w kwocie 400,00 zł brutto.</a:t>
            </a:r>
            <a:endParaRPr lang="pl-PL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5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F964C1-81E0-4735-B173-7EEA871B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5" y="681038"/>
            <a:ext cx="11333526" cy="141621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Wskaźnik zatrudnienia w  Zespole Terapeutyczno- Opiekuńczym   </a:t>
            </a:r>
            <a:b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w Domu Pomocy Społecznej „Dom Seniora”   w Kostrzynie nad Odrą </a:t>
            </a:r>
            <a:b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na dzień 28.05.2024r.</a:t>
            </a:r>
            <a:br>
              <a:rPr lang="pl-PL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pl-PL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591439-DA86-4FF0-9576-493B118E6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289" y="1619075"/>
            <a:ext cx="8791662" cy="513406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                                  Dział pielęgnacyjno-opiekuńczo-rehabilitacyjny 22,75 etaty: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72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Koordynator Dział Pielęgnacyjno-Opiekuńczo-Rehabilitacyjnego- </a:t>
            </a: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1 etat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Pielęgniarka                                                           -3 etaty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Opiekun			            - 10 etatów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Opiekun medyczny                                               - 5 etatów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Pokojowa		                        - 3,75 etaty (liczone po 0,75 </a:t>
            </a:r>
            <a:r>
              <a:rPr lang="pl-PL" sz="7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etatatu</a:t>
            </a: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sz="7600" dirty="0">
              <a:solidFill>
                <a:schemeClr val="tx2">
                  <a:lumMod val="85000"/>
                  <a:lumOff val="15000"/>
                </a:schemeClr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                                      Dział </a:t>
            </a:r>
            <a:r>
              <a:rPr lang="pl-PL" sz="76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Socjalno</a:t>
            </a: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–Terapeutyczny - </a:t>
            </a:r>
            <a:r>
              <a:rPr lang="pl-PL" sz="7600" u="sng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5 etatów</a:t>
            </a: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- w tym: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 Koordynator Działu Socjalno-Terapeutycznego		- 1 etat         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Pracownik socjalny 			                  - 1 etat	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Aspirant pracy socjalnej				- 1 etat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Instruktor ds. kulturalno- oświatowych	                      	- 1 etat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Terapeuta  zajęciowy                           		   	-1 etat</a:t>
            </a:r>
          </a:p>
          <a:p>
            <a:pPr marL="0" indent="0" algn="r">
              <a:buNone/>
            </a:pPr>
            <a:r>
              <a:rPr lang="pl-PL" sz="7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		</a:t>
            </a:r>
            <a:r>
              <a:rPr lang="pl-PL" sz="7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Ogółem pracowników Zespołu T-O: 27,75 etatów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16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wiat wiśni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62_TF03031002_TF03031002.potx" id="{2F73830B-DB0A-48F4-BD16-6B8D15914D4B}" vid="{279743D3-C87A-4987-8D28-FD198F536EE5}"/>
    </a:ext>
  </a:extLst>
</a:theme>
</file>

<file path=ppt/theme/theme2.xml><?xml version="1.0" encoding="utf-8"?>
<a:theme xmlns:a="http://schemas.openxmlformats.org/drawingml/2006/main" name="Motyw pakietu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Kwiat wiśni (natura, panoramiczna)</Template>
  <TotalTime>6332</TotalTime>
  <Words>1491</Words>
  <Application>Microsoft Office PowerPoint</Application>
  <PresentationFormat>Panoramiczny</PresentationFormat>
  <Paragraphs>129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Aparajita</vt:lpstr>
      <vt:lpstr>Arial</vt:lpstr>
      <vt:lpstr>Calibri</vt:lpstr>
      <vt:lpstr>Cambria</vt:lpstr>
      <vt:lpstr>Cambria Math</vt:lpstr>
      <vt:lpstr>Constantia</vt:lpstr>
      <vt:lpstr>Monotype Corsiva</vt:lpstr>
      <vt:lpstr>Wingdings</vt:lpstr>
      <vt:lpstr>Kwiat wiśni 16x9</vt:lpstr>
      <vt:lpstr>Aneks do załącznika nr 4 do Startegii Domu Pomocy Społecznej „Dom Seniora” w Kostrzynie nad Odrą </vt:lpstr>
      <vt:lpstr>Dom Pomocy Społecznej „Dom Seniora” w Kostrzynie nad Odrą pełni funkcję substytucyjną w stosunku do naturalnych ogniw oparcia społecznego jaką jest rodzina.</vt:lpstr>
      <vt:lpstr>Wiek Mieszkańców</vt:lpstr>
      <vt:lpstr>Średnia Wieku Mieszkańców  „Domu Seniora”</vt:lpstr>
      <vt:lpstr>Stan fizyczny Mieszkańców  „Domu Seniora” </vt:lpstr>
      <vt:lpstr>Stopnie niepełnosprawności Mieszkańców na dzień 12 luty 2024r. </vt:lpstr>
      <vt:lpstr>Mieszkańcy przyjęci przed 1 stycznia 2004r.  (na tzw. „starych zasadach) – 4 osób i po 1 stycznia 2004r.  (na tzw. „nowych zasadach”) – 53 osób</vt:lpstr>
      <vt:lpstr>Stan zatrudnienia w „Domu Seniora” na dzień 28 maj 2024 rok</vt:lpstr>
      <vt:lpstr>Wskaźnik zatrudnienia w  Zespole Terapeutyczno- Opiekuńczym    w Domu Pomocy Społecznej „Dom Seniora”   w Kostrzynie nad Odrą  na dzień 28.05.2024r. </vt:lpstr>
      <vt:lpstr>Prezentacja programu PowerPoint</vt:lpstr>
      <vt:lpstr>Prezentacja programu PowerPoint</vt:lpstr>
      <vt:lpstr>Szkolenia pracowników 2024 rok</vt:lpstr>
      <vt:lpstr>                  Szkolenia pracowników 2024 rok</vt:lpstr>
      <vt:lpstr>POZYSKANE ŚRODKI POZABUDŻETOWE – DOFINANSOWANIE ZE ŚRODKÓW PFRON projektów w ramach obszaru A, C, D, F i G „Programu wyrównywania różnic między regionami III” </vt:lpstr>
      <vt:lpstr>POZYSKANE ŚRODKI POZABUDŻETOWE -  Projekt dotyczący utrzymania zdolności do pracy przez cały okres aktywności zawodowej </vt:lpstr>
      <vt:lpstr>    Projektowanie, zakupienie i instalacja nowego szybu windowego do transportu mieszkańców leżących w ramach projektu na dofinansowanie robót budowlanych w Regionalnym Ośrodku Polityki Społecznej w Zielonej Górze </vt:lpstr>
      <vt:lpstr>                          Darowizny 2024r.</vt:lpstr>
      <vt:lpstr> </vt:lpstr>
      <vt:lpstr>                           Dziękujemy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 Pomocy Społecznej  „Dom Seniora” w Kostrzynie nad Odrą</dc:title>
  <dc:creator>Komputer</dc:creator>
  <cp:lastModifiedBy>Komputer</cp:lastModifiedBy>
  <cp:revision>510</cp:revision>
  <cp:lastPrinted>2024-02-12T14:50:06Z</cp:lastPrinted>
  <dcterms:created xsi:type="dcterms:W3CDTF">2019-02-12T09:58:07Z</dcterms:created>
  <dcterms:modified xsi:type="dcterms:W3CDTF">2024-05-28T11:22:14Z</dcterms:modified>
</cp:coreProperties>
</file>