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67" r:id="rId4"/>
    <p:sldId id="275" r:id="rId5"/>
    <p:sldId id="273" r:id="rId6"/>
    <p:sldId id="272" r:id="rId7"/>
    <p:sldId id="277" r:id="rId8"/>
    <p:sldId id="270" r:id="rId9"/>
    <p:sldId id="262" r:id="rId10"/>
    <p:sldId id="268" r:id="rId11"/>
    <p:sldId id="27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8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28158B-5AD1-5D8A-50AE-169A25219524}" name="Katarzyna Langer" initials="KL" userId="S::katarzyna.langer@emc-sa.pl::75ab27ee-edba-42a1-ad5a-f40042ee21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0A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F6E44-F15F-4B41-A45F-9CA5C4654966}" v="5" dt="2024-05-27T08:55:24.462"/>
    <p1510:client id="{15C08795-E161-4819-6382-C90DE3836D26}" v="997" dt="2024-05-28T12:00:54.472"/>
    <p1510:client id="{3A74CAA3-4C40-4164-9F69-3524E1C5678A}" v="2" dt="2024-05-27T08:45:10.053"/>
    <p1510:client id="{4163AC31-D33E-BDC8-70F8-21BE09BCD9EC}" v="97" dt="2024-05-27T08:29:36.443"/>
    <p1510:client id="{961863F3-BDC2-345A-669C-44E2E8A1C52B}" v="25" dt="2024-05-29T04:57:01.592"/>
    <p1510:client id="{A7493E45-9F25-7CD5-D2EE-0EE6F371AED0}" v="12" dt="2024-05-29T06:59:21.115"/>
    <p1510:client id="{AD3CF1D1-182E-B5AA-6E65-E1F009593252}" v="345" dt="2024-05-28T09:24:23.512"/>
    <p1510:client id="{D89B8EF5-8ECE-6B54-3B45-2673DAE7CAF8}" v="981" dt="2024-05-27T08:52:25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1253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0T14:45:21.7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10812-1AB1-B5DF-8DA1-36B0659FC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36D4664-4AB8-BCDB-B018-EAC4FCF64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41AC41-42EB-25EE-DE8C-24D85754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8BE028-4F7B-F3C7-7A84-D6D0E03E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33C5FC-C1BF-9AD5-F4C7-417E6772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05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237F60-F03D-F9C3-F909-E884798D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270AFCF-0246-017B-2D0B-4CE997C3D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7BD6B0-B9F3-08C2-52E0-3E22DB74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C95620-6DB6-DC53-A33A-B73DB5D2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4B12E2-8CE6-F09A-1002-BD7D6228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61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BBBB683-57B8-5423-E38C-46615554E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D0915D0-B127-A9AD-A46A-1646589B0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74000A-E1DB-E0B3-B7EB-67785DEE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E5BF83-5075-7C3F-BF0A-01DEE94B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D32CC2-174F-BF56-EA8B-5B56D463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36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F03B0-90AD-3216-5494-DF8BC421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3EFE54-BEC8-0F87-7033-5B50858C7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82F7EF-2DAE-4C5C-A70B-FB60D5DB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0B9C44-E574-215C-F429-1524DC80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18478F-A76C-35AA-CE3A-2FBF5408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21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57D79-81EA-A959-3073-7253858C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8222DC-0E3C-6DFA-D2AC-7385E0F27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8113B3-BF8E-C5E4-FF33-5912DC68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0CECA7-6144-EAB3-73AC-AA2B64D3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B518D8-7239-CC03-4A96-FBE76338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0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EC2A19-04E3-4177-C799-E477C7EB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CA4407-57B0-A510-3C22-A164CC164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B2B6E7-E7E0-0579-1832-094783C29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4F2664-C84D-42FE-0BA4-2E32B491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0E36AB-D28E-B042-C575-8E0404FD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95D440-2715-553D-718F-30F02EE9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9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7FBE2B-5008-5DA9-0F25-108CFA87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400994-2F09-A52B-C7E8-46CF3583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09FE82-34D1-09A8-67BA-79EAF1DD0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4668E6C-8557-34ED-CBBF-2FDB774B3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6F614DE-1018-9078-3D37-78A764115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B653AC5-3364-F805-77B6-918E8878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B81F817-553A-368D-E8DC-29B266B5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24A5D7B-366A-ACFD-E988-529CDD4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14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6437BC-34AD-C9FF-AD3F-CB7381EA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92F6DB-E322-6B54-016B-D28D1C31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DFA7299-BAA9-6807-EA2B-B0EA340F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77BBE2-E368-CF98-55EF-0E7651C2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40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5B670C8-85CF-4DCF-B0D5-C0548A4C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EA96066-5850-6612-0605-5ED5F126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3CC935-B67D-662C-24B0-C68A7617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95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CC6C3D-33D8-0321-3BC5-4054C03A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E94778-AD44-6DB0-EC94-06C93BCA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137009-89C4-C6B5-FEC9-861ADBDD9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5A85A7-9B1A-E017-E06B-AFD00943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6418D2-D1EE-F61A-5D30-77F5FF17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C946ADD-05F4-BAE7-9093-525AF86C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850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148CC-B7A7-0FAE-7326-29988CCD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627A151-5371-E793-5B4A-D52874D6F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354CCD-F3A1-D8B8-D331-128734E0D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EDB9FF-4D96-E169-B2B0-FF9BAF12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F06745-71E4-9FC4-9676-BD6B9E06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0B019A-4645-3ABE-23B4-AF83E18F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20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85DDD7-5623-FC90-E928-2170D593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F0565D-2283-6882-2109-7BA2FFD68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F4DD0A-6CFC-3CC6-2F23-0462FF9A7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0F7A-E256-40E6-A79E-9C984EB64019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AFF760-9016-4348-C768-AA0FC68D5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7EAA77-F48C-4BA7-7F98-7FCC3A735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288-B9C6-4244-9B16-1475CB8164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58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19B5959F-845A-70C0-6B20-ECAB5E14CC49}"/>
                  </a:ext>
                </a:extLst>
              </p14:cNvPr>
              <p14:cNvContentPartPr/>
              <p14:nvPr/>
            </p14:nvContentPartPr>
            <p14:xfrm>
              <a:off x="4910328" y="2651544"/>
              <a:ext cx="360" cy="36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19B5959F-845A-70C0-6B20-ECAB5E14C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6328" y="2543544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Obraz 8" descr="Obraz zawierający Czcionka, logo, Grafika, design&#10;&#10;Opis wygenerowany automatycznie">
            <a:extLst>
              <a:ext uri="{FF2B5EF4-FFF2-40B4-BE49-F238E27FC236}">
                <a16:creationId xmlns:a16="http://schemas.microsoft.com/office/drawing/2014/main" id="{79E2B782-0BF0-4B88-B5E4-1C4D5A773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396" y="5928657"/>
            <a:ext cx="1685405" cy="67416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FB02B76-56EA-B271-AA71-75B4F39DA800}"/>
              </a:ext>
            </a:extLst>
          </p:cNvPr>
          <p:cNvSpPr txBox="1"/>
          <p:nvPr/>
        </p:nvSpPr>
        <p:spPr>
          <a:xfrm>
            <a:off x="4102862" y="0"/>
            <a:ext cx="1614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rgbClr val="FF0000"/>
                </a:solidFill>
              </a:rPr>
              <a:t>Treści na tym slajdzie są ok, jak masz ochotę możesz poprawić grafikę</a:t>
            </a:r>
          </a:p>
        </p:txBody>
      </p:sp>
      <p:pic>
        <p:nvPicPr>
          <p:cNvPr id="5" name="Obraz 4" descr="Obraz zawierający zrzut ekranu, osoba, design, służba zdrowia&#10;&#10;Opis wygenerowany automatycznie">
            <a:extLst>
              <a:ext uri="{FF2B5EF4-FFF2-40B4-BE49-F238E27FC236}">
                <a16:creationId xmlns:a16="http://schemas.microsoft.com/office/drawing/2014/main" id="{54173460-4495-3A75-8939-AD8FC0F3C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0"/>
            <a:ext cx="12192000" cy="681915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0BB9E1A-3922-765F-79A6-9E8726F2722F}"/>
              </a:ext>
            </a:extLst>
          </p:cNvPr>
          <p:cNvSpPr txBox="1"/>
          <p:nvPr/>
        </p:nvSpPr>
        <p:spPr>
          <a:xfrm>
            <a:off x="1063492" y="2512337"/>
            <a:ext cx="4943608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pl-PL" sz="3600" dirty="0">
                <a:solidFill>
                  <a:schemeClr val="bg1"/>
                </a:solidFill>
                <a:effectLst/>
                <a:latin typeface="source-sans-pro"/>
                <a:ea typeface="Source Sans Pro"/>
                <a:cs typeface="Arial"/>
              </a:rPr>
              <a:t>Informacja na temat działalności Spółki z o.o. </a:t>
            </a:r>
            <a:r>
              <a:rPr lang="pl-PL" sz="3600" b="1" dirty="0">
                <a:solidFill>
                  <a:schemeClr val="bg1"/>
                </a:solidFill>
                <a:effectLst/>
                <a:latin typeface="source-sans-pro"/>
                <a:ea typeface="Source Sans Pro"/>
                <a:cs typeface="Arial"/>
              </a:rPr>
              <a:t>Nowy Szpital w Kostrzynie nad Odrą </a:t>
            </a:r>
            <a:r>
              <a:rPr lang="pl-PL" sz="3600" dirty="0">
                <a:solidFill>
                  <a:schemeClr val="bg1"/>
                </a:solidFill>
                <a:effectLst/>
                <a:latin typeface="source-sans-pro"/>
                <a:ea typeface="Source Sans Pro"/>
                <a:cs typeface="Arial"/>
              </a:rPr>
              <a:t>w roku </a:t>
            </a:r>
            <a:r>
              <a:rPr lang="pl-PL" sz="3600" dirty="0">
                <a:solidFill>
                  <a:schemeClr val="bg1"/>
                </a:solidFill>
                <a:latin typeface="source-sans-pro"/>
                <a:ea typeface="Source Sans Pro"/>
                <a:cs typeface="Arial"/>
              </a:rPr>
              <a:t>2023-2024</a:t>
            </a:r>
            <a:endParaRPr lang="pl-PL" sz="3600" dirty="0">
              <a:solidFill>
                <a:schemeClr val="bg1"/>
              </a:solidFill>
              <a:effectLst/>
              <a:latin typeface="source-sans-pro"/>
              <a:ea typeface="Source Sans Pr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0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Czcionka, logo, Grafika, design&#10;&#10;Opis wygenerowany automatycznie">
            <a:extLst>
              <a:ext uri="{FF2B5EF4-FFF2-40B4-BE49-F238E27FC236}">
                <a16:creationId xmlns:a16="http://schemas.microsoft.com/office/drawing/2014/main" id="{881E5FCC-25F2-1FEC-E06E-0AE7CA604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67" y="207942"/>
            <a:ext cx="1269908" cy="507963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AE8F460-F7CE-C488-8E99-26BB06E41240}"/>
              </a:ext>
            </a:extLst>
          </p:cNvPr>
          <p:cNvSpPr txBox="1"/>
          <p:nvPr/>
        </p:nvSpPr>
        <p:spPr>
          <a:xfrm>
            <a:off x="2466358" y="1785689"/>
            <a:ext cx="426148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effectLst/>
                <a:latin typeface="source-sans-pro"/>
                <a:ea typeface="Calibri" panose="020F0502020204030204" pitchFamily="34" charset="0"/>
              </a:rPr>
              <a:t> Wygranie konkursu AOS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C89962F-BADE-DED8-3604-B77E8DC2D7B7}"/>
              </a:ext>
            </a:extLst>
          </p:cNvPr>
          <p:cNvSpPr txBox="1"/>
          <p:nvPr/>
        </p:nvSpPr>
        <p:spPr>
          <a:xfrm>
            <a:off x="710582" y="366557"/>
            <a:ext cx="961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01A0AF"/>
                </a:solidFill>
                <a:latin typeface="source-sans-pro"/>
              </a:rPr>
              <a:t>Założenia na 2024 rok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62EF0-3370-3EAD-2B0C-FBE1A20C0A17}"/>
              </a:ext>
            </a:extLst>
          </p:cNvPr>
          <p:cNvSpPr txBox="1"/>
          <p:nvPr/>
        </p:nvSpPr>
        <p:spPr>
          <a:xfrm>
            <a:off x="3002968" y="4605452"/>
            <a:ext cx="583960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source-sans-pro"/>
                <a:ea typeface="Calibri" panose="020F0502020204030204" pitchFamily="34" charset="0"/>
              </a:rPr>
              <a:t>R</a:t>
            </a:r>
            <a:r>
              <a:rPr lang="pl-PL" b="1" dirty="0">
                <a:effectLst/>
                <a:latin typeface="source-sans-pro"/>
                <a:ea typeface="Calibri" panose="020F0502020204030204" pitchFamily="34" charset="0"/>
              </a:rPr>
              <a:t>ozpoczęcie procesu przygotowania do akredytacji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FC8CCE3-29A9-B400-0EAC-EA10C4767333}"/>
              </a:ext>
            </a:extLst>
          </p:cNvPr>
          <p:cNvGrpSpPr/>
          <p:nvPr/>
        </p:nvGrpSpPr>
        <p:grpSpPr>
          <a:xfrm rot="5400000">
            <a:off x="364259" y="3406074"/>
            <a:ext cx="2255606" cy="94760"/>
            <a:chOff x="1502831" y="2933167"/>
            <a:chExt cx="2255606" cy="94760"/>
          </a:xfrm>
        </p:grpSpPr>
        <p:pic>
          <p:nvPicPr>
            <p:cNvPr id="8" name="Obraz 7" descr="Obraz zawierający zrzut ekranu, czarne, ciemność&#10;&#10;Opis wygenerowany automatycznie">
              <a:extLst>
                <a:ext uri="{FF2B5EF4-FFF2-40B4-BE49-F238E27FC236}">
                  <a16:creationId xmlns:a16="http://schemas.microsoft.com/office/drawing/2014/main" id="{7C1E5515-4AAF-DF63-D321-9B61899AA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5" t="50000" r="54028" b="47274"/>
            <a:stretch/>
          </p:blipFill>
          <p:spPr>
            <a:xfrm>
              <a:off x="1502831" y="2933167"/>
              <a:ext cx="1261535" cy="94760"/>
            </a:xfrm>
            <a:prstGeom prst="rect">
              <a:avLst/>
            </a:prstGeom>
          </p:spPr>
        </p:pic>
        <p:pic>
          <p:nvPicPr>
            <p:cNvPr id="10" name="Obraz 9" descr="Obraz zawierający zrzut ekranu, czarne, ciemność&#10;&#10;Opis wygenerowany automatycznie">
              <a:extLst>
                <a:ext uri="{FF2B5EF4-FFF2-40B4-BE49-F238E27FC236}">
                  <a16:creationId xmlns:a16="http://schemas.microsoft.com/office/drawing/2014/main" id="{0F1C80F1-FDFC-BB3C-FFE6-A485ABBFD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5" t="50000" r="54028" b="47274"/>
            <a:stretch/>
          </p:blipFill>
          <p:spPr>
            <a:xfrm>
              <a:off x="2496902" y="2933167"/>
              <a:ext cx="1261535" cy="94760"/>
            </a:xfrm>
            <a:prstGeom prst="rect">
              <a:avLst/>
            </a:prstGeom>
          </p:spPr>
        </p:pic>
      </p:grpSp>
      <p:pic>
        <p:nvPicPr>
          <p:cNvPr id="11" name="Obraz 10" descr="Obraz zawierający zrzut ekranu, czarne, ciemność&#10;&#10;Opis wygenerowany automatycznie">
            <a:extLst>
              <a:ext uri="{FF2B5EF4-FFF2-40B4-BE49-F238E27FC236}">
                <a16:creationId xmlns:a16="http://schemas.microsoft.com/office/drawing/2014/main" id="{C2C77D9B-ED2B-F6C1-955C-4A71D82D25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7" t="27655" r="52430" b="65432"/>
          <a:stretch/>
        </p:blipFill>
        <p:spPr>
          <a:xfrm>
            <a:off x="1255809" y="1903771"/>
            <a:ext cx="567267" cy="474134"/>
          </a:xfrm>
          <a:prstGeom prst="rect">
            <a:avLst/>
          </a:prstGeom>
        </p:spPr>
      </p:pic>
      <p:pic>
        <p:nvPicPr>
          <p:cNvPr id="12" name="Obraz 11" descr="Obraz zawierający zrzut ekranu, czarne, ciemność&#10;&#10;Opis wygenerowany automatycznie">
            <a:extLst>
              <a:ext uri="{FF2B5EF4-FFF2-40B4-BE49-F238E27FC236}">
                <a16:creationId xmlns:a16="http://schemas.microsoft.com/office/drawing/2014/main" id="{D931C65E-FEFA-3EEB-053E-9737A331F5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7" t="27655" r="52430" b="65432"/>
          <a:stretch/>
        </p:blipFill>
        <p:spPr>
          <a:xfrm>
            <a:off x="1255808" y="4787502"/>
            <a:ext cx="567267" cy="474134"/>
          </a:xfrm>
          <a:prstGeom prst="rect">
            <a:avLst/>
          </a:prstGeom>
        </p:spPr>
      </p:pic>
      <p:pic>
        <p:nvPicPr>
          <p:cNvPr id="14" name="Obraz 13" descr="Obraz zawierający krąg, design&#10;&#10;Opis wygenerowany automatycznie">
            <a:extLst>
              <a:ext uri="{FF2B5EF4-FFF2-40B4-BE49-F238E27FC236}">
                <a16:creationId xmlns:a16="http://schemas.microsoft.com/office/drawing/2014/main" id="{ADA41B80-4715-D1CE-5708-9585ACE845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5" t="38766" r="49305" b="39259"/>
          <a:stretch/>
        </p:blipFill>
        <p:spPr>
          <a:xfrm>
            <a:off x="1879308" y="1408099"/>
            <a:ext cx="1411909" cy="1269292"/>
          </a:xfrm>
          <a:prstGeom prst="rect">
            <a:avLst/>
          </a:prstGeom>
        </p:spPr>
      </p:pic>
      <p:pic>
        <p:nvPicPr>
          <p:cNvPr id="18" name="Obraz 17" descr="Obraz zawierający krąg, design&#10;&#10;Opis wygenerowany automatycznie">
            <a:extLst>
              <a:ext uri="{FF2B5EF4-FFF2-40B4-BE49-F238E27FC236}">
                <a16:creationId xmlns:a16="http://schemas.microsoft.com/office/drawing/2014/main" id="{25C74289-8F8C-D0BF-34B6-1280442A4E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5" t="38766" r="49305" b="39259"/>
          <a:stretch/>
        </p:blipFill>
        <p:spPr>
          <a:xfrm>
            <a:off x="1879308" y="4180610"/>
            <a:ext cx="1411909" cy="1269292"/>
          </a:xfrm>
          <a:prstGeom prst="rect">
            <a:avLst/>
          </a:prstGeom>
        </p:spPr>
      </p:pic>
      <p:pic>
        <p:nvPicPr>
          <p:cNvPr id="23" name="Obraz 22" descr="Obraz zawierający Grafika, design, sztuka&#10;&#10;Opis wygenerowany automatycznie">
            <a:extLst>
              <a:ext uri="{FF2B5EF4-FFF2-40B4-BE49-F238E27FC236}">
                <a16:creationId xmlns:a16="http://schemas.microsoft.com/office/drawing/2014/main" id="{BF63F89D-0740-6BEE-BDD1-5498433CF8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8" t="49862" r="12903" b="20533"/>
          <a:stretch/>
        </p:blipFill>
        <p:spPr>
          <a:xfrm>
            <a:off x="2210439" y="4533758"/>
            <a:ext cx="600928" cy="608260"/>
          </a:xfrm>
          <a:prstGeom prst="rect">
            <a:avLst/>
          </a:prstGeom>
        </p:spPr>
      </p:pic>
      <p:pic>
        <p:nvPicPr>
          <p:cNvPr id="24" name="Obraz 23" descr="Obraz zawierający Grafika, design, sztuka&#10;&#10;Opis wygenerowany automatycznie">
            <a:extLst>
              <a:ext uri="{FF2B5EF4-FFF2-40B4-BE49-F238E27FC236}">
                <a16:creationId xmlns:a16="http://schemas.microsoft.com/office/drawing/2014/main" id="{7AE7962E-C430-A01B-B723-B30C13AEDD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t="10439" r="57725" b="54274"/>
          <a:stretch/>
        </p:blipFill>
        <p:spPr>
          <a:xfrm>
            <a:off x="2199767" y="1750637"/>
            <a:ext cx="670975" cy="603518"/>
          </a:xfrm>
          <a:prstGeom prst="rect">
            <a:avLst/>
          </a:prstGeom>
        </p:spPr>
      </p:pic>
      <p:pic>
        <p:nvPicPr>
          <p:cNvPr id="25" name="Obraz 24" descr="Obraz zawierający ciemność, czarne, krąg&#10;&#10;Opis wygenerowany automatycznie">
            <a:extLst>
              <a:ext uri="{FF2B5EF4-FFF2-40B4-BE49-F238E27FC236}">
                <a16:creationId xmlns:a16="http://schemas.microsoft.com/office/drawing/2014/main" id="{B6DE6D32-DE96-E204-EA0E-66255224C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30" y="1358502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0015D63-7728-DC61-CC75-A364A7C92C0C}"/>
              </a:ext>
            </a:extLst>
          </p:cNvPr>
          <p:cNvSpPr txBox="1"/>
          <p:nvPr/>
        </p:nvSpPr>
        <p:spPr>
          <a:xfrm>
            <a:off x="3137333" y="2042745"/>
            <a:ext cx="595622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source-sans-pro"/>
                <a:ea typeface="Calibri" panose="020F0502020204030204" pitchFamily="34" charset="0"/>
              </a:rPr>
              <a:t>Poradnia okulistyczna​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source-sans-pro"/>
                <a:ea typeface="Calibri" panose="020F0502020204030204" pitchFamily="34" charset="0"/>
              </a:rPr>
              <a:t>Poradnia okulistyczna dla dzieci​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source-sans-pro"/>
                <a:ea typeface="Calibri" panose="020F0502020204030204" pitchFamily="34" charset="0"/>
              </a:rPr>
              <a:t>Poradnia leczenia zeza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source-sans-pro"/>
                <a:ea typeface="Calibri" panose="020F0502020204030204" pitchFamily="34" charset="0"/>
              </a:rPr>
              <a:t>Poradnia laryngologiczna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source-sans-pro"/>
                <a:ea typeface="Calibri" panose="020F0502020204030204" pitchFamily="34" charset="0"/>
              </a:rPr>
              <a:t>Poradnia preluksacyjna​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source-sans-pro"/>
                <a:ea typeface="Calibri" panose="020F0502020204030204" pitchFamily="34" charset="0"/>
              </a:rPr>
              <a:t>Poradnia ginekologiczno- położnicza Kostrzyn i Witnica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Arial" panose="020B0604020202020204" pitchFamily="34" charset="0"/>
              <a:buChar char="•"/>
            </a:pPr>
            <a:endParaRPr lang="pl-PL" dirty="0">
              <a:effectLst/>
              <a:latin typeface="source-sans-pro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0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Czcionka, Grafika, tekst, logo&#10;&#10;Opis wygenerowany automatycznie">
            <a:extLst>
              <a:ext uri="{FF2B5EF4-FFF2-40B4-BE49-F238E27FC236}">
                <a16:creationId xmlns:a16="http://schemas.microsoft.com/office/drawing/2014/main" id="{59A98C51-D969-56C8-7249-F48B6CC9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56" y="2894025"/>
            <a:ext cx="3884089" cy="10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3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ciemność, czarne, krąg&#10;&#10;Opis wygenerowany automatycznie">
            <a:extLst>
              <a:ext uri="{FF2B5EF4-FFF2-40B4-BE49-F238E27FC236}">
                <a16:creationId xmlns:a16="http://schemas.microsoft.com/office/drawing/2014/main" id="{0669E3C6-9791-F4AA-3421-3E70299B1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800" y="3251200"/>
            <a:ext cx="12192000" cy="6858000"/>
          </a:xfrm>
          <a:prstGeom prst="rect">
            <a:avLst/>
          </a:prstGeom>
        </p:spPr>
      </p:pic>
      <p:pic>
        <p:nvPicPr>
          <p:cNvPr id="4" name="Obraz 3" descr="Obraz zawierający Czcionka, logo, Grafika, design&#10;&#10;Opis wygenerowany automatycznie">
            <a:extLst>
              <a:ext uri="{FF2B5EF4-FFF2-40B4-BE49-F238E27FC236}">
                <a16:creationId xmlns:a16="http://schemas.microsoft.com/office/drawing/2014/main" id="{881E5FCC-25F2-1FEC-E06E-0AE7CA604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67" y="207942"/>
            <a:ext cx="1269908" cy="507963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249E31F-EFB5-6349-4767-AC285A7683FA}"/>
              </a:ext>
            </a:extLst>
          </p:cNvPr>
          <p:cNvSpPr/>
          <p:nvPr/>
        </p:nvSpPr>
        <p:spPr>
          <a:xfrm>
            <a:off x="2305124" y="2184927"/>
            <a:ext cx="3492621" cy="2750630"/>
          </a:xfrm>
          <a:prstGeom prst="roundRect">
            <a:avLst/>
          </a:prstGeom>
          <a:solidFill>
            <a:srgbClr val="FBFBFB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07CDC0B-6B8D-0949-3FF5-174FF9A992E5}"/>
              </a:ext>
            </a:extLst>
          </p:cNvPr>
          <p:cNvSpPr txBox="1"/>
          <p:nvPr/>
        </p:nvSpPr>
        <p:spPr>
          <a:xfrm>
            <a:off x="3592688" y="2359942"/>
            <a:ext cx="91749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800" b="1" dirty="0">
                <a:solidFill>
                  <a:srgbClr val="FFC000"/>
                </a:solidFill>
                <a:latin typeface="source-sans-pro"/>
              </a:rPr>
              <a:t>2023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AE8F460-F7CE-C488-8E99-26BB06E41240}"/>
              </a:ext>
            </a:extLst>
          </p:cNvPr>
          <p:cNvSpPr txBox="1"/>
          <p:nvPr/>
        </p:nvSpPr>
        <p:spPr>
          <a:xfrm>
            <a:off x="2400568" y="2949761"/>
            <a:ext cx="3297408" cy="8803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effectLst/>
                <a:latin typeface="source-sans-pro"/>
                <a:ea typeface="Calibri"/>
              </a:rPr>
              <a:t>wartość wykonania </a:t>
            </a:r>
            <a:br>
              <a:rPr lang="pl-PL" b="1" dirty="0">
                <a:effectLst/>
                <a:latin typeface="source-sans-pro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source-sans-pro"/>
                <a:ea typeface="Calibri"/>
              </a:rPr>
              <a:t>kontraktu z NFZ</a:t>
            </a:r>
            <a:endParaRPr lang="pl-PL" b="1" dirty="0">
              <a:solidFill>
                <a:srgbClr val="01A0AF"/>
              </a:solidFill>
              <a:effectLst/>
              <a:latin typeface="source-sans-pro"/>
              <a:ea typeface="Calibri"/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740CF0D4-2302-35C0-0852-D7E536DA4494}"/>
              </a:ext>
            </a:extLst>
          </p:cNvPr>
          <p:cNvSpPr/>
          <p:nvPr/>
        </p:nvSpPr>
        <p:spPr>
          <a:xfrm>
            <a:off x="6396418" y="2184926"/>
            <a:ext cx="3492621" cy="2750631"/>
          </a:xfrm>
          <a:prstGeom prst="roundRect">
            <a:avLst/>
          </a:prstGeom>
          <a:solidFill>
            <a:srgbClr val="FBFBFB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wartość kontraktu - 26 194 937,90  zł</a:t>
            </a:r>
          </a:p>
          <a:p>
            <a:r>
              <a:rPr lang="pl-PL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% wzrostu w stosunku do 1 półrocza </a:t>
            </a:r>
            <a:r>
              <a:rPr lang="pl-PL" dirty="0">
                <a:latin typeface="Calibri"/>
                <a:ea typeface="Calibri" panose="020F0502020204030204" pitchFamily="34" charset="0"/>
                <a:cs typeface="Calibri"/>
              </a:rPr>
              <a:t>–((999</a:t>
            </a:r>
            <a:r>
              <a:rPr lang="pl-PL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11,91%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8F8D1A3-6DBC-C2CA-B368-DCC15872E38B}"/>
              </a:ext>
            </a:extLst>
          </p:cNvPr>
          <p:cNvSpPr txBox="1"/>
          <p:nvPr/>
        </p:nvSpPr>
        <p:spPr>
          <a:xfrm>
            <a:off x="7027630" y="2359942"/>
            <a:ext cx="223019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rgbClr val="FFC000"/>
                </a:solidFill>
                <a:latin typeface="source-sans-pro"/>
              </a:rPr>
              <a:t>I-IV 2024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C89962F-BADE-DED8-3604-B77E8DC2D7B7}"/>
              </a:ext>
            </a:extLst>
          </p:cNvPr>
          <p:cNvSpPr txBox="1"/>
          <p:nvPr/>
        </p:nvSpPr>
        <p:spPr>
          <a:xfrm>
            <a:off x="710582" y="366557"/>
            <a:ext cx="961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01A0AF"/>
                </a:solidFill>
                <a:latin typeface="source-sans-pro"/>
              </a:rPr>
              <a:t>Realizacje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E84561D-4FF5-2E3E-C9ED-3B6B7380C85C}"/>
              </a:ext>
            </a:extLst>
          </p:cNvPr>
          <p:cNvSpPr txBox="1"/>
          <p:nvPr/>
        </p:nvSpPr>
        <p:spPr>
          <a:xfrm>
            <a:off x="6494024" y="2956897"/>
            <a:ext cx="3297408" cy="8803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effectLst/>
                <a:latin typeface="source-sans-pro"/>
                <a:ea typeface="Calibri"/>
              </a:rPr>
              <a:t>wartość wykonania </a:t>
            </a:r>
            <a:br>
              <a:rPr lang="pl-PL" b="1" dirty="0">
                <a:effectLst/>
                <a:latin typeface="source-sans-pro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source-sans-pro"/>
                <a:ea typeface="Calibri"/>
              </a:rPr>
              <a:t>kontraktu z NFZ</a:t>
            </a:r>
            <a:r>
              <a:rPr lang="pl-PL" b="1" dirty="0">
                <a:latin typeface="source-sans-pro"/>
                <a:ea typeface="Calibri"/>
              </a:rPr>
              <a:t> </a:t>
            </a:r>
            <a:endParaRPr lang="pl-PL" b="1" dirty="0">
              <a:effectLst/>
              <a:latin typeface="source-sans-pro"/>
              <a:ea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925DE85-CDBE-B552-05B0-3E5723E1FB70}"/>
              </a:ext>
            </a:extLst>
          </p:cNvPr>
          <p:cNvSpPr txBox="1"/>
          <p:nvPr/>
        </p:nvSpPr>
        <p:spPr>
          <a:xfrm>
            <a:off x="6519169" y="3981539"/>
            <a:ext cx="32974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b="1" dirty="0">
                <a:solidFill>
                  <a:srgbClr val="01A0AF"/>
                </a:solidFill>
                <a:latin typeface="Source Sans Pro" panose="020B0503030403020204" pitchFamily="34" charset="0"/>
                <a:ea typeface="Calibri"/>
              </a:rPr>
              <a:t>18 309</a:t>
            </a:r>
            <a:r>
              <a:rPr lang="pl-PL" b="1" dirty="0">
                <a:solidFill>
                  <a:srgbClr val="01A0AF"/>
                </a:solidFill>
                <a:effectLst/>
                <a:latin typeface="Source Sans Pro" panose="020B0503030403020204" pitchFamily="34" charset="0"/>
                <a:ea typeface="Calibri"/>
              </a:rPr>
              <a:t> </a:t>
            </a:r>
            <a:r>
              <a:rPr lang="pl-PL" b="1" dirty="0">
                <a:solidFill>
                  <a:srgbClr val="01A0AF"/>
                </a:solidFill>
                <a:latin typeface="Source Sans Pro" panose="020B0503030403020204" pitchFamily="34" charset="0"/>
                <a:ea typeface="Calibri"/>
              </a:rPr>
              <a:t>003,21</a:t>
            </a:r>
            <a:r>
              <a:rPr lang="pl-PL" b="1" dirty="0">
                <a:solidFill>
                  <a:srgbClr val="01A0AF"/>
                </a:solidFill>
                <a:effectLst/>
                <a:latin typeface="Source Sans Pro" panose="020B0503030403020204" pitchFamily="34" charset="0"/>
                <a:ea typeface="Calibri"/>
              </a:rPr>
              <a:t> zł</a:t>
            </a:r>
            <a:r>
              <a:rPr lang="pl-PL" b="1" dirty="0">
                <a:solidFill>
                  <a:srgbClr val="01A0AF"/>
                </a:solidFill>
                <a:latin typeface="Source Sans Pro" panose="020B0503030403020204" pitchFamily="34" charset="0"/>
                <a:ea typeface="Calibri"/>
              </a:rPr>
              <a:t>  </a:t>
            </a:r>
            <a:r>
              <a:rPr lang="pl-PL" b="1" dirty="0">
                <a:solidFill>
                  <a:srgbClr val="01A0AF"/>
                </a:solidFill>
                <a:latin typeface="Source Sans Pro" panose="020B0503030403020204" pitchFamily="34" charset="0"/>
                <a:ea typeface="+mn-lt"/>
                <a:cs typeface="+mn-lt"/>
              </a:rPr>
              <a:t>- 35%</a:t>
            </a:r>
            <a:endParaRPr lang="pl-PL" b="1" dirty="0">
              <a:latin typeface="Source Sans Pro" panose="020B0503030403020204" pitchFamily="34" charset="0"/>
            </a:endParaRPr>
          </a:p>
          <a:p>
            <a:pPr algn="ctr"/>
            <a:r>
              <a:rPr lang="pl-PL" b="1" dirty="0">
                <a:solidFill>
                  <a:srgbClr val="01A0AF"/>
                </a:solidFill>
                <a:latin typeface="source-sans-pro"/>
                <a:ea typeface="Calibri" panose="020F0502020204030204" pitchFamily="34" charset="0"/>
              </a:rPr>
              <a:t>Średniomiesięcznie 4577250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24038B8-9769-C531-3E3A-B79533233904}"/>
              </a:ext>
            </a:extLst>
          </p:cNvPr>
          <p:cNvSpPr txBox="1"/>
          <p:nvPr/>
        </p:nvSpPr>
        <p:spPr>
          <a:xfrm>
            <a:off x="2500337" y="3987930"/>
            <a:ext cx="32974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b="1" dirty="0">
                <a:solidFill>
                  <a:srgbClr val="01A0AF"/>
                </a:solidFill>
                <a:latin typeface="source-sans-pro"/>
                <a:ea typeface="Calibri"/>
              </a:rPr>
              <a:t>51</a:t>
            </a:r>
            <a:r>
              <a:rPr lang="pl-PL" b="1" dirty="0">
                <a:solidFill>
                  <a:srgbClr val="01A0AF"/>
                </a:solidFill>
                <a:effectLst/>
                <a:latin typeface="source-sans-pro"/>
                <a:ea typeface="Calibri"/>
              </a:rPr>
              <a:t> </a:t>
            </a:r>
            <a:r>
              <a:rPr lang="pl-PL" b="1" dirty="0">
                <a:solidFill>
                  <a:srgbClr val="01A0AF"/>
                </a:solidFill>
                <a:latin typeface="source-sans-pro"/>
                <a:ea typeface="Calibri"/>
              </a:rPr>
              <a:t>210</a:t>
            </a:r>
            <a:r>
              <a:rPr lang="pl-PL" b="1" dirty="0">
                <a:solidFill>
                  <a:srgbClr val="01A0AF"/>
                </a:solidFill>
                <a:effectLst/>
                <a:latin typeface="source-sans-pro"/>
                <a:ea typeface="Calibri"/>
              </a:rPr>
              <a:t> </a:t>
            </a:r>
            <a:r>
              <a:rPr lang="pl-PL" b="1" dirty="0">
                <a:solidFill>
                  <a:srgbClr val="01A0AF"/>
                </a:solidFill>
                <a:latin typeface="source-sans-pro"/>
                <a:ea typeface="Calibri"/>
              </a:rPr>
              <a:t>241,52</a:t>
            </a:r>
            <a:r>
              <a:rPr lang="pl-PL" b="1" dirty="0">
                <a:solidFill>
                  <a:srgbClr val="01A0AF"/>
                </a:solidFill>
                <a:effectLst/>
                <a:latin typeface="source-sans-pro"/>
                <a:ea typeface="Calibri"/>
              </a:rPr>
              <a:t> zł</a:t>
            </a:r>
          </a:p>
          <a:p>
            <a:pPr algn="ctr"/>
            <a:r>
              <a:rPr lang="pl-PL" b="1" dirty="0">
                <a:solidFill>
                  <a:srgbClr val="01A0AF"/>
                </a:solidFill>
                <a:latin typeface="source-sans-pro"/>
                <a:ea typeface="Calibri"/>
              </a:rPr>
              <a:t>Średniomiesięcznie 4267520</a:t>
            </a:r>
          </a:p>
        </p:txBody>
      </p:sp>
    </p:spTree>
    <p:extLst>
      <p:ext uri="{BB962C8B-B14F-4D97-AF65-F5344CB8AC3E}">
        <p14:creationId xmlns:p14="http://schemas.microsoft.com/office/powerpoint/2010/main" val="243122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13160FB5-D1F7-9D08-8C8B-DB2B18815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-1" r="723" b="2012"/>
          <a:stretch/>
        </p:blipFill>
        <p:spPr>
          <a:xfrm>
            <a:off x="6328229" y="1277364"/>
            <a:ext cx="5417269" cy="4633055"/>
          </a:xfrm>
          <a:prstGeom prst="rect">
            <a:avLst/>
          </a:prstGeom>
        </p:spPr>
      </p:pic>
      <p:pic>
        <p:nvPicPr>
          <p:cNvPr id="4" name="Obraz 3" descr="Obraz zawierający Czcionka, logo, Grafika, design&#10;&#10;Opis wygenerowany automatycznie">
            <a:extLst>
              <a:ext uri="{FF2B5EF4-FFF2-40B4-BE49-F238E27FC236}">
                <a16:creationId xmlns:a16="http://schemas.microsoft.com/office/drawing/2014/main" id="{881E5FCC-25F2-1FEC-E06E-0AE7CA604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67" y="207942"/>
            <a:ext cx="1269908" cy="5079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C89962F-BADE-DED8-3604-B77E8DC2D7B7}"/>
              </a:ext>
            </a:extLst>
          </p:cNvPr>
          <p:cNvSpPr txBox="1"/>
          <p:nvPr/>
        </p:nvSpPr>
        <p:spPr>
          <a:xfrm>
            <a:off x="710582" y="366557"/>
            <a:ext cx="961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01A0AF"/>
                </a:solidFill>
                <a:latin typeface="source-sans-pro"/>
              </a:rPr>
              <a:t>Realizacje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45E11AF-33FE-113A-CD90-A594C23199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-1" r="723" b="2012"/>
          <a:stretch/>
        </p:blipFill>
        <p:spPr>
          <a:xfrm>
            <a:off x="446502" y="1277365"/>
            <a:ext cx="5417269" cy="463305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E7D7D338-3E86-29F2-11C5-99078312EE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99845" y="1596492"/>
            <a:ext cx="4421298" cy="3783255"/>
          </a:xfrm>
          <a:prstGeom prst="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CA56E8ED-CFF3-5BF3-AD6B-98EB16D418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8803" y="1702263"/>
            <a:ext cx="4421298" cy="3783255"/>
          </a:xfrm>
          <a:prstGeom prst="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8AECF6E-8C7A-582F-2487-7F4B42CFB955}"/>
              </a:ext>
            </a:extLst>
          </p:cNvPr>
          <p:cNvSpPr txBox="1"/>
          <p:nvPr/>
        </p:nvSpPr>
        <p:spPr>
          <a:xfrm>
            <a:off x="4084890" y="2397321"/>
            <a:ext cx="744144" cy="22701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1143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1997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1030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377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78</a:t>
            </a:r>
            <a:endParaRPr lang="pl-PL" dirty="0"/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63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93FB687-6513-16D3-B89B-E0FD1F5F39D7}"/>
              </a:ext>
            </a:extLst>
          </p:cNvPr>
          <p:cNvSpPr txBox="1"/>
          <p:nvPr/>
        </p:nvSpPr>
        <p:spPr>
          <a:xfrm>
            <a:off x="818707" y="1722879"/>
            <a:ext cx="417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latin typeface="source-sans-pro"/>
              </a:rPr>
              <a:t>Liczba przyjęć w oddziałach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FCEFB4C-B5B7-90B8-BA4D-60952209D905}"/>
              </a:ext>
            </a:extLst>
          </p:cNvPr>
          <p:cNvSpPr txBox="1"/>
          <p:nvPr/>
        </p:nvSpPr>
        <p:spPr>
          <a:xfrm>
            <a:off x="821408" y="2397321"/>
            <a:ext cx="3232298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Oddział chorób wewnętrznych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Okulistyka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Chirurgia Ogólna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Rehabilitacja Ogólnoustrojowa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ZOL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Anestezjologia i Intensywna Terapia</a:t>
            </a: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EEFA480-676D-764C-9EF5-D34676B083DD}"/>
              </a:ext>
            </a:extLst>
          </p:cNvPr>
          <p:cNvSpPr txBox="1"/>
          <p:nvPr/>
        </p:nvSpPr>
        <p:spPr>
          <a:xfrm>
            <a:off x="4904772" y="2398984"/>
            <a:ext cx="744144" cy="22701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326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664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322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116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56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14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D305F0C-1EEB-6C77-3F50-9868208BCAF1}"/>
              </a:ext>
            </a:extLst>
          </p:cNvPr>
          <p:cNvSpPr txBox="1"/>
          <p:nvPr/>
        </p:nvSpPr>
        <p:spPr>
          <a:xfrm>
            <a:off x="4175038" y="1727627"/>
            <a:ext cx="6769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latin typeface="source-sans-pro"/>
              </a:rPr>
              <a:t>2023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41A48CEE-E701-D414-44DC-6BCD13EC6F6B}"/>
              </a:ext>
            </a:extLst>
          </p:cNvPr>
          <p:cNvSpPr txBox="1"/>
          <p:nvPr/>
        </p:nvSpPr>
        <p:spPr>
          <a:xfrm>
            <a:off x="4965431" y="1722765"/>
            <a:ext cx="6769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l-PL" b="1" dirty="0">
                <a:latin typeface="source-sans-pro"/>
              </a:rPr>
              <a:t>2024</a:t>
            </a:r>
          </a:p>
          <a:p>
            <a:pPr algn="r"/>
            <a:r>
              <a:rPr lang="pl-PL" b="1" dirty="0">
                <a:latin typeface="source-sans-pro"/>
              </a:rPr>
              <a:t>I-IV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A087909E-DAF3-AB7C-E31A-0CF185966D8E}"/>
              </a:ext>
            </a:extLst>
          </p:cNvPr>
          <p:cNvSpPr txBox="1"/>
          <p:nvPr/>
        </p:nvSpPr>
        <p:spPr>
          <a:xfrm>
            <a:off x="4084890" y="4621201"/>
            <a:ext cx="744144" cy="4234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b="1" dirty="0">
                <a:solidFill>
                  <a:schemeClr val="tx2"/>
                </a:solidFill>
                <a:latin typeface="source-sans-pro"/>
                <a:ea typeface="Source Sans Pro"/>
              </a:rPr>
              <a:t>4688</a:t>
            </a:r>
            <a:endParaRPr lang="pl-PL" sz="1600" b="1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4ED74D2A-BADA-43F6-053D-2B39299E129B}"/>
              </a:ext>
            </a:extLst>
          </p:cNvPr>
          <p:cNvSpPr txBox="1"/>
          <p:nvPr/>
        </p:nvSpPr>
        <p:spPr>
          <a:xfrm>
            <a:off x="4901398" y="4609318"/>
            <a:ext cx="744144" cy="4234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b="1" dirty="0">
                <a:solidFill>
                  <a:schemeClr val="tx2"/>
                </a:solidFill>
                <a:latin typeface="source-sans-pro"/>
                <a:ea typeface="Source Sans Pro"/>
              </a:rPr>
              <a:t>1498</a:t>
            </a:r>
            <a:endParaRPr lang="pl-PL" sz="1600" b="1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CC2F6B8-5B0C-9597-E049-44521F320696}"/>
              </a:ext>
            </a:extLst>
          </p:cNvPr>
          <p:cNvSpPr txBox="1"/>
          <p:nvPr/>
        </p:nvSpPr>
        <p:spPr>
          <a:xfrm>
            <a:off x="6646361" y="2392949"/>
            <a:ext cx="3232298" cy="26808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                               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C50D2F3D-CB02-65A9-9463-06079E523D2E}"/>
              </a:ext>
            </a:extLst>
          </p:cNvPr>
          <p:cNvSpPr txBox="1"/>
          <p:nvPr/>
        </p:nvSpPr>
        <p:spPr>
          <a:xfrm>
            <a:off x="9950246" y="2392064"/>
            <a:ext cx="744144" cy="22701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95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166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86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31</a:t>
            </a:r>
            <a:endParaRPr lang="pl-PL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7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5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7C5A1B5C-110A-1232-9143-C6F4AD818A9B}"/>
              </a:ext>
            </a:extLst>
          </p:cNvPr>
          <p:cNvSpPr txBox="1"/>
          <p:nvPr/>
        </p:nvSpPr>
        <p:spPr>
          <a:xfrm>
            <a:off x="10807561" y="2397321"/>
            <a:ext cx="744144" cy="263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82</a:t>
            </a:r>
            <a:endParaRPr lang="pl-PL" dirty="0"/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166</a:t>
            </a:r>
            <a:endParaRPr lang="pl-PL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81</a:t>
            </a:r>
            <a:endParaRPr lang="pl-PL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29</a:t>
            </a:r>
            <a:endParaRPr lang="pl-PL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14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4</a:t>
            </a:r>
          </a:p>
          <a:p>
            <a:pPr algn="r">
              <a:lnSpc>
                <a:spcPct val="150000"/>
              </a:lnSpc>
            </a:pP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972FD790-32A5-1B05-7BCE-2988726FB0BE}"/>
              </a:ext>
            </a:extLst>
          </p:cNvPr>
          <p:cNvSpPr txBox="1"/>
          <p:nvPr/>
        </p:nvSpPr>
        <p:spPr>
          <a:xfrm>
            <a:off x="10043081" y="1710961"/>
            <a:ext cx="6769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latin typeface="source-sans-pro"/>
              </a:rPr>
              <a:t>2023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1E4156AA-99C4-3037-1F92-C0AA5D9B6556}"/>
              </a:ext>
            </a:extLst>
          </p:cNvPr>
          <p:cNvSpPr txBox="1"/>
          <p:nvPr/>
        </p:nvSpPr>
        <p:spPr>
          <a:xfrm>
            <a:off x="10875807" y="1710010"/>
            <a:ext cx="6769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l-PL" b="1">
                <a:latin typeface="source-sans-pro"/>
              </a:rPr>
              <a:t>2024</a:t>
            </a:r>
            <a:endParaRPr lang="pl-PL"/>
          </a:p>
          <a:p>
            <a:pPr algn="r"/>
            <a:r>
              <a:rPr lang="pl-PL" b="1" dirty="0">
                <a:latin typeface="source-sans-pro"/>
              </a:rPr>
              <a:t>I-IV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D496253-AF15-B6F1-0337-154CBCBB47B9}"/>
              </a:ext>
            </a:extLst>
          </p:cNvPr>
          <p:cNvCxnSpPr/>
          <p:nvPr/>
        </p:nvCxnSpPr>
        <p:spPr>
          <a:xfrm>
            <a:off x="713283" y="2791685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90A58C0A-AF03-20D2-0585-70FCA8CCCE41}"/>
              </a:ext>
            </a:extLst>
          </p:cNvPr>
          <p:cNvCxnSpPr/>
          <p:nvPr/>
        </p:nvCxnSpPr>
        <p:spPr>
          <a:xfrm>
            <a:off x="739117" y="3166721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4680D16-DC9E-99AE-2A79-859792F2D19B}"/>
              </a:ext>
            </a:extLst>
          </p:cNvPr>
          <p:cNvCxnSpPr/>
          <p:nvPr/>
        </p:nvCxnSpPr>
        <p:spPr>
          <a:xfrm>
            <a:off x="739117" y="3547061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5ED45869-60D0-3939-6F47-8B9A05BCFBB7}"/>
              </a:ext>
            </a:extLst>
          </p:cNvPr>
          <p:cNvCxnSpPr/>
          <p:nvPr/>
        </p:nvCxnSpPr>
        <p:spPr>
          <a:xfrm>
            <a:off x="713283" y="3904870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3FFE3CF-4853-49FC-826B-C7A90E3B3718}"/>
              </a:ext>
            </a:extLst>
          </p:cNvPr>
          <p:cNvCxnSpPr/>
          <p:nvPr/>
        </p:nvCxnSpPr>
        <p:spPr>
          <a:xfrm>
            <a:off x="739117" y="4248103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80277A68-6D8D-C7BF-D5CD-1CD960B97272}"/>
              </a:ext>
            </a:extLst>
          </p:cNvPr>
          <p:cNvCxnSpPr/>
          <p:nvPr/>
        </p:nvCxnSpPr>
        <p:spPr>
          <a:xfrm>
            <a:off x="739117" y="4651528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9B574DD-2687-12EC-BDF5-518A04514526}"/>
              </a:ext>
            </a:extLst>
          </p:cNvPr>
          <p:cNvCxnSpPr/>
          <p:nvPr/>
        </p:nvCxnSpPr>
        <p:spPr>
          <a:xfrm>
            <a:off x="6646361" y="2798859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0E1890B4-DD9C-7EEF-95D7-881EA6BCB311}"/>
              </a:ext>
            </a:extLst>
          </p:cNvPr>
          <p:cNvCxnSpPr/>
          <p:nvPr/>
        </p:nvCxnSpPr>
        <p:spPr>
          <a:xfrm>
            <a:off x="6657516" y="3159316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BBDEA31C-0EFA-830D-8223-733E6147C3AC}"/>
              </a:ext>
            </a:extLst>
          </p:cNvPr>
          <p:cNvCxnSpPr/>
          <p:nvPr/>
        </p:nvCxnSpPr>
        <p:spPr>
          <a:xfrm>
            <a:off x="6657516" y="3521248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0599A432-1EF2-FB85-B69B-D8379C46D3AB}"/>
              </a:ext>
            </a:extLst>
          </p:cNvPr>
          <p:cNvCxnSpPr/>
          <p:nvPr/>
        </p:nvCxnSpPr>
        <p:spPr>
          <a:xfrm>
            <a:off x="6691624" y="3873612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D7410159-6B39-515C-B912-86F7D9E54EDC}"/>
              </a:ext>
            </a:extLst>
          </p:cNvPr>
          <p:cNvCxnSpPr/>
          <p:nvPr/>
        </p:nvCxnSpPr>
        <p:spPr>
          <a:xfrm>
            <a:off x="6691623" y="4255274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FD289501-669B-9621-D2C6-8DE314ED1E94}"/>
              </a:ext>
            </a:extLst>
          </p:cNvPr>
          <p:cNvCxnSpPr/>
          <p:nvPr/>
        </p:nvCxnSpPr>
        <p:spPr>
          <a:xfrm>
            <a:off x="6691623" y="4639645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0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13160FB5-D1F7-9D08-8C8B-DB2B18815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-1" r="723" b="2012"/>
          <a:stretch/>
        </p:blipFill>
        <p:spPr>
          <a:xfrm>
            <a:off x="6328229" y="1277364"/>
            <a:ext cx="5417269" cy="4633055"/>
          </a:xfrm>
          <a:prstGeom prst="rect">
            <a:avLst/>
          </a:prstGeom>
        </p:spPr>
      </p:pic>
      <p:pic>
        <p:nvPicPr>
          <p:cNvPr id="4" name="Obraz 3" descr="Obraz zawierający Czcionka, logo, Grafika, design&#10;&#10;Opis wygenerowany automatycznie">
            <a:extLst>
              <a:ext uri="{FF2B5EF4-FFF2-40B4-BE49-F238E27FC236}">
                <a16:creationId xmlns:a16="http://schemas.microsoft.com/office/drawing/2014/main" id="{881E5FCC-25F2-1FEC-E06E-0AE7CA604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67" y="207942"/>
            <a:ext cx="1269908" cy="5079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C89962F-BADE-DED8-3604-B77E8DC2D7B7}"/>
              </a:ext>
            </a:extLst>
          </p:cNvPr>
          <p:cNvSpPr txBox="1"/>
          <p:nvPr/>
        </p:nvSpPr>
        <p:spPr>
          <a:xfrm>
            <a:off x="710582" y="366557"/>
            <a:ext cx="961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01A0AF"/>
                </a:solidFill>
                <a:latin typeface="source-sans-pro"/>
              </a:rPr>
              <a:t>Realizacje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45E11AF-33FE-113A-CD90-A594C23199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-1" r="723" b="2012"/>
          <a:stretch/>
        </p:blipFill>
        <p:spPr>
          <a:xfrm>
            <a:off x="446502" y="1277365"/>
            <a:ext cx="5417269" cy="463305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E7D7D338-3E86-29F2-11C5-99078312EE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99845" y="1596492"/>
            <a:ext cx="4421298" cy="3783255"/>
          </a:xfrm>
          <a:prstGeom prst="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CA56E8ED-CFF3-5BF3-AD6B-98EB16D418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8803" y="1702263"/>
            <a:ext cx="4421298" cy="3783255"/>
          </a:xfrm>
          <a:prstGeom prst="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8AECF6E-8C7A-582F-2487-7F4B42CFB955}"/>
              </a:ext>
            </a:extLst>
          </p:cNvPr>
          <p:cNvSpPr txBox="1"/>
          <p:nvPr/>
        </p:nvSpPr>
        <p:spPr>
          <a:xfrm>
            <a:off x="4073723" y="2340884"/>
            <a:ext cx="775893" cy="22701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477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235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64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58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61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0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93FB687-6513-16D3-B89B-E0FD1F5F39D7}"/>
              </a:ext>
            </a:extLst>
          </p:cNvPr>
          <p:cNvSpPr txBox="1"/>
          <p:nvPr/>
        </p:nvSpPr>
        <p:spPr>
          <a:xfrm>
            <a:off x="818707" y="1722879"/>
            <a:ext cx="417605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latin typeface="source-sans-pro"/>
              </a:rPr>
              <a:t>Liczba zabiegów chirurgicznych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FCEFB4C-B5B7-90B8-BA4D-60952209D905}"/>
              </a:ext>
            </a:extLst>
          </p:cNvPr>
          <p:cNvSpPr txBox="1"/>
          <p:nvPr/>
        </p:nvSpPr>
        <p:spPr>
          <a:xfrm>
            <a:off x="818707" y="2340884"/>
            <a:ext cx="3232298" cy="22701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Blok operacyjny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W tym Laparoskopie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Laparoskopia </a:t>
            </a:r>
            <a:r>
              <a:rPr lang="pl-PL" sz="1600" dirty="0" err="1">
                <a:solidFill>
                  <a:schemeClr val="tx2"/>
                </a:solidFill>
                <a:latin typeface="source-sans-pro"/>
                <a:ea typeface="Source Sans Pro"/>
              </a:rPr>
              <a:t>cholecystectomia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/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Laparoskopie przepukliny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Zabiegi </a:t>
            </a:r>
            <a:r>
              <a:rPr lang="pl-PL" sz="1600" dirty="0" err="1">
                <a:solidFill>
                  <a:schemeClr val="tx2"/>
                </a:solidFill>
                <a:latin typeface="source-sans-pro"/>
                <a:ea typeface="Source Sans Pro"/>
              </a:rPr>
              <a:t>bariatryczne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/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Przetoki t-ż do dializ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EEFA480-676D-764C-9EF5-D34676B083DD}"/>
              </a:ext>
            </a:extLst>
          </p:cNvPr>
          <p:cNvSpPr txBox="1"/>
          <p:nvPr/>
        </p:nvSpPr>
        <p:spPr>
          <a:xfrm>
            <a:off x="4938408" y="2326645"/>
            <a:ext cx="744144" cy="22701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199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56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33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28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30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8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D305F0C-1EEB-6C77-3F50-9868208BCAF1}"/>
              </a:ext>
            </a:extLst>
          </p:cNvPr>
          <p:cNvSpPr txBox="1"/>
          <p:nvPr/>
        </p:nvSpPr>
        <p:spPr>
          <a:xfrm>
            <a:off x="4201985" y="1727627"/>
            <a:ext cx="6769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latin typeface="source-sans-pro"/>
              </a:rPr>
              <a:t>2023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41A48CEE-E701-D414-44DC-6BCD13EC6F6B}"/>
              </a:ext>
            </a:extLst>
          </p:cNvPr>
          <p:cNvSpPr txBox="1"/>
          <p:nvPr/>
        </p:nvSpPr>
        <p:spPr>
          <a:xfrm>
            <a:off x="4998674" y="1722765"/>
            <a:ext cx="6769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l-PL" b="1" dirty="0">
                <a:latin typeface="source-sans-pro"/>
              </a:rPr>
              <a:t>2024</a:t>
            </a:r>
          </a:p>
          <a:p>
            <a:pPr algn="r"/>
            <a:r>
              <a:rPr lang="pl-PL" b="1" dirty="0">
                <a:latin typeface="source-sans-pro"/>
              </a:rPr>
              <a:t>I-IV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CC2F6B8-5B0C-9597-E049-44521F320696}"/>
              </a:ext>
            </a:extLst>
          </p:cNvPr>
          <p:cNvSpPr txBox="1"/>
          <p:nvPr/>
        </p:nvSpPr>
        <p:spPr>
          <a:xfrm>
            <a:off x="6646361" y="2347417"/>
            <a:ext cx="3232298" cy="22701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Średniomiesięcznie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524094B8-2DF3-FA61-1875-5F1166F4AE13}"/>
              </a:ext>
            </a:extLst>
          </p:cNvPr>
          <p:cNvSpPr txBox="1"/>
          <p:nvPr/>
        </p:nvSpPr>
        <p:spPr>
          <a:xfrm>
            <a:off x="6675207" y="1722879"/>
            <a:ext cx="417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latin typeface="source-sans-pro"/>
              </a:rPr>
              <a:t>Liczba zabiegów chirurgicznych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C50D2F3D-CB02-65A9-9463-06079E523D2E}"/>
              </a:ext>
            </a:extLst>
          </p:cNvPr>
          <p:cNvSpPr txBox="1"/>
          <p:nvPr/>
        </p:nvSpPr>
        <p:spPr>
          <a:xfrm>
            <a:off x="9945389" y="2344358"/>
            <a:ext cx="744144" cy="22701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40</a:t>
            </a:r>
            <a:endParaRPr lang="pl-PL" dirty="0"/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20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5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5</a:t>
            </a:r>
            <a:endParaRPr lang="pl-PL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5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0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7C5A1B5C-110A-1232-9143-C6F4AD818A9B}"/>
              </a:ext>
            </a:extLst>
          </p:cNvPr>
          <p:cNvSpPr txBox="1"/>
          <p:nvPr/>
        </p:nvSpPr>
        <p:spPr>
          <a:xfrm>
            <a:off x="10789326" y="2343835"/>
            <a:ext cx="744144" cy="22701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50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14</a:t>
            </a:r>
            <a:endParaRPr lang="pl-PL" dirty="0"/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8</a:t>
            </a:r>
            <a:endParaRPr lang="pl-PL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7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7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2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972FD790-32A5-1B05-7BCE-2988726FB0BE}"/>
              </a:ext>
            </a:extLst>
          </p:cNvPr>
          <p:cNvSpPr txBox="1"/>
          <p:nvPr/>
        </p:nvSpPr>
        <p:spPr>
          <a:xfrm>
            <a:off x="10043081" y="1710961"/>
            <a:ext cx="6769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latin typeface="source-sans-pro"/>
              </a:rPr>
              <a:t>2023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1E4156AA-99C4-3037-1F92-C0AA5D9B6556}"/>
              </a:ext>
            </a:extLst>
          </p:cNvPr>
          <p:cNvSpPr txBox="1"/>
          <p:nvPr/>
        </p:nvSpPr>
        <p:spPr>
          <a:xfrm>
            <a:off x="10859905" y="1710010"/>
            <a:ext cx="6769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l-PL" b="1" dirty="0">
                <a:latin typeface="source-sans-pro"/>
              </a:rPr>
              <a:t>2024</a:t>
            </a:r>
            <a:endParaRPr lang="pl-PL" dirty="0"/>
          </a:p>
          <a:p>
            <a:pPr algn="r"/>
            <a:r>
              <a:rPr lang="pl-PL" b="1" dirty="0">
                <a:latin typeface="source-sans-pro"/>
              </a:rPr>
              <a:t>I-IV</a:t>
            </a: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ECFC0DA8-CF8F-3C19-3A31-3C7AF3852584}"/>
              </a:ext>
            </a:extLst>
          </p:cNvPr>
          <p:cNvCxnSpPr/>
          <p:nvPr/>
        </p:nvCxnSpPr>
        <p:spPr>
          <a:xfrm>
            <a:off x="713283" y="2728185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E2C64F6-A244-C8D8-752B-DD109F391AA0}"/>
              </a:ext>
            </a:extLst>
          </p:cNvPr>
          <p:cNvCxnSpPr/>
          <p:nvPr/>
        </p:nvCxnSpPr>
        <p:spPr>
          <a:xfrm>
            <a:off x="710582" y="3096485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5BABAB0-2467-7200-12E5-D04F756FC3C0}"/>
              </a:ext>
            </a:extLst>
          </p:cNvPr>
          <p:cNvCxnSpPr/>
          <p:nvPr/>
        </p:nvCxnSpPr>
        <p:spPr>
          <a:xfrm>
            <a:off x="710582" y="3464785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45BECFBD-EE09-EFC9-F8CE-B5A8A409BF1E}"/>
              </a:ext>
            </a:extLst>
          </p:cNvPr>
          <p:cNvCxnSpPr/>
          <p:nvPr/>
        </p:nvCxnSpPr>
        <p:spPr>
          <a:xfrm>
            <a:off x="710582" y="3833085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9153DDB-A8CD-96AB-A3CE-7103FA9336DF}"/>
              </a:ext>
            </a:extLst>
          </p:cNvPr>
          <p:cNvCxnSpPr/>
          <p:nvPr/>
        </p:nvCxnSpPr>
        <p:spPr>
          <a:xfrm>
            <a:off x="731472" y="4201385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5AED782-30F3-3D1D-615F-2447A9908017}"/>
              </a:ext>
            </a:extLst>
          </p:cNvPr>
          <p:cNvCxnSpPr/>
          <p:nvPr/>
        </p:nvCxnSpPr>
        <p:spPr>
          <a:xfrm>
            <a:off x="731472" y="4560193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6DD4452-16FA-11A0-FA58-DA00C54624B1}"/>
              </a:ext>
            </a:extLst>
          </p:cNvPr>
          <p:cNvCxnSpPr/>
          <p:nvPr/>
        </p:nvCxnSpPr>
        <p:spPr>
          <a:xfrm>
            <a:off x="6675207" y="2728185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0820DC43-D49F-B08F-A3B0-0DB2309A66E4}"/>
              </a:ext>
            </a:extLst>
          </p:cNvPr>
          <p:cNvCxnSpPr/>
          <p:nvPr/>
        </p:nvCxnSpPr>
        <p:spPr>
          <a:xfrm>
            <a:off x="6675207" y="3084678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3C9C9AF-3E10-D97C-96D5-9CC3C4ECF1C4}"/>
              </a:ext>
            </a:extLst>
          </p:cNvPr>
          <p:cNvCxnSpPr/>
          <p:nvPr/>
        </p:nvCxnSpPr>
        <p:spPr>
          <a:xfrm>
            <a:off x="6675207" y="3452978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63374A21-ABE7-1B9F-3CA8-501D3FA64473}"/>
              </a:ext>
            </a:extLst>
          </p:cNvPr>
          <p:cNvCxnSpPr/>
          <p:nvPr/>
        </p:nvCxnSpPr>
        <p:spPr>
          <a:xfrm>
            <a:off x="6675207" y="3820385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E983BBF-F110-CC26-6916-562E72266A44}"/>
              </a:ext>
            </a:extLst>
          </p:cNvPr>
          <p:cNvCxnSpPr/>
          <p:nvPr/>
        </p:nvCxnSpPr>
        <p:spPr>
          <a:xfrm>
            <a:off x="6675207" y="4189578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92595AA2-09E5-568E-9A83-202C9F896154}"/>
              </a:ext>
            </a:extLst>
          </p:cNvPr>
          <p:cNvCxnSpPr/>
          <p:nvPr/>
        </p:nvCxnSpPr>
        <p:spPr>
          <a:xfrm>
            <a:off x="6646361" y="4565581"/>
            <a:ext cx="49059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0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Czcionka, logo, Grafika, design&#10;&#10;Opis wygenerowany automatycznie">
            <a:extLst>
              <a:ext uri="{FF2B5EF4-FFF2-40B4-BE49-F238E27FC236}">
                <a16:creationId xmlns:a16="http://schemas.microsoft.com/office/drawing/2014/main" id="{881E5FCC-25F2-1FEC-E06E-0AE7CA604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67" y="207942"/>
            <a:ext cx="1269908" cy="5079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C89962F-BADE-DED8-3604-B77E8DC2D7B7}"/>
              </a:ext>
            </a:extLst>
          </p:cNvPr>
          <p:cNvSpPr txBox="1"/>
          <p:nvPr/>
        </p:nvSpPr>
        <p:spPr>
          <a:xfrm>
            <a:off x="710582" y="366557"/>
            <a:ext cx="961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01A0AF"/>
                </a:solidFill>
                <a:latin typeface="source-sans-pro"/>
              </a:rPr>
              <a:t>Realizacje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559F988E-8189-61F7-6F58-78AABDAAE016}"/>
              </a:ext>
            </a:extLst>
          </p:cNvPr>
          <p:cNvGrpSpPr/>
          <p:nvPr/>
        </p:nvGrpSpPr>
        <p:grpSpPr>
          <a:xfrm>
            <a:off x="6898694" y="1995019"/>
            <a:ext cx="4216543" cy="3070180"/>
            <a:chOff x="456550" y="4157404"/>
            <a:chExt cx="2354561" cy="1448660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2B5D5D6E-A268-018C-36B9-08243B6852E9}"/>
                </a:ext>
              </a:extLst>
            </p:cNvPr>
            <p:cNvSpPr/>
            <p:nvPr/>
          </p:nvSpPr>
          <p:spPr>
            <a:xfrm>
              <a:off x="566752" y="4157404"/>
              <a:ext cx="2121912" cy="1389856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 b="1">
                <a:effectLst/>
                <a:latin typeface="source-sans-pro"/>
                <a:ea typeface="Calibri" panose="020F0502020204030204" pitchFamily="34" charset="0"/>
              </a:endParaRP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963DA8A2-2AF9-7A40-839A-C53C1B4FDA61}"/>
                </a:ext>
              </a:extLst>
            </p:cNvPr>
            <p:cNvSpPr txBox="1"/>
            <p:nvPr/>
          </p:nvSpPr>
          <p:spPr>
            <a:xfrm>
              <a:off x="456550" y="4210401"/>
              <a:ext cx="2354561" cy="139566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b="1" dirty="0">
                  <a:latin typeface="source-sans-pro"/>
                </a:rPr>
                <a:t>Liczba udzielonych porad </a:t>
              </a:r>
              <a:br>
                <a:rPr lang="pl-PL" b="1" dirty="0">
                  <a:latin typeface="source-sans-pro"/>
                </a:rPr>
              </a:br>
              <a:r>
                <a:rPr lang="pl-PL" b="1" dirty="0">
                  <a:latin typeface="source-sans-pro"/>
                </a:rPr>
                <a:t>w poradniach Nowego Szpitala </a:t>
              </a:r>
              <a:br>
                <a:rPr lang="pl-PL" b="1" dirty="0">
                  <a:latin typeface="source-sans-pro"/>
                </a:rPr>
              </a:br>
              <a:r>
                <a:rPr lang="pl-PL" b="1" dirty="0">
                  <a:latin typeface="source-sans-pro"/>
                </a:rPr>
                <a:t>w Kostrzynie nad Odrą:</a:t>
              </a:r>
              <a:br>
                <a:rPr lang="pl-PL" b="1" dirty="0">
                  <a:latin typeface="source-sans-pro"/>
                </a:rPr>
              </a:br>
              <a:r>
                <a:rPr lang="pl-PL" b="1" dirty="0">
                  <a:latin typeface="source-sans-pro"/>
                </a:rPr>
                <a:t>w 2023 roku: 42 468 </a:t>
              </a:r>
            </a:p>
            <a:p>
              <a:pPr algn="ctr">
                <a:lnSpc>
                  <a:spcPct val="150000"/>
                </a:lnSpc>
              </a:pPr>
              <a:r>
                <a:rPr lang="pl-PL" b="1" dirty="0">
                  <a:latin typeface="source-sans-pro"/>
                </a:rPr>
                <a:t>Średniomiesięcznie: 3539</a:t>
              </a:r>
              <a:br>
                <a:rPr lang="pl-PL" b="1" dirty="0">
                  <a:latin typeface="source-sans-pro"/>
                </a:rPr>
              </a:br>
              <a:r>
                <a:rPr lang="pl-PL" b="1" dirty="0">
                  <a:latin typeface="source-sans-pro"/>
                </a:rPr>
                <a:t>w 2024 roku: 11 178</a:t>
              </a:r>
            </a:p>
            <a:p>
              <a:pPr algn="ctr">
                <a:lnSpc>
                  <a:spcPct val="150000"/>
                </a:lnSpc>
              </a:pPr>
              <a:r>
                <a:rPr lang="pl-PL" b="1" dirty="0">
                  <a:latin typeface="source-sans-pro"/>
                </a:rPr>
                <a:t>Średniomiesięcznie: 2795</a:t>
              </a:r>
            </a:p>
          </p:txBody>
        </p: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0ADCE368-CAB2-15B4-B37B-0655C05326A1}"/>
              </a:ext>
            </a:extLst>
          </p:cNvPr>
          <p:cNvPicPr/>
          <p:nvPr/>
        </p:nvPicPr>
        <p:blipFill rotWithShape="1">
          <a:blip r:embed="rId3"/>
          <a:srcRect t="-1" r="723" b="2012"/>
          <a:stretch/>
        </p:blipFill>
        <p:spPr>
          <a:xfrm>
            <a:off x="678731" y="1359960"/>
            <a:ext cx="5417269" cy="4633055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80BBDDCF-7E83-3FBC-E070-3AFC8DB72A77}"/>
              </a:ext>
            </a:extLst>
          </p:cNvPr>
          <p:cNvSpPr/>
          <p:nvPr/>
        </p:nvSpPr>
        <p:spPr>
          <a:xfrm>
            <a:off x="1250347" y="1710838"/>
            <a:ext cx="4580048" cy="3751505"/>
          </a:xfrm>
          <a:prstGeom prst="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C1CDAF5-5095-70CA-C6C7-B9082453C24B}"/>
              </a:ext>
            </a:extLst>
          </p:cNvPr>
          <p:cNvSpPr txBox="1"/>
          <p:nvPr/>
        </p:nvSpPr>
        <p:spPr>
          <a:xfrm>
            <a:off x="996863" y="2353813"/>
            <a:ext cx="3232298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Świadczenia w Kostrzynie</a:t>
            </a:r>
          </a:p>
          <a:p>
            <a:pPr>
              <a:lnSpc>
                <a:spcPct val="150000"/>
              </a:lnSpc>
            </a:pPr>
            <a:r>
              <a:rPr lang="pl-PL" sz="1600" b="1" dirty="0">
                <a:latin typeface="source-sans-pro"/>
                <a:ea typeface="Source Sans Pro" panose="020B0503030403020204" pitchFamily="34" charset="0"/>
              </a:rPr>
              <a:t>Średniomiesięcznie w Kostrzynie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Świadczenia w Witnicy</a:t>
            </a:r>
          </a:p>
          <a:p>
            <a:pPr>
              <a:lnSpc>
                <a:spcPct val="150000"/>
              </a:lnSpc>
            </a:pPr>
            <a:r>
              <a:rPr lang="pl-PL" sz="1600" b="1" dirty="0">
                <a:latin typeface="source-sans-pro"/>
                <a:ea typeface="Source Sans Pro" panose="020B0503030403020204" pitchFamily="34" charset="0"/>
              </a:rPr>
              <a:t>Średniomiesięcznie w Witnicy</a:t>
            </a: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9D38C57-CAFD-185F-E402-579E237D31C8}"/>
              </a:ext>
            </a:extLst>
          </p:cNvPr>
          <p:cNvSpPr txBox="1"/>
          <p:nvPr/>
        </p:nvSpPr>
        <p:spPr>
          <a:xfrm>
            <a:off x="1025709" y="1805475"/>
            <a:ext cx="417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latin typeface="source-sans-pro"/>
              </a:rPr>
              <a:t>Rehabilitacja ambulatoryjna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461A925-043C-1999-1B00-374E6B81A4BD}"/>
              </a:ext>
            </a:extLst>
          </p:cNvPr>
          <p:cNvSpPr txBox="1"/>
          <p:nvPr/>
        </p:nvSpPr>
        <p:spPr>
          <a:xfrm>
            <a:off x="4049293" y="2426954"/>
            <a:ext cx="939942" cy="15776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70096</a:t>
            </a:r>
          </a:p>
          <a:p>
            <a:pPr algn="r">
              <a:lnSpc>
                <a:spcPct val="150000"/>
              </a:lnSpc>
            </a:pPr>
            <a:r>
              <a:rPr lang="pl-PL" dirty="0"/>
              <a:t>5841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63944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latin typeface="source-sans-pro"/>
                <a:ea typeface="Source Sans Pro" panose="020B0503030403020204" pitchFamily="34" charset="0"/>
              </a:rPr>
              <a:t>5329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D8C6AEF-F6A7-ACB9-86AF-32ABC774DB51}"/>
              </a:ext>
            </a:extLst>
          </p:cNvPr>
          <p:cNvSpPr txBox="1"/>
          <p:nvPr/>
        </p:nvSpPr>
        <p:spPr>
          <a:xfrm>
            <a:off x="4989235" y="2413731"/>
            <a:ext cx="843937" cy="1946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25562</a:t>
            </a:r>
            <a:endParaRPr lang="pl-PL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1600" dirty="0">
                <a:latin typeface="source-sans-pro"/>
                <a:ea typeface="Source Sans Pro"/>
              </a:rPr>
              <a:t>6390</a:t>
            </a:r>
          </a:p>
          <a:p>
            <a:pPr algn="r"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28630</a:t>
            </a:r>
          </a:p>
          <a:p>
            <a:pPr algn="r">
              <a:lnSpc>
                <a:spcPct val="150000"/>
              </a:lnSpc>
            </a:pPr>
            <a:r>
              <a:rPr lang="pl-PL" dirty="0"/>
              <a:t>7158</a:t>
            </a:r>
          </a:p>
          <a:p>
            <a:pPr algn="r">
              <a:lnSpc>
                <a:spcPct val="150000"/>
              </a:lnSpc>
            </a:pP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6D03892-9798-6F5D-029A-0A83BD83EB16}"/>
              </a:ext>
            </a:extLst>
          </p:cNvPr>
          <p:cNvSpPr txBox="1"/>
          <p:nvPr/>
        </p:nvSpPr>
        <p:spPr>
          <a:xfrm>
            <a:off x="4393583" y="1793557"/>
            <a:ext cx="6769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latin typeface="source-sans-pro"/>
              </a:rPr>
              <a:t>2023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4BDF407-7349-FEF2-B92E-BEF108B63219}"/>
              </a:ext>
            </a:extLst>
          </p:cNvPr>
          <p:cNvSpPr txBox="1"/>
          <p:nvPr/>
        </p:nvSpPr>
        <p:spPr>
          <a:xfrm>
            <a:off x="5064555" y="1808079"/>
            <a:ext cx="74044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l-PL" b="1" dirty="0">
                <a:latin typeface="source-sans-pro"/>
              </a:rPr>
              <a:t>2024</a:t>
            </a:r>
            <a:endParaRPr lang="pl-PL" dirty="0">
              <a:ea typeface="Calibri" panose="020F0502020204030204"/>
              <a:cs typeface="Calibri" panose="020F0502020204030204"/>
            </a:endParaRPr>
          </a:p>
          <a:p>
            <a:pPr algn="r"/>
            <a:r>
              <a:rPr lang="pl-PL" b="1" dirty="0">
                <a:latin typeface="source-sans-pro"/>
              </a:rPr>
              <a:t>I-IV</a:t>
            </a:r>
          </a:p>
          <a:p>
            <a:endParaRPr lang="pl-PL" b="1" dirty="0">
              <a:latin typeface="source-sans-pro"/>
            </a:endParaRPr>
          </a:p>
        </p:txBody>
      </p:sp>
    </p:spTree>
    <p:extLst>
      <p:ext uri="{BB962C8B-B14F-4D97-AF65-F5344CB8AC3E}">
        <p14:creationId xmlns:p14="http://schemas.microsoft.com/office/powerpoint/2010/main" val="424486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Czcionka, logo, Grafika, design&#10;&#10;Opis wygenerowany automatycznie">
            <a:extLst>
              <a:ext uri="{FF2B5EF4-FFF2-40B4-BE49-F238E27FC236}">
                <a16:creationId xmlns:a16="http://schemas.microsoft.com/office/drawing/2014/main" id="{881E5FCC-25F2-1FEC-E06E-0AE7CA604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67" y="207942"/>
            <a:ext cx="1269908" cy="5079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C89962F-BADE-DED8-3604-B77E8DC2D7B7}"/>
              </a:ext>
            </a:extLst>
          </p:cNvPr>
          <p:cNvSpPr txBox="1"/>
          <p:nvPr/>
        </p:nvSpPr>
        <p:spPr>
          <a:xfrm>
            <a:off x="710582" y="366557"/>
            <a:ext cx="961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01A0AF"/>
                </a:solidFill>
                <a:latin typeface="source-sans-pro"/>
              </a:rPr>
              <a:t>Realizacje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45E11AF-33FE-113A-CD90-A594C23199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-1" r="723" b="2012"/>
          <a:stretch/>
        </p:blipFill>
        <p:spPr>
          <a:xfrm>
            <a:off x="446502" y="1277365"/>
            <a:ext cx="5417269" cy="4633055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CA56E8ED-CFF3-5BF3-AD6B-98EB16D418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8803" y="1702263"/>
            <a:ext cx="4421298" cy="3783255"/>
          </a:xfrm>
          <a:prstGeom prst="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8AECF6E-8C7A-582F-2487-7F4B42CFB955}"/>
              </a:ext>
            </a:extLst>
          </p:cNvPr>
          <p:cNvSpPr txBox="1"/>
          <p:nvPr/>
        </p:nvSpPr>
        <p:spPr>
          <a:xfrm>
            <a:off x="4013355" y="2340884"/>
            <a:ext cx="744144" cy="1900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b="1" dirty="0">
                <a:solidFill>
                  <a:schemeClr val="tx2"/>
                </a:solidFill>
                <a:latin typeface="source-sans-pro"/>
                <a:ea typeface="Source Sans Pro"/>
              </a:rPr>
              <a:t>1 411</a:t>
            </a:r>
            <a:endParaRPr lang="pl-PL" sz="1600" b="1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b="1" dirty="0">
                <a:solidFill>
                  <a:schemeClr val="tx2"/>
                </a:solidFill>
                <a:latin typeface="source-sans-pro"/>
                <a:ea typeface="Source Sans Pro"/>
              </a:rPr>
              <a:t>654</a:t>
            </a:r>
            <a:endParaRPr lang="pl-PL" sz="1600" b="1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b="1" dirty="0">
                <a:solidFill>
                  <a:schemeClr val="tx2"/>
                </a:solidFill>
                <a:latin typeface="source-sans-pro"/>
                <a:ea typeface="Source Sans Pro"/>
              </a:rPr>
              <a:t>157</a:t>
            </a:r>
            <a:endParaRPr lang="pl-PL" sz="1600" b="1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EEFA480-676D-764C-9EF5-D34676B083DD}"/>
              </a:ext>
            </a:extLst>
          </p:cNvPr>
          <p:cNvSpPr txBox="1"/>
          <p:nvPr/>
        </p:nvSpPr>
        <p:spPr>
          <a:xfrm>
            <a:off x="4775957" y="2340884"/>
            <a:ext cx="744144" cy="11621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b="1" dirty="0">
                <a:solidFill>
                  <a:schemeClr val="tx2"/>
                </a:solidFill>
                <a:latin typeface="source-sans-pro"/>
                <a:ea typeface="Source Sans Pro"/>
              </a:rPr>
              <a:t>495</a:t>
            </a:r>
            <a:endParaRPr lang="pl-PL" sz="1600" b="1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b="1" dirty="0">
                <a:solidFill>
                  <a:schemeClr val="tx2"/>
                </a:solidFill>
                <a:latin typeface="source-sans-pro"/>
                <a:ea typeface="Source Sans Pro"/>
              </a:rPr>
              <a:t>319</a:t>
            </a:r>
            <a:endParaRPr lang="pl-PL" sz="1600" b="1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1600" b="1" dirty="0">
                <a:solidFill>
                  <a:schemeClr val="tx2"/>
                </a:solidFill>
                <a:latin typeface="source-sans-pro"/>
                <a:ea typeface="Source Sans Pro"/>
              </a:rPr>
              <a:t>243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D305F0C-1EEB-6C77-3F50-9868208BCAF1}"/>
              </a:ext>
            </a:extLst>
          </p:cNvPr>
          <p:cNvSpPr txBox="1"/>
          <p:nvPr/>
        </p:nvSpPr>
        <p:spPr>
          <a:xfrm>
            <a:off x="4151185" y="1727627"/>
            <a:ext cx="6769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latin typeface="source-sans-pro"/>
              </a:rPr>
              <a:t>2023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41A48CEE-E701-D414-44DC-6BCD13EC6F6B}"/>
              </a:ext>
            </a:extLst>
          </p:cNvPr>
          <p:cNvSpPr txBox="1"/>
          <p:nvPr/>
        </p:nvSpPr>
        <p:spPr>
          <a:xfrm>
            <a:off x="4973274" y="1726265"/>
            <a:ext cx="6769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latin typeface="source-sans-pro"/>
              </a:rPr>
              <a:t>2024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DEA5A0B0-DE7F-6715-67A7-1519ADF38FCB}"/>
              </a:ext>
            </a:extLst>
          </p:cNvPr>
          <p:cNvSpPr/>
          <p:nvPr/>
        </p:nvSpPr>
        <p:spPr>
          <a:xfrm>
            <a:off x="7014044" y="1968500"/>
            <a:ext cx="3728169" cy="24257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b="1">
              <a:effectLst/>
              <a:latin typeface="source-sans-pro"/>
              <a:ea typeface="Calibri" panose="020F050202020403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234FC88-59AF-DC1A-0BAA-8204B8AA2BC4}"/>
              </a:ext>
            </a:extLst>
          </p:cNvPr>
          <p:cNvSpPr txBox="1"/>
          <p:nvPr/>
        </p:nvSpPr>
        <p:spPr>
          <a:xfrm>
            <a:off x="7348466" y="2389720"/>
            <a:ext cx="3393747" cy="12958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source-sans-pro"/>
              </a:rPr>
              <a:t>Średniomiesięcznie 118        124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source-sans-pro"/>
              </a:rPr>
              <a:t>Średniomiesięcznie   55          80  </a:t>
            </a:r>
            <a:br>
              <a:rPr lang="pl-PL" b="1" dirty="0">
                <a:latin typeface="source-sans-pro"/>
              </a:rPr>
            </a:br>
            <a:r>
              <a:rPr lang="pl-PL" b="1" dirty="0">
                <a:latin typeface="source-sans-pro"/>
              </a:rPr>
              <a:t>Średniomiesięcznie   13          61</a:t>
            </a:r>
            <a:endParaRPr lang="pl-PL" b="1" dirty="0">
              <a:latin typeface="source-sans-pro"/>
              <a:cs typeface="Calibri" panose="020F0502020204030204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80EE91F-3D9B-D7A8-76C9-8742F76BC54D}"/>
              </a:ext>
            </a:extLst>
          </p:cNvPr>
          <p:cNvSpPr txBox="1"/>
          <p:nvPr/>
        </p:nvSpPr>
        <p:spPr>
          <a:xfrm>
            <a:off x="710582" y="1726253"/>
            <a:ext cx="322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source-sans-pro"/>
              </a:rPr>
              <a:t>Liczba zabiegów okulistycznych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A2CB49A-5E48-EED5-95D1-D40EB3A329C1}"/>
              </a:ext>
            </a:extLst>
          </p:cNvPr>
          <p:cNvSpPr txBox="1"/>
          <p:nvPr/>
        </p:nvSpPr>
        <p:spPr>
          <a:xfrm>
            <a:off x="9206865" y="2085852"/>
            <a:ext cx="948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2023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9DFADD2-70A5-A254-5991-F518229E510A}"/>
              </a:ext>
            </a:extLst>
          </p:cNvPr>
          <p:cNvSpPr txBox="1"/>
          <p:nvPr/>
        </p:nvSpPr>
        <p:spPr>
          <a:xfrm>
            <a:off x="9963109" y="2078317"/>
            <a:ext cx="948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2024</a:t>
            </a:r>
          </a:p>
        </p:txBody>
      </p:sp>
      <p:sp>
        <p:nvSpPr>
          <p:cNvPr id="2" name="pole tekstowe 24">
            <a:extLst>
              <a:ext uri="{FF2B5EF4-FFF2-40B4-BE49-F238E27FC236}">
                <a16:creationId xmlns:a16="http://schemas.microsoft.com/office/drawing/2014/main" id="{7FCEFB4C-B5B7-90B8-BA4D-60952209D905}"/>
              </a:ext>
            </a:extLst>
          </p:cNvPr>
          <p:cNvSpPr txBox="1"/>
          <p:nvPr/>
        </p:nvSpPr>
        <p:spPr>
          <a:xfrm>
            <a:off x="733846" y="2355036"/>
            <a:ext cx="3340423" cy="1900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Zabiegi zaćmy</a:t>
            </a:r>
            <a:endParaRPr lang="pl-PL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Iniekcja </a:t>
            </a:r>
            <a:r>
              <a:rPr lang="pl-PL" sz="1600" dirty="0" err="1">
                <a:solidFill>
                  <a:schemeClr val="tx2"/>
                </a:solidFill>
                <a:latin typeface="source-sans-pro"/>
                <a:ea typeface="Source Sans Pro"/>
              </a:rPr>
              <a:t>doszklistkowa</a:t>
            </a: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 </a:t>
            </a: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2"/>
                </a:solidFill>
                <a:latin typeface="source-sans-pro"/>
                <a:ea typeface="Source Sans Pro"/>
              </a:rPr>
              <a:t>- w tym w programie lekowym</a:t>
            </a: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2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BD0A0D6F-6912-1808-49FA-20725B77269E}"/>
              </a:ext>
            </a:extLst>
          </p:cNvPr>
          <p:cNvSpPr/>
          <p:nvPr/>
        </p:nvSpPr>
        <p:spPr>
          <a:xfrm>
            <a:off x="6043165" y="4270047"/>
            <a:ext cx="3598171" cy="610090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8B40C7EA-0DF5-6A40-E0DC-ED956250BE3A}"/>
              </a:ext>
            </a:extLst>
          </p:cNvPr>
          <p:cNvSpPr/>
          <p:nvPr/>
        </p:nvSpPr>
        <p:spPr>
          <a:xfrm>
            <a:off x="1921930" y="4265339"/>
            <a:ext cx="3598171" cy="610090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pic>
        <p:nvPicPr>
          <p:cNvPr id="11" name="Obraz 10" descr="Obraz zawierający ciemność, czarne, krąg&#10;&#10;Opis wygenerowany automatycznie">
            <a:extLst>
              <a:ext uri="{FF2B5EF4-FFF2-40B4-BE49-F238E27FC236}">
                <a16:creationId xmlns:a16="http://schemas.microsoft.com/office/drawing/2014/main" id="{E51761F4-4552-87AC-7645-D9B00D7A2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3621902"/>
            <a:ext cx="12192000" cy="6858000"/>
          </a:xfrm>
          <a:prstGeom prst="rect">
            <a:avLst/>
          </a:prstGeom>
        </p:spPr>
      </p:pic>
      <p:pic>
        <p:nvPicPr>
          <p:cNvPr id="4" name="Obraz 3" descr="Obraz zawierający Czcionka, logo, Grafika, design&#10;&#10;Opis wygenerowany automatycznie">
            <a:extLst>
              <a:ext uri="{FF2B5EF4-FFF2-40B4-BE49-F238E27FC236}">
                <a16:creationId xmlns:a16="http://schemas.microsoft.com/office/drawing/2014/main" id="{881E5FCC-25F2-1FEC-E06E-0AE7CA604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67" y="207942"/>
            <a:ext cx="1269908" cy="5079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C89962F-BADE-DED8-3604-B77E8DC2D7B7}"/>
              </a:ext>
            </a:extLst>
          </p:cNvPr>
          <p:cNvSpPr txBox="1"/>
          <p:nvPr/>
        </p:nvSpPr>
        <p:spPr>
          <a:xfrm>
            <a:off x="710582" y="366557"/>
            <a:ext cx="961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1A0AF"/>
                </a:solidFill>
                <a:latin typeface="source-sans-pro"/>
              </a:rPr>
              <a:t>Okulistyka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B8C70BF-03E7-0DF9-0014-85247A2160C3}"/>
              </a:ext>
            </a:extLst>
          </p:cNvPr>
          <p:cNvSpPr txBox="1"/>
          <p:nvPr/>
        </p:nvSpPr>
        <p:spPr>
          <a:xfrm>
            <a:off x="1129740" y="1456620"/>
            <a:ext cx="983035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Ogólna liczba zabiegów okulistycznych wykonanych w Nowym Szpitalu w Kostrzynie nad Odrą:</a:t>
            </a:r>
            <a:endParaRPr lang="pl-PL" dirty="0">
              <a:latin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3800178-8A92-A328-F39E-A96BEBC88E65}"/>
              </a:ext>
            </a:extLst>
          </p:cNvPr>
          <p:cNvSpPr txBox="1"/>
          <p:nvPr/>
        </p:nvSpPr>
        <p:spPr>
          <a:xfrm>
            <a:off x="2921000" y="2774434"/>
            <a:ext cx="2273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1A0AF"/>
                </a:solidFill>
                <a:latin typeface="Calibri"/>
                <a:cs typeface="Calibri"/>
              </a:rPr>
              <a:t>w 2023 r.</a:t>
            </a:r>
            <a:endParaRPr lang="pl-PL" sz="2400" b="1" dirty="0">
              <a:solidFill>
                <a:srgbClr val="01A0A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CC9B844-CF87-4BF9-5319-BE982EB1A8C1}"/>
              </a:ext>
            </a:extLst>
          </p:cNvPr>
          <p:cNvSpPr txBox="1"/>
          <p:nvPr/>
        </p:nvSpPr>
        <p:spPr>
          <a:xfrm>
            <a:off x="7188202" y="2774434"/>
            <a:ext cx="2730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1A0AF"/>
                </a:solidFill>
                <a:latin typeface="Calibri"/>
                <a:cs typeface="Calibri"/>
              </a:rPr>
              <a:t>w 2024 r.</a:t>
            </a:r>
            <a:endParaRPr lang="pl-PL" sz="2400" b="1" dirty="0">
              <a:solidFill>
                <a:srgbClr val="01A0AF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E8C819B-B65F-1D36-3A1B-A003D0FAC433}"/>
              </a:ext>
            </a:extLst>
          </p:cNvPr>
          <p:cNvSpPr txBox="1"/>
          <p:nvPr/>
        </p:nvSpPr>
        <p:spPr>
          <a:xfrm>
            <a:off x="6451319" y="4385718"/>
            <a:ext cx="2895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Calibri"/>
                <a:cs typeface="Calibri"/>
              </a:rPr>
              <a:t>510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średniomiesięcznie 128</a:t>
            </a:r>
            <a:endParaRPr lang="pl-PL" dirty="0">
              <a:latin typeface="Calibri"/>
              <a:cs typeface="Calibri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11E6B286-D081-5815-A691-0C73D8A28C71}"/>
              </a:ext>
            </a:extLst>
          </p:cNvPr>
          <p:cNvCxnSpPr>
            <a:cxnSpLocks/>
          </p:cNvCxnSpPr>
          <p:nvPr/>
        </p:nvCxnSpPr>
        <p:spPr>
          <a:xfrm>
            <a:off x="3721181" y="3236099"/>
            <a:ext cx="0" cy="878701"/>
          </a:xfrm>
          <a:prstGeom prst="line">
            <a:avLst/>
          </a:prstGeom>
          <a:ln w="19050">
            <a:solidFill>
              <a:srgbClr val="01A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5516B15D-E0FA-649A-FC9C-CDF13314EE03}"/>
              </a:ext>
            </a:extLst>
          </p:cNvPr>
          <p:cNvCxnSpPr>
            <a:cxnSpLocks/>
          </p:cNvCxnSpPr>
          <p:nvPr/>
        </p:nvCxnSpPr>
        <p:spPr>
          <a:xfrm>
            <a:off x="7962981" y="3236098"/>
            <a:ext cx="0" cy="878702"/>
          </a:xfrm>
          <a:prstGeom prst="line">
            <a:avLst/>
          </a:prstGeom>
          <a:ln w="19050">
            <a:solidFill>
              <a:srgbClr val="01A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966E684-0975-D570-137A-1DF223026595}"/>
              </a:ext>
            </a:extLst>
          </p:cNvPr>
          <p:cNvSpPr txBox="1"/>
          <p:nvPr/>
        </p:nvSpPr>
        <p:spPr>
          <a:xfrm>
            <a:off x="2273462" y="4385718"/>
            <a:ext cx="28954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Calibri"/>
                <a:cs typeface="Calibri"/>
              </a:rPr>
              <a:t>1470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średniomiesięcznie 123</a:t>
            </a:r>
            <a:br>
              <a:rPr lang="pl-PL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pl-PL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68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3A35906D-0E35-0D85-E5B3-B122EABD66A3}"/>
              </a:ext>
            </a:extLst>
          </p:cNvPr>
          <p:cNvSpPr/>
          <p:nvPr/>
        </p:nvSpPr>
        <p:spPr>
          <a:xfrm>
            <a:off x="6929444" y="3859387"/>
            <a:ext cx="4546600" cy="156210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6A6C10B5-480F-CEAC-E301-3CCAC34A9AAF}"/>
              </a:ext>
            </a:extLst>
          </p:cNvPr>
          <p:cNvSpPr/>
          <p:nvPr/>
        </p:nvSpPr>
        <p:spPr>
          <a:xfrm>
            <a:off x="7381550" y="1979670"/>
            <a:ext cx="3642387" cy="174558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b="1">
              <a:effectLst/>
              <a:latin typeface="source-sans-pro"/>
              <a:ea typeface="Calibri" panose="020F0502020204030204" pitchFamily="34" charset="0"/>
            </a:endParaRPr>
          </a:p>
        </p:txBody>
      </p:sp>
      <p:pic>
        <p:nvPicPr>
          <p:cNvPr id="4" name="Obraz 3" descr="Obraz zawierający Czcionka, logo, Grafika, design&#10;&#10;Opis wygenerowany automatycznie">
            <a:extLst>
              <a:ext uri="{FF2B5EF4-FFF2-40B4-BE49-F238E27FC236}">
                <a16:creationId xmlns:a16="http://schemas.microsoft.com/office/drawing/2014/main" id="{881E5FCC-25F2-1FEC-E06E-0AE7CA604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67" y="207942"/>
            <a:ext cx="1269908" cy="5079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C89962F-BADE-DED8-3604-B77E8DC2D7B7}"/>
              </a:ext>
            </a:extLst>
          </p:cNvPr>
          <p:cNvSpPr txBox="1"/>
          <p:nvPr/>
        </p:nvSpPr>
        <p:spPr>
          <a:xfrm>
            <a:off x="710582" y="366557"/>
            <a:ext cx="961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01A0AF"/>
                </a:solidFill>
                <a:latin typeface="source-sans-pro"/>
              </a:rPr>
              <a:t>Inwestycje i zakupy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A251D76-BD0F-130B-4170-83754A9553AC}"/>
              </a:ext>
            </a:extLst>
          </p:cNvPr>
          <p:cNvSpPr txBox="1"/>
          <p:nvPr/>
        </p:nvSpPr>
        <p:spPr>
          <a:xfrm>
            <a:off x="7888991" y="2113799"/>
            <a:ext cx="277977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effectLst/>
                <a:latin typeface="source-sans-pro"/>
                <a:ea typeface="Calibri"/>
              </a:rPr>
              <a:t>Łączna kwota przeznaczona na zakupy i inwestycje</a:t>
            </a:r>
            <a:r>
              <a:rPr lang="pl-PL" b="1" dirty="0">
                <a:solidFill>
                  <a:schemeClr val="bg1"/>
                </a:solidFill>
                <a:latin typeface="source-sans-pro"/>
                <a:ea typeface="Calibri"/>
              </a:rPr>
              <a:t> </a:t>
            </a:r>
            <a:br>
              <a:rPr lang="pl-PL" b="1" dirty="0">
                <a:latin typeface="source-sans-pro"/>
                <a:ea typeface="Calibri" panose="020F050202020403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source-sans-pro"/>
                <a:ea typeface="Calibri"/>
              </a:rPr>
              <a:t>w Nowym Szpitalu w Kostrzynie nad Odrą </a:t>
            </a:r>
            <a:r>
              <a:rPr lang="pl-PL" b="1" dirty="0">
                <a:solidFill>
                  <a:schemeClr val="bg1"/>
                </a:solidFill>
                <a:effectLst/>
                <a:latin typeface="source-sans-pro"/>
                <a:ea typeface="Calibri"/>
              </a:rPr>
              <a:t>wyniosła </a:t>
            </a:r>
            <a:r>
              <a:rPr lang="pl-PL" b="1" dirty="0">
                <a:solidFill>
                  <a:schemeClr val="bg1"/>
                </a:solidFill>
                <a:latin typeface="source-sans-pro"/>
                <a:ea typeface="Calibri"/>
              </a:rPr>
              <a:t>600 809 zł</a:t>
            </a:r>
            <a:endParaRPr lang="pl-PL" b="1" dirty="0">
              <a:solidFill>
                <a:schemeClr val="bg1"/>
              </a:solidFill>
              <a:effectLst/>
              <a:latin typeface="source-sans-pro"/>
              <a:ea typeface="Calibri" panose="020F050202020403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242A441-7030-AA1F-EC03-6B2722045632}"/>
              </a:ext>
            </a:extLst>
          </p:cNvPr>
          <p:cNvSpPr txBox="1"/>
          <p:nvPr/>
        </p:nvSpPr>
        <p:spPr>
          <a:xfrm>
            <a:off x="681044" y="1414318"/>
            <a:ext cx="5093358" cy="50353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Remont łazienki na Oddziale Rehabilitacji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Lampa zabiegowo – operacyjna bezcieniowa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Laser </a:t>
            </a:r>
            <a:r>
              <a:rPr lang="pl-PL" dirty="0" err="1">
                <a:latin typeface="source-sans-pro"/>
                <a:ea typeface="Calibri"/>
              </a:rPr>
              <a:t>mikropulsowy</a:t>
            </a:r>
            <a:r>
              <a:rPr lang="pl-PL" dirty="0">
                <a:latin typeface="source-sans-pro"/>
                <a:ea typeface="Calibri"/>
              </a:rPr>
              <a:t> okulistyczny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Łóżko do intensywnej terapii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Krzyż </a:t>
            </a:r>
            <a:r>
              <a:rPr lang="pl-PL" dirty="0" err="1">
                <a:latin typeface="source-sans-pro"/>
                <a:ea typeface="Calibri"/>
              </a:rPr>
              <a:t>Madoxa</a:t>
            </a:r>
            <a:endParaRPr lang="pl-PL" dirty="0">
              <a:latin typeface="source-sans-pro"/>
              <a:ea typeface="Calibri"/>
            </a:endParaRP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Oprawki próbne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Kozetka/leżanka medyczna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Pulsoksymetr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Ssak 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Narzędzia do laparoskopii i </a:t>
            </a:r>
            <a:r>
              <a:rPr lang="pl-PL" dirty="0" err="1">
                <a:latin typeface="source-sans-pro"/>
                <a:ea typeface="Calibri"/>
              </a:rPr>
              <a:t>bariatrii</a:t>
            </a:r>
            <a:endParaRPr lang="pl-PL" dirty="0">
              <a:latin typeface="source-sans-pro"/>
              <a:ea typeface="Calibri"/>
            </a:endParaRP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Narzędzia do zabiegów okulistycznych</a:t>
            </a:r>
          </a:p>
          <a:p>
            <a:pPr marL="285750" indent="-285750">
              <a:lnSpc>
                <a:spcPct val="150000"/>
              </a:lnSpc>
              <a:buClr>
                <a:srgbClr val="01A0AF"/>
              </a:buClr>
              <a:buFont typeface="Courier New"/>
              <a:buChar char="o"/>
            </a:pPr>
            <a:r>
              <a:rPr lang="pl-PL" dirty="0">
                <a:latin typeface="source-sans-pro"/>
                <a:ea typeface="Calibri"/>
              </a:rPr>
              <a:t>Wymiana dźwigu towarowego         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9757077-A81E-9D9C-D234-80973AE34AE2}"/>
              </a:ext>
            </a:extLst>
          </p:cNvPr>
          <p:cNvSpPr txBox="1"/>
          <p:nvPr/>
        </p:nvSpPr>
        <p:spPr>
          <a:xfrm>
            <a:off x="7164276" y="4040272"/>
            <a:ext cx="41235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ea typeface="Calibri" panose="020F0502020204030204"/>
                <a:cs typeface="Calibri" panose="020F0502020204030204"/>
              </a:rPr>
              <a:t>Na etapie kosztorysowym są remonty: trzech łazienek dla personelu, wydzielenie pomieszczeń na ZOL, utwardzenie miejsca postoju karetki systemowej.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A893EC4-B547-423A-7984-913079C3A046}"/>
              </a:ext>
            </a:extLst>
          </p:cNvPr>
          <p:cNvSpPr txBox="1"/>
          <p:nvPr/>
        </p:nvSpPr>
        <p:spPr>
          <a:xfrm>
            <a:off x="710582" y="961946"/>
            <a:ext cx="983035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Do istotnych inwestycji i zakupów w 2024 roku należą m.in.: </a:t>
            </a:r>
          </a:p>
        </p:txBody>
      </p:sp>
    </p:spTree>
    <p:extLst>
      <p:ext uri="{BB962C8B-B14F-4D97-AF65-F5344CB8AC3E}">
        <p14:creationId xmlns:p14="http://schemas.microsoft.com/office/powerpoint/2010/main" val="39228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 descr="Obraz zawierający ciemność, czarne, krąg&#10;&#10;Opis wygenerowany automatycznie">
            <a:extLst>
              <a:ext uri="{FF2B5EF4-FFF2-40B4-BE49-F238E27FC236}">
                <a16:creationId xmlns:a16="http://schemas.microsoft.com/office/drawing/2014/main" id="{C4460417-A03C-1EB0-E3F1-2D9CEC96C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8294" y="3263231"/>
            <a:ext cx="12192000" cy="6858000"/>
          </a:xfrm>
          <a:prstGeom prst="rect">
            <a:avLst/>
          </a:prstGeom>
        </p:spPr>
      </p:pic>
      <p:pic>
        <p:nvPicPr>
          <p:cNvPr id="4" name="Obraz 3" descr="Obraz zawierający Czcionka, logo, Grafika, design&#10;&#10;Opis wygenerowany automatycznie">
            <a:extLst>
              <a:ext uri="{FF2B5EF4-FFF2-40B4-BE49-F238E27FC236}">
                <a16:creationId xmlns:a16="http://schemas.microsoft.com/office/drawing/2014/main" id="{881E5FCC-25F2-1FEC-E06E-0AE7CA604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67" y="207942"/>
            <a:ext cx="1269908" cy="507963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2F79D53-6B3C-C0AA-9C9A-3364C925D7B1}"/>
              </a:ext>
            </a:extLst>
          </p:cNvPr>
          <p:cNvSpPr/>
          <p:nvPr/>
        </p:nvSpPr>
        <p:spPr>
          <a:xfrm>
            <a:off x="1689261" y="2240206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1B4E3EC-F3CE-B05E-FB2A-081E6143CB4F}"/>
              </a:ext>
            </a:extLst>
          </p:cNvPr>
          <p:cNvSpPr/>
          <p:nvPr/>
        </p:nvSpPr>
        <p:spPr>
          <a:xfrm>
            <a:off x="1689261" y="2748204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B14D56C3-4280-CA42-AF7B-EA5488031DA0}"/>
              </a:ext>
            </a:extLst>
          </p:cNvPr>
          <p:cNvSpPr/>
          <p:nvPr/>
        </p:nvSpPr>
        <p:spPr>
          <a:xfrm>
            <a:off x="1689260" y="3744394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20389DA-3F9A-613B-D1E3-08A6E2FC8712}"/>
              </a:ext>
            </a:extLst>
          </p:cNvPr>
          <p:cNvSpPr/>
          <p:nvPr/>
        </p:nvSpPr>
        <p:spPr>
          <a:xfrm>
            <a:off x="1689260" y="4239924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5BDB8F9D-415B-C069-B104-647FB417C552}"/>
              </a:ext>
            </a:extLst>
          </p:cNvPr>
          <p:cNvSpPr/>
          <p:nvPr/>
        </p:nvSpPr>
        <p:spPr>
          <a:xfrm>
            <a:off x="1689260" y="4747922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9144615D-8E48-FB24-9BBD-B5CE1473C0F8}"/>
              </a:ext>
            </a:extLst>
          </p:cNvPr>
          <p:cNvSpPr/>
          <p:nvPr/>
        </p:nvSpPr>
        <p:spPr>
          <a:xfrm>
            <a:off x="1689259" y="5255920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E956259C-FB3B-CACC-07AD-88DD9A6D0EDA}"/>
              </a:ext>
            </a:extLst>
          </p:cNvPr>
          <p:cNvSpPr/>
          <p:nvPr/>
        </p:nvSpPr>
        <p:spPr>
          <a:xfrm>
            <a:off x="5101327" y="2240205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E583A69-6FF6-04C0-06E0-C9228D417CDB}"/>
              </a:ext>
            </a:extLst>
          </p:cNvPr>
          <p:cNvSpPr/>
          <p:nvPr/>
        </p:nvSpPr>
        <p:spPr>
          <a:xfrm>
            <a:off x="5101327" y="2748204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5C9D6EFD-3D90-9241-DC52-DBD762D97FCE}"/>
              </a:ext>
            </a:extLst>
          </p:cNvPr>
          <p:cNvSpPr/>
          <p:nvPr/>
        </p:nvSpPr>
        <p:spPr>
          <a:xfrm>
            <a:off x="5101327" y="4242155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956E0007-62DC-1DE2-9A20-8EF9B8108CB1}"/>
              </a:ext>
            </a:extLst>
          </p:cNvPr>
          <p:cNvSpPr/>
          <p:nvPr/>
        </p:nvSpPr>
        <p:spPr>
          <a:xfrm>
            <a:off x="5101327" y="3735925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78657038-F5A6-D330-1670-6F9603BDCCBA}"/>
              </a:ext>
            </a:extLst>
          </p:cNvPr>
          <p:cNvSpPr/>
          <p:nvPr/>
        </p:nvSpPr>
        <p:spPr>
          <a:xfrm>
            <a:off x="5101327" y="4747922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9E0048FA-594E-F25A-7E29-33A1725DF17C}"/>
              </a:ext>
            </a:extLst>
          </p:cNvPr>
          <p:cNvSpPr/>
          <p:nvPr/>
        </p:nvSpPr>
        <p:spPr>
          <a:xfrm>
            <a:off x="5101327" y="5255921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85D73D9-B79E-39D2-B6E4-FBC45DB4DA9B}"/>
              </a:ext>
            </a:extLst>
          </p:cNvPr>
          <p:cNvSpPr txBox="1"/>
          <p:nvPr/>
        </p:nvSpPr>
        <p:spPr>
          <a:xfrm>
            <a:off x="2951740" y="2294894"/>
            <a:ext cx="280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Lekarze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45F16C7-7153-D72E-3684-3B8E219CF09E}"/>
              </a:ext>
            </a:extLst>
          </p:cNvPr>
          <p:cNvSpPr txBox="1"/>
          <p:nvPr/>
        </p:nvSpPr>
        <p:spPr>
          <a:xfrm>
            <a:off x="2598626" y="2799585"/>
            <a:ext cx="280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Lekarze rezydenci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4886166-FFF6-D824-7CD8-932F0634717E}"/>
              </a:ext>
            </a:extLst>
          </p:cNvPr>
          <p:cNvSpPr txBox="1"/>
          <p:nvPr/>
        </p:nvSpPr>
        <p:spPr>
          <a:xfrm>
            <a:off x="2472427" y="3792002"/>
            <a:ext cx="280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Pielęgniarki i położne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87D2E11-DA90-3722-AFDF-0EF4FCA54CC0}"/>
              </a:ext>
            </a:extLst>
          </p:cNvPr>
          <p:cNvSpPr txBox="1"/>
          <p:nvPr/>
        </p:nvSpPr>
        <p:spPr>
          <a:xfrm>
            <a:off x="2472426" y="4286825"/>
            <a:ext cx="280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Ratownicy medyczni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5F1CF8B-857F-D286-0A1B-5482DF70EDF7}"/>
              </a:ext>
            </a:extLst>
          </p:cNvPr>
          <p:cNvSpPr txBox="1"/>
          <p:nvPr/>
        </p:nvSpPr>
        <p:spPr>
          <a:xfrm>
            <a:off x="2142227" y="4809477"/>
            <a:ext cx="280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Fizjoterapeuci i rehabilitanci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0FEFD1F-E583-660C-9899-30FDA0723AA6}"/>
              </a:ext>
            </a:extLst>
          </p:cNvPr>
          <p:cNvSpPr txBox="1"/>
          <p:nvPr/>
        </p:nvSpPr>
        <p:spPr>
          <a:xfrm>
            <a:off x="2142226" y="5317475"/>
            <a:ext cx="280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Pozostały personel medyczny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C2075DC-52C9-C72E-BE52-7E9CAB0E9F2F}"/>
              </a:ext>
            </a:extLst>
          </p:cNvPr>
          <p:cNvSpPr txBox="1"/>
          <p:nvPr/>
        </p:nvSpPr>
        <p:spPr>
          <a:xfrm>
            <a:off x="5583929" y="2294894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75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6A672F6-C416-E548-3B7A-F7365EBB3280}"/>
              </a:ext>
            </a:extLst>
          </p:cNvPr>
          <p:cNvSpPr txBox="1"/>
          <p:nvPr/>
        </p:nvSpPr>
        <p:spPr>
          <a:xfrm>
            <a:off x="5644910" y="2809759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4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8D4A871-649C-7ECF-621F-3A05416D2531}"/>
              </a:ext>
            </a:extLst>
          </p:cNvPr>
          <p:cNvSpPr txBox="1"/>
          <p:nvPr/>
        </p:nvSpPr>
        <p:spPr>
          <a:xfrm>
            <a:off x="5571227" y="3805949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113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FAB468A-7AC1-987E-872D-F4809FCE039B}"/>
              </a:ext>
            </a:extLst>
          </p:cNvPr>
          <p:cNvSpPr txBox="1"/>
          <p:nvPr/>
        </p:nvSpPr>
        <p:spPr>
          <a:xfrm>
            <a:off x="5583929" y="4267614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42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D298BE3-6ED9-A3A2-666E-C2BEDADA223C}"/>
              </a:ext>
            </a:extLst>
          </p:cNvPr>
          <p:cNvSpPr txBox="1"/>
          <p:nvPr/>
        </p:nvSpPr>
        <p:spPr>
          <a:xfrm>
            <a:off x="5595824" y="4809477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20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EB202845-28BA-B799-0D9B-EA2EBE333154}"/>
              </a:ext>
            </a:extLst>
          </p:cNvPr>
          <p:cNvSpPr txBox="1"/>
          <p:nvPr/>
        </p:nvSpPr>
        <p:spPr>
          <a:xfrm>
            <a:off x="5644910" y="5317475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10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1FE4121-F8DE-C7FC-B60D-E421FDD30A81}"/>
              </a:ext>
            </a:extLst>
          </p:cNvPr>
          <p:cNvSpPr txBox="1"/>
          <p:nvPr/>
        </p:nvSpPr>
        <p:spPr>
          <a:xfrm>
            <a:off x="707765" y="1068038"/>
            <a:ext cx="780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chemeClr val="tx2"/>
                </a:solidFill>
                <a:latin typeface="source-sans-pro"/>
              </a:rPr>
              <a:t>Dane zatrudnienia na dzień 31 grudnia 2023 r.  </a:t>
            </a:r>
          </a:p>
        </p:txBody>
      </p:sp>
      <p:pic>
        <p:nvPicPr>
          <p:cNvPr id="34" name="Obraz 33" descr="Obraz zawierający ciemność, czarne, krąg&#10;&#10;Opis wygenerowany automatycznie">
            <a:extLst>
              <a:ext uri="{FF2B5EF4-FFF2-40B4-BE49-F238E27FC236}">
                <a16:creationId xmlns:a16="http://schemas.microsoft.com/office/drawing/2014/main" id="{AF11852E-62AE-863C-5165-5A93D53B9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71" y="-507174"/>
            <a:ext cx="9959595" cy="560227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BFF6889-BB68-7D80-5AB3-9379886F831D}"/>
              </a:ext>
            </a:extLst>
          </p:cNvPr>
          <p:cNvSpPr txBox="1"/>
          <p:nvPr/>
        </p:nvSpPr>
        <p:spPr>
          <a:xfrm>
            <a:off x="7239480" y="2939955"/>
            <a:ext cx="363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endParaRPr lang="pl-PL" sz="120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  <a:p>
            <a:endParaRPr lang="pl-PL" sz="1200">
              <a:solidFill>
                <a:schemeClr val="tx2"/>
              </a:solidFill>
              <a:latin typeface="source-sans-pro"/>
              <a:ea typeface="Source Sans Pro" panose="020B0503030403020204" pitchFamily="34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FBF7A33C-2FAA-4EF6-F27A-1AED38F96D98}"/>
              </a:ext>
            </a:extLst>
          </p:cNvPr>
          <p:cNvSpPr/>
          <p:nvPr/>
        </p:nvSpPr>
        <p:spPr>
          <a:xfrm>
            <a:off x="10191151" y="5966718"/>
            <a:ext cx="1363134" cy="46166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2B84851F-05CF-86F0-3BCB-C5BC5C636848}"/>
              </a:ext>
            </a:extLst>
          </p:cNvPr>
          <p:cNvSpPr txBox="1"/>
          <p:nvPr/>
        </p:nvSpPr>
        <p:spPr>
          <a:xfrm>
            <a:off x="710582" y="366557"/>
            <a:ext cx="489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01A0AF"/>
                </a:solidFill>
                <a:latin typeface="source-sans-pro"/>
              </a:rPr>
              <a:t>Kadry</a:t>
            </a:r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120C4D5A-1D4A-D3EB-4394-3849679E09FE}"/>
              </a:ext>
            </a:extLst>
          </p:cNvPr>
          <p:cNvSpPr/>
          <p:nvPr/>
        </p:nvSpPr>
        <p:spPr>
          <a:xfrm>
            <a:off x="1689259" y="3242394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16472EBE-338E-BCAB-9BA5-7B3BE1972479}"/>
              </a:ext>
            </a:extLst>
          </p:cNvPr>
          <p:cNvSpPr/>
          <p:nvPr/>
        </p:nvSpPr>
        <p:spPr>
          <a:xfrm>
            <a:off x="5101325" y="3242394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78B66FA9-560E-8D51-22E9-E071730818F9}"/>
              </a:ext>
            </a:extLst>
          </p:cNvPr>
          <p:cNvSpPr txBox="1"/>
          <p:nvPr/>
        </p:nvSpPr>
        <p:spPr>
          <a:xfrm>
            <a:off x="2598624" y="3293775"/>
            <a:ext cx="156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Stażyści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8D62ECD4-8609-1249-1EA3-F2E38D7CBF23}"/>
              </a:ext>
            </a:extLst>
          </p:cNvPr>
          <p:cNvSpPr txBox="1"/>
          <p:nvPr/>
        </p:nvSpPr>
        <p:spPr>
          <a:xfrm>
            <a:off x="5644908" y="3303949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75644987-65D3-07D4-4E65-2D52354321C2}"/>
              </a:ext>
            </a:extLst>
          </p:cNvPr>
          <p:cNvSpPr/>
          <p:nvPr/>
        </p:nvSpPr>
        <p:spPr>
          <a:xfrm>
            <a:off x="6779087" y="2235311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D1749C44-2464-90A1-57AB-2DAE1662C120}"/>
              </a:ext>
            </a:extLst>
          </p:cNvPr>
          <p:cNvSpPr/>
          <p:nvPr/>
        </p:nvSpPr>
        <p:spPr>
          <a:xfrm>
            <a:off x="6779087" y="2743309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5FEB86BA-32AA-9B29-95C6-01A5AF8DEF92}"/>
              </a:ext>
            </a:extLst>
          </p:cNvPr>
          <p:cNvSpPr/>
          <p:nvPr/>
        </p:nvSpPr>
        <p:spPr>
          <a:xfrm>
            <a:off x="6779086" y="3739499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0B4A9D21-EC25-D2B6-7F44-894B76FA423C}"/>
              </a:ext>
            </a:extLst>
          </p:cNvPr>
          <p:cNvSpPr/>
          <p:nvPr/>
        </p:nvSpPr>
        <p:spPr>
          <a:xfrm>
            <a:off x="6779086" y="4235029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44" name="Prostokąt: zaokrąglone rogi 43">
            <a:extLst>
              <a:ext uri="{FF2B5EF4-FFF2-40B4-BE49-F238E27FC236}">
                <a16:creationId xmlns:a16="http://schemas.microsoft.com/office/drawing/2014/main" id="{E040FB9E-1F2E-DCDE-1FBC-307F1C2406A6}"/>
              </a:ext>
            </a:extLst>
          </p:cNvPr>
          <p:cNvSpPr/>
          <p:nvPr/>
        </p:nvSpPr>
        <p:spPr>
          <a:xfrm>
            <a:off x="6779086" y="4743027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45" name="Prostokąt: zaokrąglone rogi 44">
            <a:extLst>
              <a:ext uri="{FF2B5EF4-FFF2-40B4-BE49-F238E27FC236}">
                <a16:creationId xmlns:a16="http://schemas.microsoft.com/office/drawing/2014/main" id="{8343CB7D-7824-F302-3A98-D32E0BD2AF26}"/>
              </a:ext>
            </a:extLst>
          </p:cNvPr>
          <p:cNvSpPr/>
          <p:nvPr/>
        </p:nvSpPr>
        <p:spPr>
          <a:xfrm>
            <a:off x="6779085" y="5251025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46" name="Prostokąt: zaokrąglone rogi 45">
            <a:extLst>
              <a:ext uri="{FF2B5EF4-FFF2-40B4-BE49-F238E27FC236}">
                <a16:creationId xmlns:a16="http://schemas.microsoft.com/office/drawing/2014/main" id="{B6577A33-7D0D-4F62-FF41-5CC31AAEC50E}"/>
              </a:ext>
            </a:extLst>
          </p:cNvPr>
          <p:cNvSpPr/>
          <p:nvPr/>
        </p:nvSpPr>
        <p:spPr>
          <a:xfrm>
            <a:off x="10191153" y="2235310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id="{83DF8757-B585-1EF4-442C-8F3B31A7FA79}"/>
              </a:ext>
            </a:extLst>
          </p:cNvPr>
          <p:cNvSpPr/>
          <p:nvPr/>
        </p:nvSpPr>
        <p:spPr>
          <a:xfrm>
            <a:off x="10191153" y="2743309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48" name="Prostokąt: zaokrąglone rogi 47">
            <a:extLst>
              <a:ext uri="{FF2B5EF4-FFF2-40B4-BE49-F238E27FC236}">
                <a16:creationId xmlns:a16="http://schemas.microsoft.com/office/drawing/2014/main" id="{26E9B1E3-5FF6-EED0-F00A-CE41C09F2252}"/>
              </a:ext>
            </a:extLst>
          </p:cNvPr>
          <p:cNvSpPr/>
          <p:nvPr/>
        </p:nvSpPr>
        <p:spPr>
          <a:xfrm>
            <a:off x="10191153" y="4237260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4C737B4C-92BC-AC17-0808-567342E5486C}"/>
              </a:ext>
            </a:extLst>
          </p:cNvPr>
          <p:cNvSpPr/>
          <p:nvPr/>
        </p:nvSpPr>
        <p:spPr>
          <a:xfrm>
            <a:off x="10191153" y="3731030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C0BC0C9E-247F-B0F3-5A58-D352CCD9CBB3}"/>
              </a:ext>
            </a:extLst>
          </p:cNvPr>
          <p:cNvSpPr/>
          <p:nvPr/>
        </p:nvSpPr>
        <p:spPr>
          <a:xfrm>
            <a:off x="10191153" y="4743027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51" name="Prostokąt: zaokrąglone rogi 50">
            <a:extLst>
              <a:ext uri="{FF2B5EF4-FFF2-40B4-BE49-F238E27FC236}">
                <a16:creationId xmlns:a16="http://schemas.microsoft.com/office/drawing/2014/main" id="{CA1B9ECD-458C-EF69-208D-C03B87C99FFB}"/>
              </a:ext>
            </a:extLst>
          </p:cNvPr>
          <p:cNvSpPr/>
          <p:nvPr/>
        </p:nvSpPr>
        <p:spPr>
          <a:xfrm>
            <a:off x="10191153" y="5251026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FA12835C-8D8F-6BBE-5F69-980334E9F219}"/>
              </a:ext>
            </a:extLst>
          </p:cNvPr>
          <p:cNvSpPr txBox="1"/>
          <p:nvPr/>
        </p:nvSpPr>
        <p:spPr>
          <a:xfrm>
            <a:off x="7654866" y="2289999"/>
            <a:ext cx="280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Terapeuci zajęciowi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2F3D80FB-FCA6-A701-0545-F684E474388D}"/>
              </a:ext>
            </a:extLst>
          </p:cNvPr>
          <p:cNvSpPr txBox="1"/>
          <p:nvPr/>
        </p:nvSpPr>
        <p:spPr>
          <a:xfrm>
            <a:off x="7297622" y="2786636"/>
            <a:ext cx="280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Psycholodzy, psychoterapeuci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E27D92AD-58D8-1188-CD21-6DAFA903F376}"/>
              </a:ext>
            </a:extLst>
          </p:cNvPr>
          <p:cNvSpPr txBox="1"/>
          <p:nvPr/>
        </p:nvSpPr>
        <p:spPr>
          <a:xfrm>
            <a:off x="6779085" y="3787107"/>
            <a:ext cx="338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Technicy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EFD08F62-A474-BB80-F941-268EDA267138}"/>
              </a:ext>
            </a:extLst>
          </p:cNvPr>
          <p:cNvSpPr txBox="1"/>
          <p:nvPr/>
        </p:nvSpPr>
        <p:spPr>
          <a:xfrm>
            <a:off x="6773498" y="4281930"/>
            <a:ext cx="338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Pozostały personel niemedyczny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65C50B6C-4B8D-6F94-B87F-CBA9BF11B6B9}"/>
              </a:ext>
            </a:extLst>
          </p:cNvPr>
          <p:cNvSpPr txBox="1"/>
          <p:nvPr/>
        </p:nvSpPr>
        <p:spPr>
          <a:xfrm>
            <a:off x="6779085" y="4804582"/>
            <a:ext cx="3381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Personel administracyjny i zarząd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B26A6203-219F-25F8-39C9-54A551730F35}"/>
              </a:ext>
            </a:extLst>
          </p:cNvPr>
          <p:cNvSpPr txBox="1"/>
          <p:nvPr/>
        </p:nvSpPr>
        <p:spPr>
          <a:xfrm>
            <a:off x="6773498" y="5312580"/>
            <a:ext cx="3392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Dietetycy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DD5B6DCA-F91D-6DA3-F6D3-2FD36588789B}"/>
              </a:ext>
            </a:extLst>
          </p:cNvPr>
          <p:cNvSpPr txBox="1"/>
          <p:nvPr/>
        </p:nvSpPr>
        <p:spPr>
          <a:xfrm>
            <a:off x="10673755" y="2289999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AE6F8F9-B7ED-D4C8-E20D-24FF328733E1}"/>
              </a:ext>
            </a:extLst>
          </p:cNvPr>
          <p:cNvSpPr txBox="1"/>
          <p:nvPr/>
        </p:nvSpPr>
        <p:spPr>
          <a:xfrm>
            <a:off x="10734736" y="2804864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2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DA0E60E-CE72-4F30-B36E-FA37EA2E98B7}"/>
              </a:ext>
            </a:extLst>
          </p:cNvPr>
          <p:cNvSpPr txBox="1"/>
          <p:nvPr/>
        </p:nvSpPr>
        <p:spPr>
          <a:xfrm>
            <a:off x="10661053" y="3801054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4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F6973D4C-6542-6D3D-CDD8-77B755F84A94}"/>
              </a:ext>
            </a:extLst>
          </p:cNvPr>
          <p:cNvSpPr txBox="1"/>
          <p:nvPr/>
        </p:nvSpPr>
        <p:spPr>
          <a:xfrm>
            <a:off x="10673755" y="4262719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17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DC60BB76-6506-5314-4DB1-2086AC186D31}"/>
              </a:ext>
            </a:extLst>
          </p:cNvPr>
          <p:cNvSpPr txBox="1"/>
          <p:nvPr/>
        </p:nvSpPr>
        <p:spPr>
          <a:xfrm>
            <a:off x="10685650" y="4804582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20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4DA2C635-B1ED-E8F7-7FFA-4EB686A1AD1A}"/>
              </a:ext>
            </a:extLst>
          </p:cNvPr>
          <p:cNvSpPr txBox="1"/>
          <p:nvPr/>
        </p:nvSpPr>
        <p:spPr>
          <a:xfrm>
            <a:off x="10734736" y="5312580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64" name="Prostokąt: zaokrąglone rogi 63">
            <a:extLst>
              <a:ext uri="{FF2B5EF4-FFF2-40B4-BE49-F238E27FC236}">
                <a16:creationId xmlns:a16="http://schemas.microsoft.com/office/drawing/2014/main" id="{05DE18AD-A6C9-5894-29E7-478B72293FB5}"/>
              </a:ext>
            </a:extLst>
          </p:cNvPr>
          <p:cNvSpPr/>
          <p:nvPr/>
        </p:nvSpPr>
        <p:spPr>
          <a:xfrm>
            <a:off x="6779085" y="3237499"/>
            <a:ext cx="3386667" cy="461665"/>
          </a:xfrm>
          <a:prstGeom prst="roundRect">
            <a:avLst/>
          </a:prstGeom>
          <a:solidFill>
            <a:srgbClr val="01A0AF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id="{FB0558A3-04C1-13BB-6489-8CE75CF876E6}"/>
              </a:ext>
            </a:extLst>
          </p:cNvPr>
          <p:cNvSpPr/>
          <p:nvPr/>
        </p:nvSpPr>
        <p:spPr>
          <a:xfrm>
            <a:off x="10191151" y="3237499"/>
            <a:ext cx="136313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1A0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1A0AF"/>
              </a:solidFill>
            </a:endParaRP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6FC5593-71E1-CB95-1EBD-A9E6DB36948A}"/>
              </a:ext>
            </a:extLst>
          </p:cNvPr>
          <p:cNvSpPr txBox="1"/>
          <p:nvPr/>
        </p:nvSpPr>
        <p:spPr>
          <a:xfrm>
            <a:off x="6773498" y="3288880"/>
            <a:ext cx="3392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  <a:latin typeface="source-sans-pro"/>
                <a:ea typeface="Source Sans Pro" panose="020B0503030403020204" pitchFamily="34" charset="0"/>
              </a:rPr>
              <a:t>Stażyści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3BDBFBFB-87A4-0A00-016F-2F9A9F383D0E}"/>
              </a:ext>
            </a:extLst>
          </p:cNvPr>
          <p:cNvSpPr txBox="1"/>
          <p:nvPr/>
        </p:nvSpPr>
        <p:spPr>
          <a:xfrm>
            <a:off x="10734734" y="3299054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chemeClr val="tx2"/>
                </a:solidFill>
                <a:latin typeface="source-sans-pro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A41E0F61-5105-CE94-D4B7-1756E253B201}"/>
              </a:ext>
            </a:extLst>
          </p:cNvPr>
          <p:cNvSpPr txBox="1"/>
          <p:nvPr/>
        </p:nvSpPr>
        <p:spPr>
          <a:xfrm>
            <a:off x="10661053" y="6014756"/>
            <a:ext cx="57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latin typeface="source-sans-pro"/>
                <a:ea typeface="Source Sans Pro" panose="020B0503030403020204" pitchFamily="34" charset="0"/>
              </a:rPr>
              <a:t>310</a:t>
            </a:r>
          </a:p>
        </p:txBody>
      </p:sp>
    </p:spTree>
    <p:extLst>
      <p:ext uri="{BB962C8B-B14F-4D97-AF65-F5344CB8AC3E}">
        <p14:creationId xmlns:p14="http://schemas.microsoft.com/office/powerpoint/2010/main" val="42112470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506</Words>
  <Application>Microsoft Office PowerPoint</Application>
  <PresentationFormat>Panoramiczny</PresentationFormat>
  <Paragraphs>205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Source Sans Pro</vt:lpstr>
      <vt:lpstr>source-sans-pro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Langer</dc:creator>
  <cp:lastModifiedBy>Anna Żukowska</cp:lastModifiedBy>
  <cp:revision>321</cp:revision>
  <dcterms:created xsi:type="dcterms:W3CDTF">2023-09-12T07:36:21Z</dcterms:created>
  <dcterms:modified xsi:type="dcterms:W3CDTF">2024-05-29T12:46:44Z</dcterms:modified>
</cp:coreProperties>
</file>