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6" r:id="rId3"/>
    <p:sldId id="258" r:id="rId4"/>
    <p:sldId id="378" r:id="rId5"/>
    <p:sldId id="261" r:id="rId6"/>
    <p:sldId id="380" r:id="rId7"/>
    <p:sldId id="390" r:id="rId8"/>
    <p:sldId id="381" r:id="rId9"/>
    <p:sldId id="354" r:id="rId10"/>
    <p:sldId id="348" r:id="rId11"/>
    <p:sldId id="355" r:id="rId12"/>
    <p:sldId id="349" r:id="rId13"/>
    <p:sldId id="384" r:id="rId14"/>
    <p:sldId id="391" r:id="rId15"/>
    <p:sldId id="392" r:id="rId16"/>
    <p:sldId id="393" r:id="rId17"/>
    <p:sldId id="394" r:id="rId18"/>
    <p:sldId id="270" r:id="rId19"/>
    <p:sldId id="367" r:id="rId20"/>
    <p:sldId id="356" r:id="rId21"/>
    <p:sldId id="320" r:id="rId22"/>
    <p:sldId id="321" r:id="rId23"/>
    <p:sldId id="322" r:id="rId24"/>
    <p:sldId id="388" r:id="rId25"/>
    <p:sldId id="371" r:id="rId26"/>
    <p:sldId id="377" r:id="rId27"/>
    <p:sldId id="365" r:id="rId28"/>
  </p:sldIdLst>
  <p:sldSz cx="9144000" cy="6858000" type="screen4x3"/>
  <p:notesSz cx="6735763" cy="98663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6D9"/>
    <a:srgbClr val="FFF4D1"/>
    <a:srgbClr val="FFEEB7"/>
    <a:srgbClr val="000000"/>
    <a:srgbClr val="9966FF"/>
    <a:srgbClr val="FF00FF"/>
    <a:srgbClr val="C1C1C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6" autoAdjust="0"/>
    <p:restoredTop sz="94370" autoAdjust="0"/>
  </p:normalViewPr>
  <p:slideViewPr>
    <p:cSldViewPr>
      <p:cViewPr varScale="1">
        <p:scale>
          <a:sx n="103" d="100"/>
          <a:sy n="103" d="100"/>
        </p:scale>
        <p:origin x="18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INB\Prezentacja%202010\Wykres_w_programie_Microsoft_Office_PowerPoint-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0321\0400-ostateczne-2022\Wykres_w_programie_Microsoft_Office_PowerPoint-20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0321\0400-ostateczne-2022\Wykres_w_programie_Microsoft_Office_PowerPoint-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\Desktop\Prezentacja%202021\0400-2021\0400\Prezentacja-2019\Wykres_w_programie_Microsoft_Office_PowerPoint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sz="1600" dirty="0"/>
              <a:t>Budynki użyteczności publicznej
BUP</a:t>
            </a:r>
          </a:p>
        </c:rich>
      </c:tx>
      <c:layout>
        <c:manualLayout>
          <c:xMode val="edge"/>
          <c:yMode val="edge"/>
          <c:x val="0.30615804950601083"/>
          <c:y val="4.80160487025569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30858160734859E-2"/>
          <c:y val="0.26628895184135981"/>
          <c:w val="0.90987251580454753"/>
          <c:h val="0.4305949008498584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53016"/>
        <c:axId val="139953400"/>
      </c:barChart>
      <c:catAx>
        <c:axId val="139953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9953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9534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9953016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Budynki użyteczności publicznej
BUP</a:t>
            </a:r>
          </a:p>
        </c:rich>
      </c:tx>
      <c:layout>
        <c:manualLayout>
          <c:xMode val="edge"/>
          <c:yMode val="edge"/>
          <c:x val="0.32045824744009999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253369079937961E-2"/>
          <c:y val="0.26628895184135976"/>
          <c:w val="0.90987251580454753"/>
          <c:h val="0.4305949008498584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Arkusz1!$A$8</c:f>
              <c:strCache>
                <c:ptCount val="1"/>
                <c:pt idx="0">
                  <c:v>BUP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EAF-4C68-9D29-B9B46072BBBD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EAF-4C68-9D29-B9B46072BBB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EAF-4C68-9D29-B9B46072BBBD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EAF-4C68-9D29-B9B46072BBB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EAF-4C68-9D29-B9B46072BBBD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EAF-4C68-9D29-B9B46072BBB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Arkusz1!$B$8:$H$8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AF-4C68-9D29-B9B46072B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12712"/>
        <c:axId val="175607360"/>
      </c:barChart>
      <c:catAx>
        <c:axId val="175512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607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607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51271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Budynki mieszkalne jednorodzinne
BMJ</a:t>
            </a:r>
          </a:p>
        </c:rich>
      </c:tx>
      <c:layout>
        <c:manualLayout>
          <c:xMode val="edge"/>
          <c:yMode val="edge"/>
          <c:x val="0.30472148063037185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100240997520172E-2"/>
          <c:y val="0.25779036827195467"/>
          <c:w val="0.91130313296776211"/>
          <c:h val="0.43909348441926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Arkusz1!$A$6</c:f>
              <c:strCache>
                <c:ptCount val="1"/>
                <c:pt idx="0">
                  <c:v>BMJ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ADA-4023-8EC5-D4283C61289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ADA-4023-8EC5-D4283C61289C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ADA-4023-8EC5-D4283C61289C}"/>
              </c:ext>
            </c:extLst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ADA-4023-8EC5-D4283C61289C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ADA-4023-8EC5-D4283C61289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ADA-4023-8EC5-D4283C61289C}"/>
              </c:ext>
            </c:extLst>
          </c:dPt>
          <c:dLbls>
            <c:dLbl>
              <c:idx val="0"/>
              <c:layout>
                <c:manualLayout>
                  <c:x val="-8.5835740032003398E-4"/>
                  <c:y val="-8.408764768426526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DA-4023-8EC5-D4283C61289C}"/>
                </c:ext>
              </c:extLst>
            </c:dLbl>
            <c:dLbl>
              <c:idx val="1"/>
              <c:layout>
                <c:manualLayout>
                  <c:x val="5.7229144822666623E-4"/>
                  <c:y val="-2.7884573918345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A-4023-8EC5-D4283C61289C}"/>
                </c:ext>
              </c:extLst>
            </c:dLbl>
            <c:dLbl>
              <c:idx val="2"/>
              <c:layout>
                <c:manualLayout>
                  <c:x val="-8.5844422547374925E-4"/>
                  <c:y val="-4.16949581019086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DA-4023-8EC5-D4283C61289C}"/>
                </c:ext>
              </c:extLst>
            </c:dLbl>
            <c:dLbl>
              <c:idx val="3"/>
              <c:layout>
                <c:manualLayout>
                  <c:x val="-8.584125401420689E-4"/>
                  <c:y val="-2.98912211044440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DA-4023-8EC5-D4283C61289C}"/>
                </c:ext>
              </c:extLst>
            </c:dLbl>
            <c:dLbl>
              <c:idx val="4"/>
              <c:layout>
                <c:manualLayout>
                  <c:x val="-8.583808548096115E-4"/>
                  <c:y val="-4.58260281204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DA-4023-8EC5-D4283C61289C}"/>
                </c:ext>
              </c:extLst>
            </c:dLbl>
            <c:dLbl>
              <c:idx val="5"/>
              <c:layout>
                <c:manualLayout>
                  <c:x val="-8.5834916947793126E-4"/>
                  <c:y val="-4.1576885042344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DA-4023-8EC5-D4283C61289C}"/>
                </c:ext>
              </c:extLst>
            </c:dLbl>
            <c:dLbl>
              <c:idx val="6"/>
              <c:layout>
                <c:manualLayout>
                  <c:x val="-8.5831748414614E-4"/>
                  <c:y val="-4.98393224926203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DA-4023-8EC5-D4283C61289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Arkusz1!$B$6:$H$6</c:f>
              <c:numCache>
                <c:formatCode>General</c:formatCode>
                <c:ptCount val="7"/>
                <c:pt idx="0">
                  <c:v>41</c:v>
                </c:pt>
                <c:pt idx="1">
                  <c:v>163</c:v>
                </c:pt>
                <c:pt idx="2">
                  <c:v>112</c:v>
                </c:pt>
                <c:pt idx="3">
                  <c:v>40</c:v>
                </c:pt>
                <c:pt idx="4">
                  <c:v>28</c:v>
                </c:pt>
                <c:pt idx="5">
                  <c:v>118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DA-4023-8EC5-D4283C612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6792"/>
        <c:axId val="128857176"/>
      </c:barChart>
      <c:catAx>
        <c:axId val="12885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57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8571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5679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Budynki mieszkalne jednorodzinne
BMJ</a:t>
            </a:r>
          </a:p>
        </c:rich>
      </c:tx>
      <c:layout>
        <c:manualLayout>
          <c:xMode val="edge"/>
          <c:yMode val="edge"/>
          <c:x val="0.30472148063037185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100240997520172E-2"/>
          <c:y val="0.25779036827195467"/>
          <c:w val="0.91130313296776211"/>
          <c:h val="0.43909348441926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Arkusz1!$A$6</c:f>
              <c:strCache>
                <c:ptCount val="1"/>
                <c:pt idx="0">
                  <c:v>BMJ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8A-441E-ADAA-86E67C21EDAA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8A-441E-ADAA-86E67C21EDAA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08A-441E-ADAA-86E67C21EDAA}"/>
              </c:ext>
            </c:extLst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08A-441E-ADAA-86E67C21EDA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08A-441E-ADAA-86E67C21EDA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08A-441E-ADAA-86E67C21EDAA}"/>
              </c:ext>
            </c:extLst>
          </c:dPt>
          <c:dLbls>
            <c:dLbl>
              <c:idx val="0"/>
              <c:layout>
                <c:manualLayout>
                  <c:x val="-8.5835740032003398E-4"/>
                  <c:y val="-8.408764768426526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8A-441E-ADAA-86E67C21EDAA}"/>
                </c:ext>
              </c:extLst>
            </c:dLbl>
            <c:dLbl>
              <c:idx val="1"/>
              <c:layout>
                <c:manualLayout>
                  <c:x val="5.7229144822666623E-4"/>
                  <c:y val="-2.7884573918345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8A-441E-ADAA-86E67C21EDAA}"/>
                </c:ext>
              </c:extLst>
            </c:dLbl>
            <c:dLbl>
              <c:idx val="2"/>
              <c:layout>
                <c:manualLayout>
                  <c:x val="-8.5844422547374925E-4"/>
                  <c:y val="-4.16949581019086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8A-441E-ADAA-86E67C21EDAA}"/>
                </c:ext>
              </c:extLst>
            </c:dLbl>
            <c:dLbl>
              <c:idx val="3"/>
              <c:layout>
                <c:manualLayout>
                  <c:x val="-8.584125401420689E-4"/>
                  <c:y val="-2.98912211044440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8A-441E-ADAA-86E67C21EDAA}"/>
                </c:ext>
              </c:extLst>
            </c:dLbl>
            <c:dLbl>
              <c:idx val="4"/>
              <c:layout>
                <c:manualLayout>
                  <c:x val="-8.583808548096115E-4"/>
                  <c:y val="-4.58260281204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8A-441E-ADAA-86E67C21EDAA}"/>
                </c:ext>
              </c:extLst>
            </c:dLbl>
            <c:dLbl>
              <c:idx val="5"/>
              <c:layout>
                <c:manualLayout>
                  <c:x val="-8.5834916947793126E-4"/>
                  <c:y val="-4.1576885042344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8A-441E-ADAA-86E67C21EDAA}"/>
                </c:ext>
              </c:extLst>
            </c:dLbl>
            <c:dLbl>
              <c:idx val="6"/>
              <c:layout>
                <c:manualLayout>
                  <c:x val="-8.5831748414614E-4"/>
                  <c:y val="-4.98393224926203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8A-441E-ADAA-86E67C21EDA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Arkusz1!$B$6:$H$6</c:f>
              <c:numCache>
                <c:formatCode>General</c:formatCode>
                <c:ptCount val="7"/>
                <c:pt idx="0">
                  <c:v>41</c:v>
                </c:pt>
                <c:pt idx="1">
                  <c:v>163</c:v>
                </c:pt>
                <c:pt idx="2">
                  <c:v>112</c:v>
                </c:pt>
                <c:pt idx="3">
                  <c:v>40</c:v>
                </c:pt>
                <c:pt idx="4">
                  <c:v>28</c:v>
                </c:pt>
                <c:pt idx="5">
                  <c:v>118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08A-441E-ADAA-86E67C21E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6792"/>
        <c:axId val="128857176"/>
      </c:barChart>
      <c:catAx>
        <c:axId val="12885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57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8571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5679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Budynki i obiekty przemysłowo magazynowe
BPM</a:t>
            </a:r>
          </a:p>
        </c:rich>
      </c:tx>
      <c:layout>
        <c:manualLayout>
          <c:xMode val="edge"/>
          <c:yMode val="edge"/>
          <c:x val="0.23748241770207906"/>
          <c:y val="5.38243626062322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30858160734859E-2"/>
          <c:y val="0.20679886685552412"/>
          <c:w val="0.90987251580454753"/>
          <c:h val="0.4900849858356942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Arkusz1!$A$9</c:f>
              <c:strCache>
                <c:ptCount val="1"/>
                <c:pt idx="0">
                  <c:v>BPM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30-421B-BC1A-4DFBCDD67F9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30-421B-BC1A-4DFBCDD67F9C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530-421B-BC1A-4DFBCDD67F9C}"/>
              </c:ext>
            </c:extLst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530-421B-BC1A-4DFBCDD67F9C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530-421B-BC1A-4DFBCDD67F9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530-421B-BC1A-4DFBCDD67F9C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530-421B-BC1A-4DFBCDD67F9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Arkusz1!$B$9:$H$9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30-421B-BC1A-4DFBCDD67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09592"/>
        <c:axId val="175661744"/>
      </c:barChart>
      <c:catAx>
        <c:axId val="17570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66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661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70959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Budynki garażowe, gospodarcze i budynki warsztatów
BG </a:t>
            </a:r>
            <a:r>
              <a:rPr lang="pl-PL" b="0" dirty="0"/>
              <a:t>(budynki</a:t>
            </a:r>
            <a:r>
              <a:rPr lang="pl-PL" b="0" baseline="0" dirty="0"/>
              <a:t> garażowe)</a:t>
            </a:r>
            <a:r>
              <a:rPr lang="pl-PL" dirty="0"/>
              <a:t>, BG</a:t>
            </a:r>
            <a:r>
              <a:rPr lang="pl-PL" b="0" dirty="0"/>
              <a:t>(budynki gospodarcze</a:t>
            </a:r>
            <a:r>
              <a:rPr lang="pl-PL" dirty="0"/>
              <a:t>), </a:t>
            </a:r>
          </a:p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BW </a:t>
            </a:r>
            <a:r>
              <a:rPr lang="pl-PL" b="0" dirty="0"/>
              <a:t>(budynki warsztatowe)</a:t>
            </a:r>
          </a:p>
        </c:rich>
      </c:tx>
      <c:layout>
        <c:manualLayout>
          <c:xMode val="edge"/>
          <c:yMode val="edge"/>
          <c:x val="0.19170273243741529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253369079937961E-2"/>
          <c:y val="0.26628895184135976"/>
          <c:w val="0.90987251580454753"/>
          <c:h val="0.430594900849858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Arkusz1!$A$10</c:f>
              <c:strCache>
                <c:ptCount val="1"/>
                <c:pt idx="0">
                  <c:v>BG,BG,BW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7A-4E3B-A8D0-D6B906F2AFB1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E7A-4E3B-A8D0-D6B906F2AFB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E7A-4E3B-A8D0-D6B906F2AFB1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E7A-4E3B-A8D0-D6B906F2AFB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E7A-4E3B-A8D0-D6B906F2AFB1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7A-4E3B-A8D0-D6B906F2AFB1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Arkusz1!$B$10:$H$10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25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7A-4E3B-A8D0-D6B906F2A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04496"/>
        <c:axId val="175682632"/>
      </c:barChart>
      <c:catAx>
        <c:axId val="17600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682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6826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04496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Budynki letniskowe
BL</a:t>
            </a:r>
          </a:p>
        </c:rich>
      </c:tx>
      <c:layout>
        <c:manualLayout>
          <c:xMode val="edge"/>
          <c:yMode val="edge"/>
          <c:x val="0.38912792553291353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655303691802572E-2"/>
          <c:y val="0.26628895184135981"/>
          <c:w val="0.92274807027348005"/>
          <c:h val="0.43059490084985846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Arkusz1!$A$11</c:f>
              <c:strCache>
                <c:ptCount val="1"/>
                <c:pt idx="0">
                  <c:v>BL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99E-4BB9-A675-6DACBD305D25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99E-4BB9-A675-6DACBD305D25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99E-4BB9-A675-6DACBD305D2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Arkusz1!$B$11:$H$11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9E-4BB9-A675-6DACBD305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20176"/>
        <c:axId val="176020568"/>
      </c:barChart>
      <c:catAx>
        <c:axId val="17602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0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205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0176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Drogi</a:t>
            </a:r>
          </a:p>
        </c:rich>
      </c:tx>
      <c:layout>
        <c:manualLayout>
          <c:xMode val="edge"/>
          <c:yMode val="edge"/>
          <c:x val="0.47496438481670478"/>
          <c:y val="4.53257790368271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30858160734845E-2"/>
          <c:y val="0.26628895184135981"/>
          <c:w val="0.90987251580454753"/>
          <c:h val="0.43059490084985869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Arkusz1!$A$13</c:f>
              <c:strCache>
                <c:ptCount val="1"/>
                <c:pt idx="0">
                  <c:v>Drogi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7E-4C7A-B732-E6B27535F68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7E-4C7A-B732-E6B27535F684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7E-4C7A-B732-E6B27535F68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7E-4C7A-B732-E6B27535F684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7E-4C7A-B732-E6B27535F68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7E-4C7A-B732-E6B27535F684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7E-4C7A-B732-E6B27535F68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Arkusz1!$B$13:$H$13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97E-4C7A-B732-E6B27535F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22528"/>
        <c:axId val="176022920"/>
      </c:barChart>
      <c:catAx>
        <c:axId val="1760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2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229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2528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Instalacje gazowe, sieci wod.-kan., sieci-gazowe-energ.,  wieże GSM, zbiorniki, farmy fotowoltaiczne
INNE</a:t>
            </a:r>
          </a:p>
        </c:rich>
      </c:tx>
      <c:layout>
        <c:manualLayout>
          <c:xMode val="edge"/>
          <c:yMode val="edge"/>
          <c:x val="0.14092372975921838"/>
          <c:y val="5.01231823025260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30858160734859E-2"/>
          <c:y val="0.26628895184135981"/>
          <c:w val="0.90987251580454753"/>
          <c:h val="0.43059490084985846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Arkusz1!$A$12</c:f>
              <c:strCache>
                <c:ptCount val="1"/>
                <c:pt idx="0">
                  <c:v>Inne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A7B-467D-A1E6-7CBC3FB67AA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A7B-467D-A1E6-7CBC3FB67AAC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A7B-467D-A1E6-7CBC3FB67AA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A7B-467D-A1E6-7CBC3FB67AAC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A7B-467D-A1E6-7CBC3FB67AA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A7B-467D-A1E6-7CBC3FB67AAC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A7B-467D-A1E6-7CBC3FB67AA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Arkusz1!$B$12:$H$12</c:f>
              <c:numCache>
                <c:formatCode>General</c:formatCode>
                <c:ptCount val="7"/>
                <c:pt idx="0">
                  <c:v>9</c:v>
                </c:pt>
                <c:pt idx="1">
                  <c:v>14</c:v>
                </c:pt>
                <c:pt idx="2">
                  <c:v>6</c:v>
                </c:pt>
                <c:pt idx="3">
                  <c:v>15</c:v>
                </c:pt>
                <c:pt idx="4">
                  <c:v>13</c:v>
                </c:pt>
                <c:pt idx="5">
                  <c:v>21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7B-467D-A1E6-7CBC3FB67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21352"/>
        <c:axId val="176021744"/>
      </c:barChart>
      <c:catAx>
        <c:axId val="176021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21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135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B6FE3C-1D62-4804-8EF8-9A3D8C464D80}" type="datetimeFigureOut">
              <a:rPr lang="pl-PL" smtClean="0"/>
              <a:t>10.06.2024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8E7C6D8-86EB-4A65-95D1-F9C518577E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163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0837" tIns="45418" rIns="90837" bIns="45418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837" tIns="45418" rIns="90837" bIns="45418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8162FB-29B5-4578-B4F7-D40A9FF155FF}" type="datetimeFigureOut">
              <a:rPr lang="pl-PL"/>
              <a:pPr>
                <a:defRPr/>
              </a:pPr>
              <a:t>10.06.2024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7" tIns="45418" rIns="90837" bIns="45418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0837" tIns="45418" rIns="90837" bIns="45418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0837" tIns="45418" rIns="90837" bIns="45418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837" tIns="45418" rIns="90837" bIns="454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F4335E-E853-4595-BE00-B1149ECB323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05889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4335E-E853-4595-BE00-B1149ECB323D}" type="slidenum">
              <a:rPr lang="pl-PL" altLang="pl-PL" smtClean="0"/>
              <a:pPr>
                <a:defRPr/>
              </a:pPr>
              <a:t>20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676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4335E-E853-4595-BE00-B1149ECB323D}" type="slidenum">
              <a:rPr lang="pl-PL" altLang="pl-PL" smtClean="0"/>
              <a:pPr>
                <a:defRPr/>
              </a:pPr>
              <a:t>26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3232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l-PL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l-PL" dirty="0"/>
              </a:p>
            </p:txBody>
          </p:sp>
        </p:grpSp>
      </p:grpSp>
      <p:sp>
        <p:nvSpPr>
          <p:cNvPr id="1781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 noProof="0"/>
              <a:t>Kliknij, aby edytować styl wzorca tytułu</a:t>
            </a:r>
          </a:p>
        </p:txBody>
      </p:sp>
      <p:sp>
        <p:nvSpPr>
          <p:cNvPr id="1781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l-PL" noProof="0"/>
              <a:t>Kliknij, aby edytować styl wzorca podtytułu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74640D-8712-40C1-94F4-7EE13B53401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6202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E893CD-E2AA-45A8-9F93-666D4796972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9961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353DA-9F39-433F-AF4A-EF5D3294868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3416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0F986F-A370-4BC8-BA21-86833602DE5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77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E358F-00E0-43D2-B788-723A5EF95D3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661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B0C76-AD29-463C-A9AC-0FD2BBB27A3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17709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2E3871-513D-4D74-A01E-541B51D70C5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264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C37A13-BFAE-4274-8577-CD0E44BECB5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3158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F718B-CA30-4AE8-B4EB-C28B363A6B4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1128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925B5-B9D8-41DA-A917-B74EF4E1C1C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785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505C00-7564-4844-8099-CD9E8A4D3C0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1374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3633D-E98F-47A2-B454-7C87A1F1FF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2199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7716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7716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l-PL" dirty="0"/>
              </a:p>
            </p:txBody>
          </p:sp>
        </p:grpSp>
      </p:grpSp>
      <p:sp>
        <p:nvSpPr>
          <p:cNvPr id="1771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771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71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71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71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E52CEA1-F1EA-4A6E-BB11-B5FDF13B337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6172200" cy="1905000"/>
          </a:xfrm>
        </p:spPr>
        <p:txBody>
          <a:bodyPr/>
          <a:lstStyle/>
          <a:p>
            <a:pPr eaLnBrk="1" hangingPunct="1"/>
            <a:r>
              <a:rPr lang="pl-PL" altLang="pl-PL" sz="3200" dirty="0">
                <a:solidFill>
                  <a:srgbClr val="0000FF"/>
                </a:solidFill>
                <a:effectLst/>
              </a:rPr>
              <a:t>POWIATOWY INSPEKTORAT NADZORU BUDOWLANEGO </a:t>
            </a:r>
            <a:br>
              <a:rPr lang="pl-PL" altLang="pl-PL" sz="3200" dirty="0">
                <a:solidFill>
                  <a:srgbClr val="0000FF"/>
                </a:solidFill>
                <a:effectLst/>
              </a:rPr>
            </a:br>
            <a:r>
              <a:rPr lang="pl-PL" altLang="pl-PL" sz="3200" dirty="0">
                <a:solidFill>
                  <a:srgbClr val="0000FF"/>
                </a:solidFill>
                <a:effectLst/>
              </a:rPr>
              <a:t>w Gorzowie Wlkp.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25538"/>
            <a:ext cx="11763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apa%20sche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46434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99592" y="4221088"/>
            <a:ext cx="388778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l-PL" altLang="pl-PL" dirty="0">
                <a:solidFill>
                  <a:srgbClr val="0000FF"/>
                </a:solidFill>
              </a:rPr>
              <a:t>Realizacja zadań w 2023 roku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64288" y="221215"/>
            <a:ext cx="1440160" cy="27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l-PL" altLang="pl-PL" sz="1400" b="0" dirty="0">
                <a:solidFill>
                  <a:srgbClr val="FF0000"/>
                </a:solidFill>
              </a:rPr>
              <a:t>Cześć graficzna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1187624" y="476672"/>
            <a:ext cx="7128792" cy="11521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pl-PL" altLang="pl-PL" sz="2400" kern="0" dirty="0">
                <a:solidFill>
                  <a:srgbClr val="0000FF"/>
                </a:solidFill>
                <a:effectLst/>
              </a:rPr>
              <a:t>Budownictwo wielorodzinne</a:t>
            </a:r>
            <a:br>
              <a:rPr lang="pl-PL" altLang="pl-PL" sz="2400" kern="0" dirty="0">
                <a:solidFill>
                  <a:srgbClr val="FFFF00"/>
                </a:solidFill>
                <a:effectLst/>
              </a:rPr>
            </a:br>
            <a:r>
              <a:rPr lang="pl-PL" altLang="pl-PL" sz="1800" kern="0" dirty="0">
                <a:solidFill>
                  <a:srgbClr val="FFFF00"/>
                </a:solidFill>
                <a:effectLst/>
              </a:rPr>
              <a:t> </a:t>
            </a:r>
            <a:r>
              <a:rPr lang="pl-PL" altLang="pl-PL" sz="1800" b="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roku 2023 na terenie powiatu oddano do użytkowania </a:t>
            </a:r>
            <a:br>
              <a:rPr lang="pl-PL" altLang="pl-PL" sz="1800" b="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800" b="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budynki mieszkalne wielorodzinne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69F47C-403E-44DE-8DCD-E1572368F678}"/>
              </a:ext>
            </a:extLst>
          </p:cNvPr>
          <p:cNvSpPr/>
          <p:nvPr/>
        </p:nvSpPr>
        <p:spPr>
          <a:xfrm>
            <a:off x="683568" y="511016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porównania 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2018 r. oddano do użytkowania 4 BMW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2019 r. oddano do użytkowania 10 BMW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2021 r. oddano do użytkowania 4 BMW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2022 oddano do użytkowania 6 BMW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2023 oddano do użytkowania 3 BMW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CB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553889"/>
              </p:ext>
            </p:extLst>
          </p:nvPr>
        </p:nvGraphicFramePr>
        <p:xfrm>
          <a:off x="1243012" y="169486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044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83B8DF5A-893A-4BBF-8F9A-300A7000276A}"/>
              </a:ext>
            </a:extLst>
          </p:cNvPr>
          <p:cNvSpPr/>
          <p:nvPr/>
        </p:nvSpPr>
        <p:spPr>
          <a:xfrm>
            <a:off x="107504" y="209651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Przykłady budownictwa wielorodzinnego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8152A69-6EA1-4954-8037-83BF3B8A9EBF}"/>
              </a:ext>
            </a:extLst>
          </p:cNvPr>
          <p:cNvSpPr/>
          <p:nvPr/>
        </p:nvSpPr>
        <p:spPr>
          <a:xfrm>
            <a:off x="2606273" y="900082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dirty="0">
                <a:solidFill>
                  <a:srgbClr val="FF0000"/>
                </a:solidFill>
              </a:rPr>
              <a:t>Miasto Kostrzyn nad Odrą dz. nr 608/21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6B27A2D-DED5-4767-A2FD-C191C724ADC0}"/>
              </a:ext>
            </a:extLst>
          </p:cNvPr>
          <p:cNvSpPr/>
          <p:nvPr/>
        </p:nvSpPr>
        <p:spPr>
          <a:xfrm>
            <a:off x="1841741" y="5652847"/>
            <a:ext cx="5460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Budynek mieszkalny, IV kondygnacyjny </a:t>
            </a:r>
          </a:p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podziemnym garażem i lokalem usługowym </a:t>
            </a:r>
          </a:p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2684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K = 9257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6EE34FD-EAF8-4217-A223-E08C9E600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0888"/>
            <a:ext cx="5124395" cy="341626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93F7087-A178-4A6A-809A-2BC5FE891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3" y="1387622"/>
            <a:ext cx="3024336" cy="40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49922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br>
              <a:rPr lang="pl-PL" sz="2400" dirty="0">
                <a:solidFill>
                  <a:schemeClr val="folHlink"/>
                </a:solidFill>
                <a:effectLst/>
              </a:rPr>
            </a:br>
            <a:r>
              <a:rPr lang="pl-PL" sz="2400" dirty="0">
                <a:solidFill>
                  <a:srgbClr val="0000FF"/>
                </a:solidFill>
                <a:effectLst/>
              </a:rPr>
              <a:t>Budownictwo jednorodzinne BMJ</a:t>
            </a:r>
            <a:br>
              <a:rPr lang="pl-PL" sz="4000" dirty="0">
                <a:solidFill>
                  <a:srgbClr val="FFFF00"/>
                </a:solidFill>
                <a:effectLst/>
              </a:rPr>
            </a:br>
            <a:r>
              <a:rPr lang="pl-PL" sz="4000" dirty="0">
                <a:solidFill>
                  <a:srgbClr val="FFFF00"/>
                </a:solidFill>
                <a:effectLst/>
              </a:rPr>
              <a:t> </a:t>
            </a:r>
            <a:r>
              <a:rPr lang="pl-PL" sz="1800" dirty="0">
                <a:solidFill>
                  <a:srgbClr val="FF0000"/>
                </a:solidFill>
                <a:effectLst/>
              </a:rPr>
              <a:t>W roku 2023 na terenie powiatu oddano do użytkowania </a:t>
            </a:r>
            <a:br>
              <a:rPr lang="pl-PL" sz="1800" dirty="0">
                <a:solidFill>
                  <a:srgbClr val="FF0000"/>
                </a:solidFill>
                <a:effectLst/>
              </a:rPr>
            </a:br>
            <a:r>
              <a:rPr lang="pl-PL" sz="1800" dirty="0">
                <a:solidFill>
                  <a:srgbClr val="FF0000"/>
                </a:solidFill>
                <a:effectLst/>
              </a:rPr>
              <a:t>551 budynków mieszkalnych jednorodzinnych</a:t>
            </a:r>
            <a:br>
              <a:rPr lang="pl-PL" sz="2000" dirty="0">
                <a:solidFill>
                  <a:srgbClr val="FF0000"/>
                </a:solidFill>
                <a:effectLst/>
              </a:rPr>
            </a:br>
            <a:endParaRPr lang="pl-PL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C5442E-BFFC-4502-BE7C-C696E8DEECF9}"/>
              </a:ext>
            </a:extLst>
          </p:cNvPr>
          <p:cNvSpPr/>
          <p:nvPr/>
        </p:nvSpPr>
        <p:spPr>
          <a:xfrm>
            <a:off x="503547" y="511016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porównania 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2018 r. oddano do użytkowania 286 BMJ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2019 r. oddano do użytkowania 364 BMJ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2021 r. oddano do użytkowania 374 BMJ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2022 r. oddano do użytkowania 429 BMJ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2023 r. oddano do użytkowania 551 BMJ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CB040000}"/>
              </a:ext>
            </a:extLst>
          </p:cNvPr>
          <p:cNvGraphicFramePr>
            <a:graphicFrameLocks/>
          </p:cNvGraphicFramePr>
          <p:nvPr/>
        </p:nvGraphicFramePr>
        <p:xfrm>
          <a:off x="1243012" y="174783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8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2574784" y="964634"/>
            <a:ext cx="3994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Karnin gm. Deszczno dz. nr 168/5 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A9AE05-932C-42EC-9129-01EC856F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422318"/>
            <a:ext cx="4824537" cy="321635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72E01BA-F46D-44EB-A491-3DFE94A66D44}"/>
              </a:ext>
            </a:extLst>
          </p:cNvPr>
          <p:cNvSpPr/>
          <p:nvPr/>
        </p:nvSpPr>
        <p:spPr>
          <a:xfrm>
            <a:off x="1223627" y="5172147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mieszkalny jednorodzinny wolnostojący.</a:t>
            </a:r>
          </a:p>
          <a:p>
            <a:pPr algn="ctr"/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Postępowanie naprawcze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 = 90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550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2682289" y="925390"/>
            <a:ext cx="3994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Santocko  gm. Kłodawa dz. nr 70/5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8CA287-44D8-484B-A375-3586C05F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9462"/>
            <a:ext cx="4965432" cy="331427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EE3DF34-89B9-409D-ADA9-2FA43CBD4865}"/>
              </a:ext>
            </a:extLst>
          </p:cNvPr>
          <p:cNvSpPr/>
          <p:nvPr/>
        </p:nvSpPr>
        <p:spPr>
          <a:xfrm>
            <a:off x="1223627" y="5373216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mieszkalny jednorodzinny wolnostojący.</a:t>
            </a:r>
          </a:p>
          <a:p>
            <a:pPr algn="ctr"/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Postępowanie naprawcze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 = 99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679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2483768" y="989979"/>
            <a:ext cx="4602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Stare Dzieduszyce  dz. nr 51/1 gm. Witnica</a:t>
            </a:r>
            <a:endParaRPr lang="pl-PL" sz="1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A01B81-7C2B-4520-B65D-FC68F191789E}"/>
              </a:ext>
            </a:extLst>
          </p:cNvPr>
          <p:cNvSpPr/>
          <p:nvPr/>
        </p:nvSpPr>
        <p:spPr>
          <a:xfrm>
            <a:off x="1223627" y="5373216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mieszkalny jednorodzinny wolnostojący.</a:t>
            </a:r>
          </a:p>
          <a:p>
            <a:pPr algn="ctr"/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Postępowanie naprawcze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 = 183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939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AA1248-0DF8-4688-AE1A-D16F338F0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54" y="1692433"/>
            <a:ext cx="5209700" cy="34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1763688" y="1027672"/>
            <a:ext cx="5183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Jenin dz. nr 13/7; 13/4; 13/6; 13/5   gm. Bogdaniec</a:t>
            </a:r>
            <a:endParaRPr lang="pl-PL" sz="1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A01B81-7C2B-4520-B65D-FC68F191789E}"/>
              </a:ext>
            </a:extLst>
          </p:cNvPr>
          <p:cNvSpPr/>
          <p:nvPr/>
        </p:nvSpPr>
        <p:spPr>
          <a:xfrm>
            <a:off x="1223628" y="5301208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budynków mieszkalnych jednorodzinnych w zabudowie szeregowej (4 segmenty w zespole)  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 = 4×99 = 396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4×505 = 2020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D769BF-ED53-4E7B-80D0-E20406912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7" y="1697852"/>
            <a:ext cx="4749880" cy="3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2682289" y="925390"/>
            <a:ext cx="3994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</a:rPr>
              <a:t>Wawrów ul. Brzozowa  gm. Santok</a:t>
            </a:r>
            <a:endParaRPr lang="pl-PL" sz="1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A01B81-7C2B-4520-B65D-FC68F191789E}"/>
              </a:ext>
            </a:extLst>
          </p:cNvPr>
          <p:cNvSpPr/>
          <p:nvPr/>
        </p:nvSpPr>
        <p:spPr>
          <a:xfrm>
            <a:off x="1024037" y="5085184"/>
            <a:ext cx="6696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Zespoły budynków mieszkalnych jednorodzinnych w zabudowie szeregowych </a:t>
            </a:r>
          </a:p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Wawrowie gm. Santok. Nakazano wybudowanie zabezpieczeń przed spływem wód opadowych na budynku przy ul. Zielone Pola </a:t>
            </a:r>
          </a:p>
          <a:p>
            <a:pPr algn="ctr"/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 = 4×60,7 = 242,80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Pu = 4×94 = 376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4×356 = 1424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EF76D1-D1D4-40A5-98A6-B8123C3F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073426" cy="33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560" y="332656"/>
            <a:ext cx="8208912" cy="1224136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pl-PL" sz="2400" b="1" dirty="0">
                <a:solidFill>
                  <a:srgbClr val="0000FF"/>
                </a:solidFill>
                <a:effectLst/>
              </a:rPr>
              <a:t>Budynki i obiekty przemysłowe i magazynowe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rgbClr val="FF0000"/>
                </a:solidFill>
                <a:effectLst/>
              </a:rPr>
              <a:t>W roku 2023 na terenie powiatu oddano do użytkowania 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rgbClr val="FF0000"/>
                </a:solidFill>
                <a:effectLst/>
              </a:rPr>
              <a:t>18 budynki i obiekty przemysłowe lub magazynowe</a:t>
            </a:r>
            <a:endParaRPr lang="pl-PL" sz="1800" dirty="0">
              <a:solidFill>
                <a:srgbClr val="FF0000"/>
              </a:solidFill>
              <a:effectLst/>
              <a:latin typeface="+mj-lt"/>
            </a:endParaRPr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00000000-0008-0000-0000-0000CE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302388"/>
              </p:ext>
            </p:extLst>
          </p:nvPr>
        </p:nvGraphicFramePr>
        <p:xfrm>
          <a:off x="1243012" y="174783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28701" y="43439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 budownictwa przemysłowo – magazynowego  </a:t>
            </a:r>
          </a:p>
          <a:p>
            <a:pPr algn="ctr"/>
            <a:r>
              <a:rPr lang="pl-PL" sz="2000" b="0" dirty="0">
                <a:solidFill>
                  <a:srgbClr val="0000FF"/>
                </a:solidFill>
              </a:rPr>
              <a:t>w Powiecie Gorzowskim w 2023 r.  </a:t>
            </a:r>
            <a:r>
              <a:rPr lang="pl-PL" sz="2000" dirty="0">
                <a:solidFill>
                  <a:srgbClr val="0000FF"/>
                </a:solidFill>
              </a:rPr>
              <a:t>BPM 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FE2837B-9874-45B2-90AF-44FA40CEFF03}"/>
              </a:ext>
            </a:extLst>
          </p:cNvPr>
          <p:cNvSpPr/>
          <p:nvPr/>
        </p:nvSpPr>
        <p:spPr>
          <a:xfrm>
            <a:off x="1308621" y="833152"/>
            <a:ext cx="6503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</a:rPr>
              <a:t>Kostrzyn nad Odrą ul. Przemysłowa   ;   dz. nr 124/19 ; 138/3 ;138/5</a:t>
            </a:r>
            <a:endParaRPr lang="pl-PL" sz="16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5F95E26-D28C-4620-9A79-45216C0A0516}"/>
              </a:ext>
            </a:extLst>
          </p:cNvPr>
          <p:cNvSpPr/>
          <p:nvPr/>
        </p:nvSpPr>
        <p:spPr>
          <a:xfrm>
            <a:off x="1308621" y="5332350"/>
            <a:ext cx="6696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 Zakładu ECO RAVEN Sp. z o. o. w Kostrzynie nad Odrą  </a:t>
            </a: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Budynek produkcyjno – magazynowo - biurowy P</a:t>
            </a:r>
            <a:r>
              <a:rPr lang="pl-PL" sz="1400" b="0" kern="100" baseline="-25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1033,26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= 15881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Budynek biomasy P</a:t>
            </a:r>
            <a:r>
              <a:rPr lang="pl-PL" sz="1400" b="0" kern="100" baseline="-25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428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= 1499,69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Komin H = 20 m</a:t>
            </a: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Wiata magazynowa P</a:t>
            </a:r>
            <a:r>
              <a:rPr lang="pl-PL" sz="1400" b="0" kern="100" baseline="-25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1769,69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= 15042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Konstrukcja transportu zrębków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F9DA81-549C-4C28-BD6D-DFE57946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50" y="1412776"/>
            <a:ext cx="5118446" cy="38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51614"/>
            <a:ext cx="7772400" cy="465039"/>
          </a:xfrm>
        </p:spPr>
        <p:txBody>
          <a:bodyPr/>
          <a:lstStyle/>
          <a:p>
            <a:pPr algn="ctr" eaLnBrk="1" hangingPunct="1"/>
            <a:r>
              <a:rPr lang="pl-PL" altLang="pl-PL" sz="2400" dirty="0">
                <a:solidFill>
                  <a:srgbClr val="0000FF"/>
                </a:solidFill>
                <a:effectLst/>
              </a:rPr>
              <a:t>Kilka liczb o Powiecie Gorzowskim</a:t>
            </a:r>
          </a:p>
        </p:txBody>
      </p:sp>
      <p:sp>
        <p:nvSpPr>
          <p:cNvPr id="16388" name="Prostokąt 3"/>
          <p:cNvSpPr>
            <a:spLocks noChangeArrowheads="1"/>
          </p:cNvSpPr>
          <p:nvPr/>
        </p:nvSpPr>
        <p:spPr bwMode="auto">
          <a:xfrm>
            <a:off x="685800" y="843048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l-PL" altLang="pl-PL" sz="1400" b="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Powierzchnia powiatu wynosi ogółem 1214 km</a:t>
            </a:r>
            <a:r>
              <a:rPr lang="pl-PL" altLang="pl-PL" sz="1400" b="0" baseline="300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altLang="pl-PL" sz="1400" b="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Liczba mieszkańców wynosi 72.710 osoby (dane: 31.12.2021) W skład powiatu gorzowskiego wchodzi 7 jednostek stopnia podstawowego: przygraniczne miasto Kostrzyn nad Odrą oraz miasto i gmina Witnica, będące lokalnymi ośrodkami przemysłu, handlu i usług, a także 5 gmin wiejskich, otaczających miasto Gorzów Wlkp.: Bogdaniec, Deszczno, Kłodawa, Lubiszyn i Santok. Stanowią one strefę ekspansji osiedleńczej ośrodka wojewódzkiego, który jest również siedzibą władz powiatowych.</a:t>
            </a:r>
            <a:endParaRPr lang="pl-PL" altLang="pl-PL" sz="1400" b="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map-gw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71" y="2486863"/>
            <a:ext cx="6455058" cy="399097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732756" y="5574492"/>
            <a:ext cx="639762" cy="644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960265" y="4869160"/>
            <a:ext cx="638175" cy="644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985110" y="4437112"/>
            <a:ext cx="639763" cy="6461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608846" y="3674293"/>
            <a:ext cx="639762" cy="6461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57364" y="4844827"/>
            <a:ext cx="639762" cy="644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191434" y="5152566"/>
            <a:ext cx="639762" cy="644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4849601" y="3836237"/>
            <a:ext cx="639763" cy="6461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1C14A9B4-B421-4B91-8B55-24DD837D1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8112" y="836712"/>
            <a:ext cx="7543800" cy="879577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roku 2023 na terenie powiatu oddano do użytkowania </a:t>
            </a:r>
            <a:br>
              <a:rPr lang="pl-PL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 obiektów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35E686C-9D56-4DCB-A391-26D33335C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28182"/>
            <a:ext cx="7632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Budynki garażowe, gospodarcze i  warsztaty</a:t>
            </a:r>
          </a:p>
        </p:txBody>
      </p:sp>
      <p:graphicFrame>
        <p:nvGraphicFramePr>
          <p:cNvPr id="5" name="Chart 8">
            <a:extLst>
              <a:ext uri="{FF2B5EF4-FFF2-40B4-BE49-F238E27FC236}">
                <a16:creationId xmlns:a16="http://schemas.microsoft.com/office/drawing/2014/main" id="{00000000-0008-0000-0000-0000CF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217961"/>
              </p:ext>
            </p:extLst>
          </p:nvPr>
        </p:nvGraphicFramePr>
        <p:xfrm>
          <a:off x="1403648" y="177938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77639"/>
            <a:ext cx="7543800" cy="707876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0" dirty="0">
                <a:solidFill>
                  <a:srgbClr val="FF0000"/>
                </a:solidFill>
                <a:effectLst/>
              </a:rPr>
              <a:t>W roku 2023 na terenie powiatu oddano do użytkowania </a:t>
            </a:r>
            <a:br>
              <a:rPr lang="pl-PL" sz="1800" b="0" dirty="0">
                <a:solidFill>
                  <a:srgbClr val="FF0000"/>
                </a:solidFill>
                <a:effectLst/>
              </a:rPr>
            </a:br>
            <a:r>
              <a:rPr lang="pl-PL" sz="1800" b="0" dirty="0">
                <a:solidFill>
                  <a:srgbClr val="FF0000"/>
                </a:solidFill>
                <a:effectLst/>
              </a:rPr>
              <a:t>3 budynki letniskowych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59632" y="315243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FF"/>
                </a:solidFill>
              </a:rPr>
              <a:t>Budynki letniskowe</a:t>
            </a:r>
          </a:p>
        </p:txBody>
      </p:sp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00000000-0008-0000-0000-0000D0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409091"/>
              </p:ext>
            </p:extLst>
          </p:nvPr>
        </p:nvGraphicFramePr>
        <p:xfrm>
          <a:off x="1243012" y="174783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717" y="981583"/>
            <a:ext cx="6696744" cy="762471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600" b="0" dirty="0">
                <a:solidFill>
                  <a:srgbClr val="FF0000"/>
                </a:solidFill>
                <a:effectLst/>
              </a:rPr>
              <a:t>W roku 2023 na terenie powiatu oddano do użytkowania, </a:t>
            </a:r>
            <a:br>
              <a:rPr lang="pl-PL" sz="1600" b="0" dirty="0">
                <a:solidFill>
                  <a:srgbClr val="FF0000"/>
                </a:solidFill>
                <a:effectLst/>
              </a:rPr>
            </a:br>
            <a:r>
              <a:rPr lang="pl-PL" sz="1600" b="0" dirty="0">
                <a:solidFill>
                  <a:srgbClr val="FF0000"/>
                </a:solidFill>
                <a:effectLst/>
              </a:rPr>
              <a:t>7 odcinków dróg leśnych, powiatowych i wewnętrznych (gminnych)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51920" y="26064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FF"/>
                </a:solidFill>
              </a:rPr>
              <a:t>Drogi</a:t>
            </a:r>
          </a:p>
        </p:txBody>
      </p:sp>
      <p:graphicFrame>
        <p:nvGraphicFramePr>
          <p:cNvPr id="5" name="Chart 10">
            <a:extLst>
              <a:ext uri="{FF2B5EF4-FFF2-40B4-BE49-F238E27FC236}">
                <a16:creationId xmlns:a16="http://schemas.microsoft.com/office/drawing/2014/main" id="{00000000-0008-0000-0000-0000D2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38758"/>
              </p:ext>
            </p:extLst>
          </p:nvPr>
        </p:nvGraphicFramePr>
        <p:xfrm>
          <a:off x="1283486" y="2003324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1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340768"/>
            <a:ext cx="7543800" cy="72008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dirty="0">
                <a:solidFill>
                  <a:srgbClr val="FF0000"/>
                </a:solidFill>
                <a:effectLst/>
              </a:rPr>
              <a:t>W roku 2023 na terenie powiatu oddano do użytkowania </a:t>
            </a:r>
            <a:br>
              <a:rPr lang="pl-PL" sz="1800" dirty="0">
                <a:solidFill>
                  <a:srgbClr val="FF0000"/>
                </a:solidFill>
                <a:effectLst/>
              </a:rPr>
            </a:br>
            <a:r>
              <a:rPr lang="pl-PL" sz="1800" dirty="0">
                <a:solidFill>
                  <a:srgbClr val="FF0000"/>
                </a:solidFill>
                <a:effectLst/>
              </a:rPr>
              <a:t>128 innych obiektów budowlanych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1600" y="263550"/>
            <a:ext cx="72728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1" hangingPunct="1">
              <a:defRPr/>
            </a:pPr>
            <a:r>
              <a:rPr lang="pl-PL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obiekty budowlane</a:t>
            </a:r>
          </a:p>
          <a:p>
            <a:pPr algn="ctr" eaLnBrk="1" hangingPunct="1">
              <a:defRPr/>
            </a:pPr>
            <a:r>
              <a:rPr lang="pl-PL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instalacje gazowe, sieci wodociągowe, kanalizacyjne, gazowe, wieże GSM, zbiorniki, farmy fotowoltaiczne</a:t>
            </a:r>
          </a:p>
        </p:txBody>
      </p:sp>
      <p:graphicFrame>
        <p:nvGraphicFramePr>
          <p:cNvPr id="6" name="Chart 10">
            <a:extLst>
              <a:ext uri="{FF2B5EF4-FFF2-40B4-BE49-F238E27FC236}">
                <a16:creationId xmlns:a16="http://schemas.microsoft.com/office/drawing/2014/main" id="{00000000-0008-0000-0000-0000D1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689999"/>
              </p:ext>
            </p:extLst>
          </p:nvPr>
        </p:nvGraphicFramePr>
        <p:xfrm>
          <a:off x="736612" y="2204864"/>
          <a:ext cx="7742784" cy="411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2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15008" y="144298"/>
            <a:ext cx="8928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Przykłady Innych obiektów budowlanych </a:t>
            </a:r>
            <a:r>
              <a:rPr lang="pl-PL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Powiecie Gorzowskim w 2023 r.</a:t>
            </a:r>
          </a:p>
          <a:p>
            <a:pPr algn="ctr" eaLnBrk="1" hangingPunct="1">
              <a:defRPr/>
            </a:pPr>
            <a:r>
              <a:rPr lang="pl-PL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instalacje gazowe, sieci wodociągowe, kanalizacyjne, gazowe, wieże GSM, zbiorniki, </a:t>
            </a:r>
          </a:p>
          <a:p>
            <a:pPr algn="ctr" eaLnBrk="1" hangingPunct="1">
              <a:defRPr/>
            </a:pPr>
            <a:r>
              <a:rPr lang="pl-PL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farmy (elektronie ) fotowoltaiczne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155072" y="1025755"/>
            <a:ext cx="385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Santocko dz. 141/3 ; 142  gm. Kłodawa</a:t>
            </a:r>
            <a:endParaRPr lang="pl-PL" sz="1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E74A3DE-F179-4C58-9C3A-9B18E971D8C4}"/>
              </a:ext>
            </a:extLst>
          </p:cNvPr>
          <p:cNvSpPr/>
          <p:nvPr/>
        </p:nvSpPr>
        <p:spPr>
          <a:xfrm>
            <a:off x="5796135" y="1424238"/>
            <a:ext cx="32305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Stacja bazowa telefonii komórkowej</a:t>
            </a:r>
          </a:p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Anteny, droga kablowa, drabina SOLL, </a:t>
            </a:r>
          </a:p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kontener techniczny</a:t>
            </a:r>
          </a:p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Wieża telekomunikacyjna </a:t>
            </a:r>
          </a:p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= 55,95 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58D21A-88FA-40CD-8148-7B8BDB782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11" y="3068960"/>
            <a:ext cx="5283200" cy="3517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B8C9746-7BFA-47C1-96DB-56CEA6028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2021"/>
            <a:ext cx="5562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899592" y="197121"/>
            <a:ext cx="6991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Rozbiórki – egzekucja  w Powiecie Gorzowskim w 2023 r.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15015" y="597231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FF0000"/>
                </a:solidFill>
              </a:rPr>
              <a:t>Miasto Kostrzyn nad Odrą  </a:t>
            </a:r>
            <a:r>
              <a:rPr lang="pl-PL" sz="1600" b="0" dirty="0">
                <a:solidFill>
                  <a:srgbClr val="FF0000"/>
                </a:solidFill>
              </a:rPr>
              <a:t>dz. nr 107/4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882960" y="1039103"/>
            <a:ext cx="7218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Rozbiórka konstrukcji oporowej w postepowaniu naprawczym</a:t>
            </a:r>
            <a:endParaRPr lang="pl-PL" sz="14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1973B91-E4E8-4513-8293-7AAA934D2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9440"/>
            <a:ext cx="2917036" cy="388843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E0658A-35D1-1ED0-2CFF-6737507A8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72" y="1539440"/>
            <a:ext cx="2846832" cy="390144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3E01B598-4E77-19C7-FF55-52CAE0B0DFCF}"/>
              </a:ext>
            </a:extLst>
          </p:cNvPr>
          <p:cNvSpPr/>
          <p:nvPr/>
        </p:nvSpPr>
        <p:spPr>
          <a:xfrm>
            <a:off x="1478398" y="5550101"/>
            <a:ext cx="2917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Konstrukcja oporowa na dz. nr 107/4 w Kostrzynie nad Odrą </a:t>
            </a:r>
          </a:p>
          <a:p>
            <a:pPr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2021 r. przed rozbiórką</a:t>
            </a:r>
            <a:endParaRPr lang="pl-PL" sz="14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CD021C0-9838-605E-C0E4-A7AC9FA9EF55}"/>
              </a:ext>
            </a:extLst>
          </p:cNvPr>
          <p:cNvSpPr/>
          <p:nvPr/>
        </p:nvSpPr>
        <p:spPr>
          <a:xfrm>
            <a:off x="5173978" y="5550101"/>
            <a:ext cx="2917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Konstrukcja oporowa na dz. nr 107/4 w Kostrzynie nad Odrą </a:t>
            </a:r>
          </a:p>
          <a:p>
            <a:pPr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2023 r. w czasie rozbiórki</a:t>
            </a:r>
            <a:endParaRPr lang="pl-PL" sz="14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01745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9B5FEE6-1D4B-4CF7-A82E-B4CC10BBA69A}"/>
              </a:ext>
            </a:extLst>
          </p:cNvPr>
          <p:cNvSpPr/>
          <p:nvPr/>
        </p:nvSpPr>
        <p:spPr>
          <a:xfrm>
            <a:off x="539553" y="90872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000" b="0" dirty="0">
                <a:solidFill>
                  <a:srgbClr val="0000FF"/>
                </a:solidFill>
              </a:rPr>
              <a:t>pozwolenia na użytkowanie i zawiadomienia </a:t>
            </a:r>
          </a:p>
          <a:p>
            <a:pPr algn="ctr" eaLnBrk="1" hangingPunct="1"/>
            <a:r>
              <a:rPr lang="pl-PL" altLang="pl-PL" sz="2000" b="0" dirty="0">
                <a:solidFill>
                  <a:srgbClr val="0000FF"/>
                </a:solidFill>
              </a:rPr>
              <a:t>o zakończeniu budów rok 2023 łącznie</a:t>
            </a:r>
            <a:r>
              <a:rPr lang="pl-PL" altLang="pl-PL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E929CF4-1E30-44EA-A277-46E4D18CF770}"/>
              </a:ext>
            </a:extLst>
          </p:cNvPr>
          <p:cNvSpPr/>
          <p:nvPr/>
        </p:nvSpPr>
        <p:spPr>
          <a:xfrm>
            <a:off x="1907704" y="206060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0000"/>
                </a:solidFill>
              </a:rPr>
              <a:t>INWESTYCJE BUDOWLANE NA TERENIE 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POWIATU GORZOWSKIEGO W 2023 ROKU</a:t>
            </a:r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8AC7437-CC48-4D6C-96D5-E0B2A1C3D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36122"/>
              </p:ext>
            </p:extLst>
          </p:nvPr>
        </p:nvGraphicFramePr>
        <p:xfrm>
          <a:off x="881591" y="1988840"/>
          <a:ext cx="7596844" cy="3113650"/>
        </p:xfrm>
        <a:graphic>
          <a:graphicData uri="http://schemas.openxmlformats.org/drawingml/2006/table">
            <a:tbl>
              <a:tblPr/>
              <a:tblGrid>
                <a:gridCol w="1116124">
                  <a:extLst>
                    <a:ext uri="{9D8B030D-6E8A-4147-A177-3AD203B41FA5}">
                      <a16:colId xmlns:a16="http://schemas.microsoft.com/office/drawing/2014/main" val="2060359608"/>
                    </a:ext>
                  </a:extLst>
                </a:gridCol>
                <a:gridCol w="904686">
                  <a:extLst>
                    <a:ext uri="{9D8B030D-6E8A-4147-A177-3AD203B41FA5}">
                      <a16:colId xmlns:a16="http://schemas.microsoft.com/office/drawing/2014/main" val="1610423216"/>
                    </a:ext>
                  </a:extLst>
                </a:gridCol>
                <a:gridCol w="804831">
                  <a:extLst>
                    <a:ext uri="{9D8B030D-6E8A-4147-A177-3AD203B41FA5}">
                      <a16:colId xmlns:a16="http://schemas.microsoft.com/office/drawing/2014/main" val="998574477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3920807949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2734331618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1166484091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1366281811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2653387291"/>
                    </a:ext>
                  </a:extLst>
                </a:gridCol>
                <a:gridCol w="808958">
                  <a:extLst>
                    <a:ext uri="{9D8B030D-6E8A-4147-A177-3AD203B41FA5}">
                      <a16:colId xmlns:a16="http://schemas.microsoft.com/office/drawing/2014/main" val="240239628"/>
                    </a:ext>
                  </a:extLst>
                </a:gridCol>
              </a:tblGrid>
              <a:tr h="2377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Obiekty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Razem obiekty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79034"/>
                  </a:ext>
                </a:extLst>
              </a:tr>
              <a:tr h="2910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Bogdaniec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Deszczno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Kłodawa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Kostrzyn nad Odrą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Lubiszyn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Santok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Witnica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98425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BMJ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196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41678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89275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73965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BG,BG,BW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79484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857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4899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Drogi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46359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99884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ogółem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60234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% udział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2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7597" y="4941168"/>
            <a:ext cx="4800774" cy="714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spc="-1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Dziękuję za uwagę !!!</a:t>
            </a:r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36718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067944" y="836712"/>
            <a:ext cx="720080" cy="2520280"/>
          </a:xfrm>
        </p:spPr>
        <p:txBody>
          <a:bodyPr/>
          <a:lstStyle/>
          <a:p>
            <a:r>
              <a:rPr lang="pl-PL" sz="1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28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35914"/>
            <a:ext cx="7543800" cy="504056"/>
          </a:xfrm>
        </p:spPr>
        <p:txBody>
          <a:bodyPr/>
          <a:lstStyle/>
          <a:p>
            <a:pPr algn="ctr"/>
            <a:r>
              <a:rPr lang="pl-PL" altLang="pl-PL" sz="1800" b="0" dirty="0">
                <a:solidFill>
                  <a:srgbClr val="0033CC"/>
                </a:solidFill>
                <a:effectLst/>
              </a:rPr>
              <a:t>Budownictwo użyteczności publicznej </a:t>
            </a:r>
            <a:r>
              <a:rPr lang="pl-PL" sz="18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Powiecie Gorzowskim w 2023 r</a:t>
            </a:r>
            <a:r>
              <a:rPr lang="pl-PL" sz="1800" b="0" dirty="0">
                <a:solidFill>
                  <a:srgbClr val="0000FF"/>
                </a:solidFill>
              </a:rPr>
              <a:t>.</a:t>
            </a:r>
            <a:endParaRPr lang="pl-PL" altLang="pl-PL" sz="1800" b="0" dirty="0">
              <a:solidFill>
                <a:srgbClr val="0033CC"/>
              </a:solidFill>
              <a:effectLst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594731" y="1168485"/>
            <a:ext cx="6038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600" b="0" dirty="0">
                <a:solidFill>
                  <a:srgbClr val="FF0000"/>
                </a:solidFill>
                <a:latin typeface="+mj-lt"/>
              </a:rPr>
              <a:t>W roku 2023 na terenie powiatu oddano do użytkowania </a:t>
            </a:r>
          </a:p>
          <a:p>
            <a:pPr algn="ctr" eaLnBrk="1" hangingPunct="1">
              <a:defRPr/>
            </a:pPr>
            <a:r>
              <a:rPr lang="pl-PL" sz="1600" b="0" dirty="0">
                <a:solidFill>
                  <a:srgbClr val="FF0000"/>
                </a:solidFill>
                <a:latin typeface="+mj-lt"/>
              </a:rPr>
              <a:t>9 budynków użyteczności publicznej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695951"/>
              </p:ext>
            </p:extLst>
          </p:nvPr>
        </p:nvGraphicFramePr>
        <p:xfrm>
          <a:off x="617712" y="1981200"/>
          <a:ext cx="7992888" cy="452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00000000-0008-0000-0000-0000CD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557447"/>
              </p:ext>
            </p:extLst>
          </p:nvPr>
        </p:nvGraphicFramePr>
        <p:xfrm>
          <a:off x="1285168" y="2636912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924993" y="772508"/>
            <a:ext cx="529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Gmina Lubiszyn  dz. nr 156/2</a:t>
            </a:r>
            <a:endParaRPr lang="pl-PL" sz="16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F933D0C-EF5B-4092-A6EB-B57BFFE75846}"/>
              </a:ext>
            </a:extLst>
          </p:cNvPr>
          <p:cNvSpPr txBox="1"/>
          <p:nvPr/>
        </p:nvSpPr>
        <p:spPr>
          <a:xfrm>
            <a:off x="424686" y="5076237"/>
            <a:ext cx="25557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sali wiejskiej w Marwicach</a:t>
            </a:r>
          </a:p>
          <a:p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168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1371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950AEC-37AF-4A1E-AACB-A590F57C3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6" y="1280292"/>
            <a:ext cx="4621262" cy="30848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DA36208-DFD1-4130-8702-C04D2F210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37" y="2999264"/>
            <a:ext cx="4241177" cy="282400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43A1FAD-D2BC-48FF-8969-899797E37E48}"/>
              </a:ext>
            </a:extLst>
          </p:cNvPr>
          <p:cNvSpPr txBox="1"/>
          <p:nvPr/>
        </p:nvSpPr>
        <p:spPr>
          <a:xfrm>
            <a:off x="6372708" y="2250654"/>
            <a:ext cx="2555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Wiata przy sali wiejskiej w Marwicach 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44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3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621478" y="92026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Gralewo dz. 239/5 nr gm. Santok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790888" y="5525939"/>
            <a:ext cx="5544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Gminne Centrum Ratownictwa w Gralewie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OSP i  Posterunek Policji </a:t>
            </a:r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676D84E8-C5A4-4AE1-A553-72C3C643E489}"/>
              </a:ext>
            </a:extLst>
          </p:cNvPr>
          <p:cNvSpPr/>
          <p:nvPr/>
        </p:nvSpPr>
        <p:spPr>
          <a:xfrm>
            <a:off x="3363806" y="6076692"/>
            <a:ext cx="2576346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l-PL" sz="1600" b="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498 m</a:t>
            </a:r>
            <a:r>
              <a:rPr lang="pl-PL" sz="16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K = 3737 m</a:t>
            </a:r>
            <a:r>
              <a:rPr lang="pl-PL" sz="16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pl-PL" sz="1600" b="0" baseline="30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DA606E7-70D2-4E20-B01F-6E3BEBF70C7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7D6FE1-B84C-4C80-979E-7AD8906A9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24" y="1473200"/>
            <a:ext cx="5885376" cy="3923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735798" y="815190"/>
            <a:ext cx="367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Baczyna dz.  62/1 ; 62/2; 62/4; 62/5  gm. Lubiszyn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475656" y="5090133"/>
            <a:ext cx="67325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Dobudowany budynek sal dydaktycznych (segment dydaktyczny) z łącznikiem do sali gimnastycznej  w Baczynie</a:t>
            </a:r>
          </a:p>
          <a:p>
            <a:pPr algn="ctr"/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5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401 m</a:t>
            </a:r>
            <a:r>
              <a:rPr lang="pl-PL" sz="15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K = 3167  m</a:t>
            </a:r>
            <a:r>
              <a:rPr lang="pl-PL" sz="15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9DA606E7-70D2-4E20-B01F-6E3BEBF70C7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582B6D1-E784-4E68-B447-2DB496F7D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57" y="1379333"/>
            <a:ext cx="5291286" cy="35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195736" y="881468"/>
            <a:ext cx="5112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Baczyna dz. nr  62/4; 62/5 gm. Lubiszyn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259632" y="5931921"/>
            <a:ext cx="6732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sali gimnastycznej w Baczynie</a:t>
            </a:r>
          </a:p>
          <a:p>
            <a:pPr algn="ctr"/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5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597 m</a:t>
            </a:r>
            <a:r>
              <a:rPr lang="pl-PL" sz="15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K = 3674  m</a:t>
            </a:r>
            <a:r>
              <a:rPr lang="pl-PL" sz="15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9DA606E7-70D2-4E20-B01F-6E3BEBF70C7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3084CC-8DEC-4F8B-A648-2F7EF9C75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8" y="1293021"/>
            <a:ext cx="4737100" cy="31623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06D8648-829D-4D5B-8CDD-7F3B6063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52" y="2023004"/>
            <a:ext cx="5448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411760" y="818390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Jeniniec dz. nr  151/14  gm. Bogdaniec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9DA606E7-70D2-4E20-B01F-6E3BEBF70C7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4082E8-0E4A-4658-812F-6FB7B3F82119}"/>
              </a:ext>
            </a:extLst>
          </p:cNvPr>
          <p:cNvSpPr/>
          <p:nvPr/>
        </p:nvSpPr>
        <p:spPr>
          <a:xfrm>
            <a:off x="1907704" y="594932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 namiotowy z kontenerem socjalnym w Jenińcu </a:t>
            </a:r>
          </a:p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82 + 319 = 401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292,92 + 1655,8 =  1948,92m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b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1C7416-852B-4A24-8CB0-1FCD44D5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9045"/>
            <a:ext cx="4914900" cy="3276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FE7B86-F6CA-4F21-8725-6C28A227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20" y="2488700"/>
            <a:ext cx="4940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02D0E909-181B-4644-850C-1D31FC9B165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8DA5083B-D961-48F9-9D95-8F074F779A19}"/>
              </a:ext>
            </a:extLst>
          </p:cNvPr>
          <p:cNvSpPr/>
          <p:nvPr/>
        </p:nvSpPr>
        <p:spPr>
          <a:xfrm>
            <a:off x="3045916" y="793292"/>
            <a:ext cx="2894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Deszczno dz. nr 191/7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757DDB3-197D-4688-8BF3-F255932292B6}"/>
              </a:ext>
            </a:extLst>
          </p:cNvPr>
          <p:cNvSpPr/>
          <p:nvPr/>
        </p:nvSpPr>
        <p:spPr>
          <a:xfrm>
            <a:off x="2339752" y="59105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Budynek gastronomi i usług w Deszcznie</a:t>
            </a:r>
          </a:p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207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2992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b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8F1290B-E1F4-4900-8C73-F207A78A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3021"/>
            <a:ext cx="5270500" cy="3517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67F415B-B10B-432C-A866-286A54E34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78" y="2249950"/>
            <a:ext cx="5137894" cy="3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blask">
  <a:themeElements>
    <a:clrScheme name="Poblas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Poblas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oblas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blas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blas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5058</TotalTime>
  <Words>1313</Words>
  <Application>Microsoft Office PowerPoint</Application>
  <PresentationFormat>Pokaz na ekranie (4:3)</PresentationFormat>
  <Paragraphs>261</Paragraphs>
  <Slides>27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Wingdings</vt:lpstr>
      <vt:lpstr>Poblask</vt:lpstr>
      <vt:lpstr>POWIATOWY INSPEKTORAT NADZORU BUDOWLANEGO  w Gorzowie Wlkp.</vt:lpstr>
      <vt:lpstr>Kilka liczb o Powiecie Gorzowskim</vt:lpstr>
      <vt:lpstr>Budownictwo użyteczności publicznej w Powiecie Gorzowskim w 2023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Budownictwo jednorodzinne BMJ  W roku 2023 na terenie powiatu oddano do użytkowania  551 budynków mieszkalnych jednorodzinnych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roku 2023 na terenie powiatu oddano do użytkowania  51 obiektów</vt:lpstr>
      <vt:lpstr>W roku 2023 na terenie powiatu oddano do użytkowania  3 budynki letniskowych</vt:lpstr>
      <vt:lpstr>W roku 2023 na terenie powiatu oddano do użytkowania,  7 odcinków dróg leśnych, powiatowych i wewnętrznych (gminnych)</vt:lpstr>
      <vt:lpstr>W roku 2023 na terenie powiatu oddano do użytkowania  128 innych obiektów budowlanych</vt:lpstr>
      <vt:lpstr>Prezentacja programu PowerPoint</vt:lpstr>
      <vt:lpstr>Prezentacja programu PowerPoint</vt:lpstr>
      <vt:lpstr>Prezentacja programu PowerPoint</vt:lpstr>
      <vt:lpstr>!</vt:lpstr>
    </vt:vector>
  </TitlesOfParts>
  <Company>Gorzów Wlkp.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PINB</dc:creator>
  <cp:lastModifiedBy>PINB Powiat Gorzów Wlkp.</cp:lastModifiedBy>
  <cp:revision>631</cp:revision>
  <cp:lastPrinted>2024-06-10T11:13:46Z</cp:lastPrinted>
  <dcterms:created xsi:type="dcterms:W3CDTF">2011-03-18T11:38:00Z</dcterms:created>
  <dcterms:modified xsi:type="dcterms:W3CDTF">2024-06-10T13:24:50Z</dcterms:modified>
</cp:coreProperties>
</file>