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7" r:id="rId4"/>
    <p:sldId id="258" r:id="rId5"/>
    <p:sldId id="268" r:id="rId6"/>
    <p:sldId id="259" r:id="rId7"/>
    <p:sldId id="263" r:id="rId8"/>
    <p:sldId id="265" r:id="rId9"/>
    <p:sldId id="269" r:id="rId10"/>
    <p:sldId id="264" r:id="rId11"/>
    <p:sldId id="262" r:id="rId12"/>
  </p:sldIdLst>
  <p:sldSz cx="18288000" cy="10287000"/>
  <p:notesSz cx="6797675" cy="9926638"/>
  <p:embeddedFontLst>
    <p:embeddedFont>
      <p:font typeface="Helios" panose="020B0604020202020204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Bold" panose="020B0806030504020204" pitchFamily="34" charset="0"/>
      <p:regular r:id="rId19"/>
      <p:bold r:id="rId20"/>
    </p:embeddedFont>
    <p:embeddedFont>
      <p:font typeface="TT Hove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A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256" autoAdjust="0"/>
  </p:normalViewPr>
  <p:slideViewPr>
    <p:cSldViewPr>
      <p:cViewPr varScale="1">
        <p:scale>
          <a:sx n="55" d="100"/>
          <a:sy n="55" d="100"/>
        </p:scale>
        <p:origin x="6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7F01-BEEC-4BF9-AA98-91B34A920F18}" type="datetimeFigureOut">
              <a:rPr lang="pl-PL" smtClean="0"/>
              <a:t>24.06.2024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81BDA-CC3A-48C9-9EE2-8B0440F19AE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986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6852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268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084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290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031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304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358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480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329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5726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185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C111E2-307D-846F-582F-3B95096FB51B}"/>
              </a:ext>
            </a:extLst>
          </p:cNvPr>
          <p:cNvSpPr/>
          <p:nvPr/>
        </p:nvSpPr>
        <p:spPr>
          <a:xfrm>
            <a:off x="12420600" y="0"/>
            <a:ext cx="4800600" cy="1028699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oup 12"/>
          <p:cNvGrpSpPr/>
          <p:nvPr/>
        </p:nvGrpSpPr>
        <p:grpSpPr>
          <a:xfrm>
            <a:off x="381000" y="3729989"/>
            <a:ext cx="11405166" cy="3085471"/>
            <a:chOff x="-85697" y="6119487"/>
            <a:chExt cx="11746224" cy="4113962"/>
          </a:xfrm>
        </p:grpSpPr>
        <p:sp>
          <p:nvSpPr>
            <p:cNvPr id="13" name="TextBox 13"/>
            <p:cNvSpPr txBox="1"/>
            <p:nvPr/>
          </p:nvSpPr>
          <p:spPr>
            <a:xfrm>
              <a:off x="-85697" y="9525846"/>
              <a:ext cx="11746224" cy="707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od dnia 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28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.05.2024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r.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 do dnia 2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3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.0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6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.2024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r.</a:t>
              </a:r>
              <a:endParaRPr lang="en-US" sz="3199" dirty="0">
                <a:solidFill>
                  <a:srgbClr val="2A2E3A"/>
                </a:solidFill>
                <a:latin typeface="Helio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85697" y="6119487"/>
              <a:ext cx="11746224" cy="34368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5600" dirty="0">
                  <a:solidFill>
                    <a:srgbClr val="9A0000"/>
                  </a:solidFill>
                  <a:latin typeface="TT Hoves Bold"/>
                </a:rPr>
                <a:t>SPRAWOZDANIE</a:t>
              </a:r>
              <a:r>
                <a:rPr lang="en-US" sz="5600" dirty="0">
                  <a:solidFill>
                    <a:srgbClr val="A20E20"/>
                  </a:solidFill>
                  <a:latin typeface="TT Hoves Bold"/>
                </a:rPr>
                <a:t> </a:t>
              </a:r>
            </a:p>
            <a:p>
              <a:pPr algn="l">
                <a:lnSpc>
                  <a:spcPts val="6720"/>
                </a:lnSpc>
              </a:pPr>
              <a:r>
                <a:rPr lang="en-US" sz="5600" dirty="0">
                  <a:solidFill>
                    <a:srgbClr val="000000"/>
                  </a:solidFill>
                  <a:latin typeface="TT Hoves Bold"/>
                </a:rPr>
                <a:t>Starosty Powiatu</a:t>
              </a:r>
              <a:r>
                <a:rPr lang="pl-PL" sz="5600" dirty="0">
                  <a:solidFill>
                    <a:srgbClr val="000000"/>
                  </a:solidFill>
                  <a:latin typeface="TT Hoves Bold"/>
                </a:rPr>
                <a:t> </a:t>
              </a:r>
              <a:r>
                <a:rPr lang="en-US" sz="5600" dirty="0">
                  <a:solidFill>
                    <a:srgbClr val="000000"/>
                  </a:solidFill>
                  <a:latin typeface="TT Hoves Bold"/>
                </a:rPr>
                <a:t>Gorzowskiego z prac Zarządu między sesjami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542370" y="3729989"/>
            <a:ext cx="2557059" cy="2827020"/>
          </a:xfrm>
          <a:custGeom>
            <a:avLst/>
            <a:gdLst/>
            <a:ahLst/>
            <a:cxnLst/>
            <a:rect l="l" t="t" r="r" b="b"/>
            <a:pathLst>
              <a:path w="1756453" h="1963615">
                <a:moveTo>
                  <a:pt x="0" y="0"/>
                </a:moveTo>
                <a:lnTo>
                  <a:pt x="1756453" y="0"/>
                </a:lnTo>
                <a:lnTo>
                  <a:pt x="1756453" y="1963614"/>
                </a:lnTo>
                <a:lnTo>
                  <a:pt x="0" y="196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0" y="1181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0E0B996-13B2-2DC6-0856-559E315A5348}"/>
              </a:ext>
            </a:extLst>
          </p:cNvPr>
          <p:cNvSpPr/>
          <p:nvPr/>
        </p:nvSpPr>
        <p:spPr>
          <a:xfrm>
            <a:off x="-10464" y="6972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C5A4E691-61CE-69C4-A3D7-AC79A0F4B42B}"/>
              </a:ext>
            </a:extLst>
          </p:cNvPr>
          <p:cNvSpPr txBox="1"/>
          <p:nvPr/>
        </p:nvSpPr>
        <p:spPr>
          <a:xfrm>
            <a:off x="1787992" y="68023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22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CZERWIEC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387B83B-37A8-74C1-1661-1ACB94B10D4E}"/>
              </a:ext>
            </a:extLst>
          </p:cNvPr>
          <p:cNvSpPr txBox="1"/>
          <p:nvPr/>
        </p:nvSpPr>
        <p:spPr>
          <a:xfrm>
            <a:off x="1787992" y="7338751"/>
            <a:ext cx="7356008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Zbigniew Surma Wicestarosta uczestniczył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w festynie rodzinnym „Bezpieczne wakacje”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w Ciecierzycach.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BD9B3910-2563-AB94-E935-27CE4C5353DE}"/>
              </a:ext>
            </a:extLst>
          </p:cNvPr>
          <p:cNvSpPr txBox="1"/>
          <p:nvPr/>
        </p:nvSpPr>
        <p:spPr>
          <a:xfrm>
            <a:off x="1787992" y="952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21 CZERWIEC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BABF618-C1D0-FA0E-D696-F1512F3EA081}"/>
              </a:ext>
            </a:extLst>
          </p:cNvPr>
          <p:cNvSpPr txBox="1"/>
          <p:nvPr/>
        </p:nvSpPr>
        <p:spPr>
          <a:xfrm>
            <a:off x="1787992" y="1485900"/>
            <a:ext cx="7356008" cy="182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Uroczyste pożegnanie Absolwentów Branżowej Szkoły I Stopnia wraz z zakończeniem roku szkolnego 2023/2024 w Zespole Szkół im. Marii Skłodowskiej - Curie w Kostrzynie nad Odrą.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864DAAF-8C1C-7CF4-8D2B-B8B3FEA470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65" b="26885"/>
          <a:stretch/>
        </p:blipFill>
        <p:spPr>
          <a:xfrm>
            <a:off x="13759648" y="789709"/>
            <a:ext cx="3558065" cy="267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0D8D1DEE-5D2A-545F-3054-456909B7C047}"/>
              </a:ext>
            </a:extLst>
          </p:cNvPr>
          <p:cNvSpPr/>
          <p:nvPr/>
        </p:nvSpPr>
        <p:spPr>
          <a:xfrm>
            <a:off x="0" y="4305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768D8358-9D38-4EBE-358E-70085FF760D8}"/>
              </a:ext>
            </a:extLst>
          </p:cNvPr>
          <p:cNvSpPr txBox="1"/>
          <p:nvPr/>
        </p:nvSpPr>
        <p:spPr>
          <a:xfrm>
            <a:off x="1787992" y="41353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21 CZERWIEC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415AF86-3A44-C6F7-4158-82C6060992C8}"/>
              </a:ext>
            </a:extLst>
          </p:cNvPr>
          <p:cNvSpPr txBox="1"/>
          <p:nvPr/>
        </p:nvSpPr>
        <p:spPr>
          <a:xfrm>
            <a:off x="1787992" y="4671751"/>
            <a:ext cx="7356008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Spotkanie z Andrzejem </a:t>
            </a:r>
            <a:r>
              <a:rPr lang="pl-PL" sz="2800" dirty="0" err="1">
                <a:solidFill>
                  <a:srgbClr val="000000"/>
                </a:solidFill>
              </a:rPr>
              <a:t>Kuntem</a:t>
            </a:r>
            <a:r>
              <a:rPr lang="pl-PL" sz="2800" dirty="0">
                <a:solidFill>
                  <a:srgbClr val="000000"/>
                </a:solidFill>
              </a:rPr>
              <a:t> Burmistrzem Miasta Kostrzyn nad Odrą </a:t>
            </a:r>
            <a:r>
              <a:rPr lang="pl-PL" sz="2800" dirty="0" err="1">
                <a:solidFill>
                  <a:srgbClr val="000000"/>
                </a:solidFill>
              </a:rPr>
              <a:t>ws</a:t>
            </a:r>
            <a:r>
              <a:rPr lang="pl-PL" sz="2800" dirty="0">
                <a:solidFill>
                  <a:srgbClr val="000000"/>
                </a:solidFill>
              </a:rPr>
              <a:t>. inwestycji drogowych.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AE3301E-359E-D6D2-3A8F-066462126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789709"/>
            <a:ext cx="3614799" cy="267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FFC025E-93A1-5A90-B96E-43C3FBE02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54" y="4731396"/>
            <a:ext cx="3564686" cy="481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2CE1518A-7EC2-F84D-138B-8574C2EB67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2" b="21671"/>
          <a:stretch/>
        </p:blipFill>
        <p:spPr>
          <a:xfrm>
            <a:off x="13759648" y="4731396"/>
            <a:ext cx="3558065" cy="481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39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C111E2-307D-846F-582F-3B95096FB51B}"/>
              </a:ext>
            </a:extLst>
          </p:cNvPr>
          <p:cNvSpPr/>
          <p:nvPr/>
        </p:nvSpPr>
        <p:spPr>
          <a:xfrm>
            <a:off x="12420600" y="0"/>
            <a:ext cx="4800600" cy="1028699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Freeform 11"/>
          <p:cNvSpPr/>
          <p:nvPr/>
        </p:nvSpPr>
        <p:spPr>
          <a:xfrm>
            <a:off x="13542370" y="4229100"/>
            <a:ext cx="2557059" cy="2827020"/>
          </a:xfrm>
          <a:custGeom>
            <a:avLst/>
            <a:gdLst/>
            <a:ahLst/>
            <a:cxnLst/>
            <a:rect l="l" t="t" r="r" b="b"/>
            <a:pathLst>
              <a:path w="1756453" h="1963615">
                <a:moveTo>
                  <a:pt x="0" y="0"/>
                </a:moveTo>
                <a:lnTo>
                  <a:pt x="1756453" y="0"/>
                </a:lnTo>
                <a:lnTo>
                  <a:pt x="1756453" y="1963614"/>
                </a:lnTo>
                <a:lnTo>
                  <a:pt x="0" y="196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210EC267-A48D-BBEA-C138-03896673A366}"/>
              </a:ext>
            </a:extLst>
          </p:cNvPr>
          <p:cNvSpPr txBox="1"/>
          <p:nvPr/>
        </p:nvSpPr>
        <p:spPr>
          <a:xfrm>
            <a:off x="674337" y="4229100"/>
            <a:ext cx="11405166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Dziękuję za uwagę</a:t>
            </a:r>
          </a:p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Krzysztof Karwatowicz</a:t>
            </a:r>
          </a:p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Starosta Powiatu Gorzowskiego</a:t>
            </a:r>
            <a:endParaRPr lang="en-US" sz="5600" dirty="0">
              <a:solidFill>
                <a:srgbClr val="000000"/>
              </a:solidFill>
              <a:latin typeface="TT Hoves Bold"/>
            </a:endParaRPr>
          </a:p>
        </p:txBody>
      </p:sp>
    </p:spTree>
    <p:extLst>
      <p:ext uri="{BB962C8B-B14F-4D97-AF65-F5344CB8AC3E}">
        <p14:creationId xmlns:p14="http://schemas.microsoft.com/office/powerpoint/2010/main" val="232588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4B2FE467-6775-09B0-23C0-0DA8E57E5182}"/>
              </a:ext>
            </a:extLst>
          </p:cNvPr>
          <p:cNvSpPr/>
          <p:nvPr/>
        </p:nvSpPr>
        <p:spPr>
          <a:xfrm>
            <a:off x="2177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BFCFDD5-060E-A3B6-42E9-B8B53715E517}"/>
              </a:ext>
            </a:extLst>
          </p:cNvPr>
          <p:cNvSpPr/>
          <p:nvPr/>
        </p:nvSpPr>
        <p:spPr>
          <a:xfrm>
            <a:off x="0" y="-14560"/>
            <a:ext cx="18288000" cy="12477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TextBox 5"/>
          <p:cNvSpPr txBox="1"/>
          <p:nvPr/>
        </p:nvSpPr>
        <p:spPr>
          <a:xfrm>
            <a:off x="-1456702" y="956667"/>
            <a:ext cx="8170896" cy="289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endParaRPr dirty="0"/>
          </a:p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PODJĄŁ UCHWAŁY W SPRAWIE</a:t>
            </a:r>
            <a:r>
              <a:rPr lang="en-US" sz="2400" dirty="0">
                <a:solidFill>
                  <a:srgbClr val="A20E20"/>
                </a:solidFill>
                <a:latin typeface="Open Sans Bold"/>
              </a:rPr>
              <a:t>:</a:t>
            </a: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6042" y="1826332"/>
            <a:ext cx="17714134" cy="415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ea typeface="Calibri" panose="020F0502020204030204" pitchFamily="34" charset="0"/>
              </a:rPr>
              <a:t>Upoważnienia dyrektora Specjalnego Ośrodka Szkolno-Wychowawczego w Lipkach Wielkich do podpisania umowy oraz realizacji projektu w ramach programu grantowego „Wzmocnij swoje otoczenie”.</a:t>
            </a:r>
          </a:p>
          <a:p>
            <a:pPr marL="514350" marR="12065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ea typeface="Calibri" panose="020F0502020204030204" pitchFamily="34" charset="0"/>
              </a:rPr>
              <a:t>Przedstawienia Radzie Powiatu Gorzowskiego Raportu o stanie powiatu za 2023r.</a:t>
            </a:r>
          </a:p>
          <a:p>
            <a:pPr marL="514350" marR="12065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ea typeface="Calibri" panose="020F0502020204030204" pitchFamily="34" charset="0"/>
              </a:rPr>
              <a:t>Zmian w uchwale budżetowej Powiatu Gorzowskiego na 2024r.</a:t>
            </a:r>
          </a:p>
          <a:p>
            <a:pPr marL="514350" marR="12065" indent="-514350">
              <a:buFont typeface="+mj-lt"/>
              <a:buAutoNum type="arabicPeriod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Organizacji indywidualnego nauczania uczennicy Szkoły Przysposabiającej do Pracy w Specjalnym Ośrodku </a:t>
            </a:r>
            <a:br>
              <a:rPr lang="pl-PL" sz="2600" dirty="0">
                <a:effectLst/>
                <a:ea typeface="Times New Roman" panose="02020603050405020304" pitchFamily="18" charset="0"/>
              </a:rPr>
            </a:br>
            <a:r>
              <a:rPr lang="pl-PL" sz="2600" dirty="0">
                <a:effectLst/>
                <a:ea typeface="Times New Roman" panose="02020603050405020304" pitchFamily="18" charset="0"/>
              </a:rPr>
              <a:t>Szkolno-Wychowawczym w Lipkach Wielkich . </a:t>
            </a:r>
          </a:p>
          <a:p>
            <a:pPr marL="342900" marR="12065" indent="-342900">
              <a:buFont typeface="+mj-lt"/>
              <a:buAutoNum type="arabicPeriod"/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342900" marR="12065" indent="-342900">
              <a:buFont typeface="+mj-lt"/>
              <a:buAutoNum type="arabicPeriod"/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342900" marR="12065" lvl="0" indent="-342900" algn="just"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62976" y="172680"/>
            <a:ext cx="17151157" cy="2415202"/>
            <a:chOff x="-14520" y="-467732"/>
            <a:chExt cx="22868210" cy="3220270"/>
          </a:xfrm>
        </p:grpSpPr>
        <p:sp>
          <p:nvSpPr>
            <p:cNvPr id="8" name="TextBox 8"/>
            <p:cNvSpPr txBox="1"/>
            <p:nvPr/>
          </p:nvSpPr>
          <p:spPr>
            <a:xfrm>
              <a:off x="-14520" y="-467732"/>
              <a:ext cx="22853690" cy="1776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ZARZĄD POWIATU, W OKRESIE MIĘDZY SESJAMI, ODBYŁ </a:t>
              </a:r>
              <a:r>
                <a:rPr lang="pl-PL" sz="2800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3</a:t>
              </a: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POSIEDZENIA </a:t>
              </a:r>
              <a:b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W DNIU 28.05.2024R., 04.06.2024R., 20.06.2024R. NA KTÓRYCH:</a:t>
              </a:r>
            </a:p>
            <a:p>
              <a:pPr algn="ctr">
                <a:lnSpc>
                  <a:spcPts val="3239"/>
                </a:lnSpc>
              </a:pPr>
              <a:endParaRPr lang="en-US" sz="2799" dirty="0">
                <a:solidFill>
                  <a:srgbClr val="FFFFFF"/>
                </a:solidFill>
                <a:latin typeface="TT Hove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91384"/>
              <a:ext cx="22853690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381000" y="4507230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ROZPATRZYŁ WNIOSKI/ OFERTY POZYTYWNIE:</a:t>
            </a:r>
            <a:endParaRPr lang="en-US" sz="24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234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61A2A6C-1469-7A69-C309-E5C6A45A2C72}"/>
              </a:ext>
            </a:extLst>
          </p:cNvPr>
          <p:cNvSpPr txBox="1"/>
          <p:nvPr/>
        </p:nvSpPr>
        <p:spPr>
          <a:xfrm>
            <a:off x="262187" y="4897936"/>
            <a:ext cx="17714134" cy="801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lvl="0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Wniosek OSP Lipki Wielkie z prośbą o wsparcie w sfinansowaniu zakupu fantomów szkoleniowych oraz urządzeń i wyposażenia ratowniczego</a:t>
            </a: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(kwota wnioskowana/dofinansowania 12.400 zł.).</a:t>
            </a:r>
          </a:p>
          <a:p>
            <a:pPr marL="514350" marR="12065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Wniosek OSP Bogdaniec z prośbą o pomoc w zakresie dofinansowania zakupu kamery termowizyjnej </a:t>
            </a:r>
            <a:b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(kwota wnioskowana/ dofinansowania 8.998 zł.)</a:t>
            </a:r>
          </a:p>
          <a:p>
            <a:pPr marL="514350" marR="12065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Wniosek dyrektora DPS „Dom Seniora” w Kostrzynie nad Odrą z prośbą o wyrażenie zgody na regulację wynagrodzeń </a:t>
            </a:r>
            <a:b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dla pracowników DPS.</a:t>
            </a:r>
          </a:p>
          <a:p>
            <a:pPr marL="514350" marR="12065" lvl="0" indent="-514350" algn="just">
              <a:buFont typeface="+mj-lt"/>
              <a:buAutoNum type="arabicPeriod" startAt="4"/>
            </a:pP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Uproszczoną ofertę OSP w Ściechowie dotycząca realizacji zadania publicznego w sferze „Ekologia </a:t>
            </a: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 ochrona zwierząt </a:t>
            </a:r>
            <a:b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oraz ochrona dziedzictwa przyrodniczego” (kwota wnioskowana/ dofinansowania 10.000 zł).</a:t>
            </a:r>
          </a:p>
          <a:p>
            <a:pPr marL="514350" marR="12065" indent="-514350" algn="just">
              <a:buFont typeface="+mj-lt"/>
              <a:buAutoNum type="arabicPeriod" startAt="4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Prośbę Domu Pomocy Społecznej w Kamieniu Wielkim o przyznanie środków z </a:t>
            </a:r>
            <a:r>
              <a:rPr lang="pl-PL" sz="2600" dirty="0">
                <a:ea typeface="Times New Roman" panose="02020603050405020304" pitchFamily="18" charset="0"/>
              </a:rPr>
              <a:t>F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unduszu </a:t>
            </a:r>
            <a:r>
              <a:rPr lang="pl-PL" sz="2600" dirty="0">
                <a:ea typeface="Times New Roman" panose="02020603050405020304" pitchFamily="18" charset="0"/>
              </a:rPr>
              <a:t>O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chrony </a:t>
            </a:r>
            <a:r>
              <a:rPr lang="pl-PL" sz="2600" dirty="0">
                <a:ea typeface="Times New Roman" panose="02020603050405020304" pitchFamily="18" charset="0"/>
              </a:rPr>
              <a:t>Ś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rodowiska </a:t>
            </a:r>
            <a:br>
              <a:rPr lang="pl-PL" sz="2600" dirty="0">
                <a:effectLst/>
                <a:ea typeface="Times New Roman" panose="02020603050405020304" pitchFamily="18" charset="0"/>
              </a:rPr>
            </a:br>
            <a:r>
              <a:rPr lang="pl-PL" sz="2600" dirty="0">
                <a:effectLst/>
                <a:ea typeface="Times New Roman" panose="02020603050405020304" pitchFamily="18" charset="0"/>
              </a:rPr>
              <a:t>i Gospodarki </a:t>
            </a:r>
            <a:r>
              <a:rPr lang="pl-PL" sz="2600" dirty="0">
                <a:ea typeface="Times New Roman" panose="02020603050405020304" pitchFamily="18" charset="0"/>
              </a:rPr>
              <a:t>W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odnej, na przeprowadzenie projektu ekologiczno - dydaktycznego pt.: „Zielona enklawa – poznaj życie wokół nas”.</a:t>
            </a:r>
          </a:p>
          <a:p>
            <a:pPr marL="514350" marR="12065" indent="-514350" algn="just"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12065" algn="just">
              <a:spcAft>
                <a:spcPts val="880"/>
              </a:spcAft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514350" marR="12065" lvl="0" indent="-514350" algn="just">
              <a:spcAft>
                <a:spcPts val="880"/>
              </a:spcAft>
              <a:buFont typeface="+mj-lt"/>
              <a:buAutoNum type="arabicPeriod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F8822875-FB19-3D93-2DFB-ABABAF29CDA2}"/>
              </a:ext>
            </a:extLst>
          </p:cNvPr>
          <p:cNvSpPr/>
          <p:nvPr/>
        </p:nvSpPr>
        <p:spPr>
          <a:xfrm>
            <a:off x="2191195" y="9462959"/>
            <a:ext cx="818496" cy="824041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065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4B2FE467-6775-09B0-23C0-0DA8E57E5182}"/>
              </a:ext>
            </a:extLst>
          </p:cNvPr>
          <p:cNvSpPr/>
          <p:nvPr/>
        </p:nvSpPr>
        <p:spPr>
          <a:xfrm>
            <a:off x="2177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BFCFDD5-060E-A3B6-42E9-B8B53715E517}"/>
              </a:ext>
            </a:extLst>
          </p:cNvPr>
          <p:cNvSpPr/>
          <p:nvPr/>
        </p:nvSpPr>
        <p:spPr>
          <a:xfrm>
            <a:off x="0" y="-14560"/>
            <a:ext cx="18288000" cy="12477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oup 7"/>
          <p:cNvGrpSpPr/>
          <p:nvPr/>
        </p:nvGrpSpPr>
        <p:grpSpPr>
          <a:xfrm>
            <a:off x="562976" y="172680"/>
            <a:ext cx="17151157" cy="2415202"/>
            <a:chOff x="-14520" y="-467732"/>
            <a:chExt cx="22868210" cy="3220270"/>
          </a:xfrm>
        </p:grpSpPr>
        <p:sp>
          <p:nvSpPr>
            <p:cNvPr id="8" name="TextBox 8"/>
            <p:cNvSpPr txBox="1"/>
            <p:nvPr/>
          </p:nvSpPr>
          <p:spPr>
            <a:xfrm>
              <a:off x="-14520" y="-467732"/>
              <a:ext cx="22853690" cy="1776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ZARZĄD POWIATU, W OKRESIE MIĘDZY SESJAMI, ODBYŁ </a:t>
              </a:r>
              <a:r>
                <a:rPr lang="pl-PL" sz="2800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3</a:t>
              </a: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POSIEDZENIA </a:t>
              </a:r>
              <a:b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W DNIU 28.05.2024R., 04.06.2024R., 20.06.2024R. NA KTÓRYCH:</a:t>
              </a:r>
            </a:p>
            <a:p>
              <a:pPr algn="ctr">
                <a:lnSpc>
                  <a:spcPts val="3239"/>
                </a:lnSpc>
              </a:pPr>
              <a:endParaRPr lang="en-US" sz="2799" dirty="0">
                <a:solidFill>
                  <a:srgbClr val="FFFFFF"/>
                </a:solidFill>
                <a:latin typeface="TT Hove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91384"/>
              <a:ext cx="22853690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6234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61A2A6C-1469-7A69-C309-E5C6A45A2C72}"/>
              </a:ext>
            </a:extLst>
          </p:cNvPr>
          <p:cNvSpPr txBox="1"/>
          <p:nvPr/>
        </p:nvSpPr>
        <p:spPr>
          <a:xfrm>
            <a:off x="317412" y="1737228"/>
            <a:ext cx="17714134" cy="103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lvl="0" indent="-514350" algn="just">
              <a:spcAft>
                <a:spcPts val="880"/>
              </a:spcAft>
              <a:buFont typeface="+mj-lt"/>
              <a:buAutoNum type="arabicPeriod" startAt="4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F8822875-FB19-3D93-2DFB-ABABAF29CDA2}"/>
              </a:ext>
            </a:extLst>
          </p:cNvPr>
          <p:cNvSpPr/>
          <p:nvPr/>
        </p:nvSpPr>
        <p:spPr>
          <a:xfrm>
            <a:off x="2191195" y="9462959"/>
            <a:ext cx="818496" cy="824041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2CD50-E3A9-54CC-5C90-8744F98C44E2}"/>
              </a:ext>
            </a:extLst>
          </p:cNvPr>
          <p:cNvSpPr txBox="1"/>
          <p:nvPr/>
        </p:nvSpPr>
        <p:spPr>
          <a:xfrm>
            <a:off x="-381000" y="1458075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ROZPATRZYŁ WNIOSKI/ OFERTY NEGATYWNIE:</a:t>
            </a:r>
            <a:endParaRPr lang="en-US" sz="24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C62F489-BACE-BA7B-7EE8-CF939E75DA45}"/>
              </a:ext>
            </a:extLst>
          </p:cNvPr>
          <p:cNvSpPr txBox="1"/>
          <p:nvPr/>
        </p:nvSpPr>
        <p:spPr>
          <a:xfrm>
            <a:off x="317412" y="1866900"/>
            <a:ext cx="17714134" cy="287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lvl="0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Uproszczoną ofertę Stowarzyszenia „Pogodny Senior” z Nowin Wielkich dotyczącą realizacji zadania publicznego </a:t>
            </a:r>
            <a:b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sferze „Kultura, sztuka, ochrona dóbr kultury i dziedzictwa narodowego” 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(wnioskowana kwota dofinansowania </a:t>
            </a:r>
            <a:r>
              <a:rPr lang="pl-PL" sz="2600" dirty="0">
                <a:ea typeface="Times New Roman" panose="02020603050405020304" pitchFamily="18" charset="0"/>
              </a:rPr>
              <a:t>5.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000zł.).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buFont typeface="+mj-lt"/>
              <a:buAutoNum type="arabicPeriod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Wniosek Koła Gospodyń Wiejskich w Baranowicach o dofinansowanie pikniku rodzinnego </a:t>
            </a:r>
            <a:br>
              <a:rPr lang="pl-PL" sz="2600" dirty="0">
                <a:effectLst/>
                <a:ea typeface="Times New Roman" panose="02020603050405020304" pitchFamily="18" charset="0"/>
              </a:rPr>
            </a:br>
            <a:r>
              <a:rPr lang="pl-PL" sz="2600" dirty="0">
                <a:effectLst/>
                <a:ea typeface="Times New Roman" panose="02020603050405020304" pitchFamily="18" charset="0"/>
              </a:rPr>
              <a:t>(wnioskowana kwota dofinansowania 1000zł.).</a:t>
            </a:r>
          </a:p>
          <a:p>
            <a:pPr marL="514350" marR="12065" lvl="0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C461005C-32B2-17F9-83B8-442E1BB92BE8}"/>
              </a:ext>
            </a:extLst>
          </p:cNvPr>
          <p:cNvSpPr txBox="1"/>
          <p:nvPr/>
        </p:nvSpPr>
        <p:spPr>
          <a:xfrm>
            <a:off x="-2743200" y="4735830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ZATWIERDZIŁ</a:t>
            </a:r>
            <a:r>
              <a:rPr lang="pl-PL" sz="2700" dirty="0">
                <a:solidFill>
                  <a:srgbClr val="A20E20"/>
                </a:solidFill>
                <a:latin typeface="Open Sans Bold"/>
              </a:rPr>
              <a:t>:</a:t>
            </a: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4CFEB89-1024-0463-1F72-F7BE68E7C869}"/>
              </a:ext>
            </a:extLst>
          </p:cNvPr>
          <p:cNvSpPr txBox="1"/>
          <p:nvPr/>
        </p:nvSpPr>
        <p:spPr>
          <a:xfrm>
            <a:off x="286932" y="5160498"/>
            <a:ext cx="17714134" cy="135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lvl="0" indent="-514350" algn="just">
              <a:buFont typeface="+mj-lt"/>
              <a:buAutoNum type="arabicPeriod"/>
            </a:pP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Materiały będące przedmiotem III sesji Rady Powiatu Gorzowskiego.</a:t>
            </a:r>
          </a:p>
          <a:p>
            <a:pPr marL="514350" marR="12065" indent="-514350" algn="just">
              <a:buFont typeface="+mj-lt"/>
              <a:buAutoNum type="arabicPeriod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Informację o możliwości składania przez spółki wodne wniosków o przyznanie dotacji na bieżące utrzymanie urządzeń wodnych.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F71E32EE-5FDA-DD4C-255D-5AF08D0A1519}"/>
              </a:ext>
            </a:extLst>
          </p:cNvPr>
          <p:cNvSpPr txBox="1"/>
          <p:nvPr/>
        </p:nvSpPr>
        <p:spPr>
          <a:xfrm>
            <a:off x="-2569068" y="7098030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ZAPOZNAŁ</a:t>
            </a:r>
            <a:r>
              <a:rPr lang="pl-PL" sz="2700" dirty="0">
                <a:solidFill>
                  <a:srgbClr val="A20E20"/>
                </a:solidFill>
                <a:latin typeface="Open Sans Bold"/>
              </a:rPr>
              <a:t> </a:t>
            </a:r>
            <a:r>
              <a:rPr lang="pl-PL" sz="2400" dirty="0">
                <a:solidFill>
                  <a:srgbClr val="A20E20"/>
                </a:solidFill>
                <a:latin typeface="Open Sans Bold"/>
              </a:rPr>
              <a:t>SIĘ Z:</a:t>
            </a: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80929BF-4D82-33A9-7037-D443B509B5AE}"/>
              </a:ext>
            </a:extLst>
          </p:cNvPr>
          <p:cNvSpPr txBox="1"/>
          <p:nvPr/>
        </p:nvSpPr>
        <p:spPr>
          <a:xfrm>
            <a:off x="162725" y="7489329"/>
            <a:ext cx="1771413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065" lvl="0" algn="just"/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Zarządzeniem Wojewody Lubuskiego z dn. 17 maja 2024r. w sprawie wyrażenia zgody na rozłożenie na raty należności Skarbu Państwa z tytułu użytkowania wieczystego nieruchomości oznaczonej numerem działki…/…, położonej w Kostrzynie nad Odrą, obręb Śródmieście.</a:t>
            </a:r>
          </a:p>
          <a:p>
            <a:pPr marL="514350" marR="12065" lvl="0" indent="-514350" algn="just">
              <a:spcAft>
                <a:spcPts val="10"/>
              </a:spcAft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5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0" y="4152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3"/>
          <p:cNvSpPr/>
          <p:nvPr/>
        </p:nvSpPr>
        <p:spPr>
          <a:xfrm>
            <a:off x="-1" y="7200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/>
          <p:nvPr/>
        </p:nvSpPr>
        <p:spPr>
          <a:xfrm>
            <a:off x="1676400" y="4557577"/>
            <a:ext cx="8774520" cy="127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Wizyta Roberta Nitza Burmistrza Seelow. Rozmowa 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o polsko-niemieckich projektach transgranicznych.  </a:t>
            </a:r>
            <a:endParaRPr lang="en-US" sz="2800" dirty="0">
              <a:solidFill>
                <a:srgbClr val="000000"/>
              </a:solidFill>
            </a:endParaRPr>
          </a:p>
          <a:p>
            <a:pPr algn="ctr"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1835" y="3982937"/>
            <a:ext cx="2984664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3999" dirty="0">
                <a:solidFill>
                  <a:srgbClr val="9A0000"/>
                </a:solidFill>
                <a:latin typeface="Open Sans Bold"/>
              </a:rPr>
              <a:t>3 CZERWCA</a:t>
            </a:r>
            <a:endParaRPr lang="en-US" sz="3999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4175" y="7030937"/>
            <a:ext cx="3639984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7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77478" y="7590110"/>
            <a:ext cx="8773442" cy="1729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Wizyta z Przedsiębiorstwem Wodociągów i Kanalizacji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w Gorzowie Wlkp.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 Spotkanie z gminami ws. inwestycji drogowych.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C82F537-AFD9-BFF8-253F-B78FAAAC8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8"/>
          <a:stretch/>
        </p:blipFill>
        <p:spPr>
          <a:xfrm>
            <a:off x="11887199" y="1333500"/>
            <a:ext cx="4861867" cy="338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B5E3A04B-C5BF-276E-C9FF-9E192F2DF3C7}"/>
              </a:ext>
            </a:extLst>
          </p:cNvPr>
          <p:cNvSpPr/>
          <p:nvPr/>
        </p:nvSpPr>
        <p:spPr>
          <a:xfrm>
            <a:off x="0" y="876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9BC7BB4D-5492-D728-0A6F-8853984328CF}"/>
              </a:ext>
            </a:extLst>
          </p:cNvPr>
          <p:cNvSpPr txBox="1"/>
          <p:nvPr/>
        </p:nvSpPr>
        <p:spPr>
          <a:xfrm>
            <a:off x="1095985" y="706337"/>
            <a:ext cx="3182254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3999" dirty="0">
                <a:solidFill>
                  <a:srgbClr val="9A0000"/>
                </a:solidFill>
                <a:latin typeface="Open Sans Bold"/>
              </a:rPr>
              <a:t>29 MAJA</a:t>
            </a:r>
            <a:endParaRPr lang="en-US" sz="3999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EB1DFD1-28B5-292B-0105-5FFE099770E5}"/>
              </a:ext>
            </a:extLst>
          </p:cNvPr>
          <p:cNvSpPr txBox="1"/>
          <p:nvPr/>
        </p:nvSpPr>
        <p:spPr>
          <a:xfrm>
            <a:off x="1676400" y="1274208"/>
            <a:ext cx="8774520" cy="127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pl-PL" sz="2800" dirty="0">
                <a:solidFill>
                  <a:srgbClr val="000000"/>
                </a:solidFill>
              </a:rPr>
              <a:t>Walne Zgromadzenie w Nowym Szpitalu w Kostrzynie nad Odrą z udziałem Zbigniewa Surmy Wicestarosty.</a:t>
            </a:r>
            <a:endParaRPr lang="en-US" sz="2800" dirty="0">
              <a:solidFill>
                <a:srgbClr val="000000"/>
              </a:solidFill>
            </a:endParaRPr>
          </a:p>
          <a:p>
            <a:pPr algn="ctr"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BE2DC5C6-0FED-7F23-B2BA-0B5DA3DE1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98" y="5829300"/>
            <a:ext cx="4861867" cy="338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-1" y="419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3"/>
          <p:cNvSpPr/>
          <p:nvPr/>
        </p:nvSpPr>
        <p:spPr>
          <a:xfrm>
            <a:off x="-2" y="2857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AutoShape 4"/>
          <p:cNvSpPr/>
          <p:nvPr/>
        </p:nvSpPr>
        <p:spPr>
          <a:xfrm>
            <a:off x="-34636" y="6286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246981" y="174504"/>
            <a:ext cx="3639984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8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63134" y="773240"/>
            <a:ext cx="8773442" cy="2165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III Gorzowska Spartakiada Paralimpijska organizowana przez Stowarzyszenie Start Gorzów w Centrum Sportowo-Rehabilitacyjnym Słowianka w Gorzowie Wlkp. Powiat Gorzowski reprezentował Zbigniew Surma Wicestarosta.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DA46EC9-14A0-CB10-E775-E84727F933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58"/>
          <a:stretch/>
        </p:blipFill>
        <p:spPr>
          <a:xfrm>
            <a:off x="11429999" y="299588"/>
            <a:ext cx="5806107" cy="285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CB6001C3-CF2F-42EF-8860-41D530753814}"/>
              </a:ext>
            </a:extLst>
          </p:cNvPr>
          <p:cNvSpPr txBox="1"/>
          <p:nvPr/>
        </p:nvSpPr>
        <p:spPr>
          <a:xfrm>
            <a:off x="1524000" y="2662932"/>
            <a:ext cx="31876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10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14CD3FE-3E47-D037-602C-B94CCBBFB8CF}"/>
              </a:ext>
            </a:extLst>
          </p:cNvPr>
          <p:cNvSpPr txBox="1"/>
          <p:nvPr/>
        </p:nvSpPr>
        <p:spPr>
          <a:xfrm>
            <a:off x="1663134" y="3229697"/>
            <a:ext cx="8773442" cy="3037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I posiedzenie III kadencji Zgromadzenia Związku Powiatów Lubuskich w Centrum Kształcenia Zawodowego </a:t>
            </a:r>
            <a:br>
              <a:rPr lang="pl-PL" sz="2800" dirty="0"/>
            </a:br>
            <a:r>
              <a:rPr lang="pl-PL" sz="2800" dirty="0"/>
              <a:t>i Ustawicznego w Sulechowie. Powiat Gorzowski został doceniony - Starosta Gorzowski Krzysztof Karwatowicz jednogłośnie wybrany Przewodniczącym Zgromadzenia Związku Powiatów Lubuskich.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r>
              <a:rPr lang="pl-PL" sz="2800" dirty="0"/>
              <a:t> 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D316208-16D4-E138-ACD6-1B3B3C38E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36693" b="17083"/>
          <a:stretch/>
        </p:blipFill>
        <p:spPr>
          <a:xfrm>
            <a:off x="11430000" y="3595238"/>
            <a:ext cx="5806106" cy="287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16">
            <a:extLst>
              <a:ext uri="{FF2B5EF4-FFF2-40B4-BE49-F238E27FC236}">
                <a16:creationId xmlns:a16="http://schemas.microsoft.com/office/drawing/2014/main" id="{F802F5B3-965D-E9B3-A1CF-30F486CE1038}"/>
              </a:ext>
            </a:extLst>
          </p:cNvPr>
          <p:cNvSpPr txBox="1"/>
          <p:nvPr/>
        </p:nvSpPr>
        <p:spPr>
          <a:xfrm>
            <a:off x="1610554" y="6062945"/>
            <a:ext cx="31876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11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D37A87CF-2045-4FA8-5A5E-38FBDBFA83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8"/>
          <a:stretch/>
        </p:blipFill>
        <p:spPr>
          <a:xfrm>
            <a:off x="11430000" y="6915134"/>
            <a:ext cx="5806107" cy="287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17">
            <a:extLst>
              <a:ext uri="{FF2B5EF4-FFF2-40B4-BE49-F238E27FC236}">
                <a16:creationId xmlns:a16="http://schemas.microsoft.com/office/drawing/2014/main" id="{7DA2EE64-D78B-E376-C0EE-F6B286FC6622}"/>
              </a:ext>
            </a:extLst>
          </p:cNvPr>
          <p:cNvSpPr txBox="1"/>
          <p:nvPr/>
        </p:nvSpPr>
        <p:spPr>
          <a:xfrm>
            <a:off x="1663134" y="6650945"/>
            <a:ext cx="8686763" cy="260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Powiat Gorzowski pozyskał środki na modernizację budynku Warsztatów Terapii Zajęciowej w Kamieniu Wielkim </a:t>
            </a:r>
            <a:br>
              <a:rPr lang="pl-PL" sz="2800" dirty="0"/>
            </a:br>
            <a:r>
              <a:rPr lang="pl-PL" sz="2800" dirty="0"/>
              <a:t>w ramach „Programu Wyrównywania różnic między regionami III”. Dzięki wsparciu z PFRON uda się wymienić pokrycie dachu, obróbek blacharskich, rynien i rur spustowych oraz instalacji odgromowej w budynku.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0" y="495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97AC33F2-0A1F-D302-E239-215E76A6ECCB}"/>
              </a:ext>
            </a:extLst>
          </p:cNvPr>
          <p:cNvSpPr txBox="1"/>
          <p:nvPr/>
        </p:nvSpPr>
        <p:spPr>
          <a:xfrm>
            <a:off x="1676400" y="2400300"/>
            <a:ext cx="345670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13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49CC4BB-2502-88EC-BE8C-AAB8F5326F79}"/>
              </a:ext>
            </a:extLst>
          </p:cNvPr>
          <p:cNvSpPr txBox="1"/>
          <p:nvPr/>
        </p:nvSpPr>
        <p:spPr>
          <a:xfrm>
            <a:off x="1900304" y="2933700"/>
            <a:ext cx="8889010" cy="356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b="0" i="0" dirty="0">
                <a:effectLst/>
                <a:highlight>
                  <a:srgbClr val="FFFFFF"/>
                </a:highlight>
              </a:rPr>
              <a:t>Konwent Powiatów Województwa Lubuskiego </a:t>
            </a:r>
            <a:br>
              <a:rPr lang="pl-PL" sz="2800" b="0" i="0" dirty="0">
                <a:effectLst/>
                <a:highlight>
                  <a:srgbClr val="FFFFFF"/>
                </a:highlight>
              </a:rPr>
            </a:br>
            <a:r>
              <a:rPr lang="pl-PL" sz="2800" b="0" i="0" dirty="0">
                <a:effectLst/>
                <a:highlight>
                  <a:srgbClr val="FFFFFF"/>
                </a:highlight>
              </a:rPr>
              <a:t>w siedzibie Starostwa Powiatowego w Żaganiu. Rozmawiano m.in. o</a:t>
            </a:r>
            <a:r>
              <a:rPr lang="pl-PL" sz="2800" dirty="0">
                <a:highlight>
                  <a:srgbClr val="FFFFFF"/>
                </a:highlight>
              </a:rPr>
              <a:t> </a:t>
            </a:r>
            <a:r>
              <a:rPr lang="pl-PL" sz="2800" dirty="0"/>
              <a:t>sieci Centrów Zdrowia 75+ jako głównego założenia ustawy o szczególnej opiece geriatrycznej; braku przepisów wykonawczych i źródeł finansowania tego zadania. Starosta Powiatu Gorzowskiego wybrany jako przedstawiciel lubuskich powiatów do Komitetu Monitorującego programu Fundusze Europejskie dla Lubuskiego 2021-2027.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375BBF8-FAE2-F74F-C12E-D9C42AEA1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6" b="10674"/>
          <a:stretch/>
        </p:blipFill>
        <p:spPr>
          <a:xfrm>
            <a:off x="11277600" y="3543300"/>
            <a:ext cx="6394230" cy="287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5818B1CC-B179-1D4B-2E4B-443D321F292A}"/>
              </a:ext>
            </a:extLst>
          </p:cNvPr>
          <p:cNvSpPr/>
          <p:nvPr/>
        </p:nvSpPr>
        <p:spPr>
          <a:xfrm>
            <a:off x="-1" y="2628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4814827A-B94B-D7B5-E826-9052333C4357}"/>
              </a:ext>
            </a:extLst>
          </p:cNvPr>
          <p:cNvSpPr txBox="1"/>
          <p:nvPr/>
        </p:nvSpPr>
        <p:spPr>
          <a:xfrm>
            <a:off x="1716664" y="325337"/>
            <a:ext cx="345670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12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2ED3777-C573-052E-A898-9436FB5BEC8A}"/>
              </a:ext>
            </a:extLst>
          </p:cNvPr>
          <p:cNvSpPr txBox="1"/>
          <p:nvPr/>
        </p:nvSpPr>
        <p:spPr>
          <a:xfrm>
            <a:off x="1900304" y="876300"/>
            <a:ext cx="8889010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Lubuskie Forum Oświaty Samorządowej w Zielonej Górze. Powiat Gorzowski reprezentował Zbigniew Surma Wicestarosta.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C691700-AF1C-6FB1-EFD8-89DAC1170C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6" b="4081"/>
          <a:stretch/>
        </p:blipFill>
        <p:spPr>
          <a:xfrm>
            <a:off x="11277600" y="338332"/>
            <a:ext cx="6394230" cy="2919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1FF1494-AE1D-4C20-868C-2360568F347B}"/>
              </a:ext>
            </a:extLst>
          </p:cNvPr>
          <p:cNvSpPr txBox="1"/>
          <p:nvPr/>
        </p:nvSpPr>
        <p:spPr>
          <a:xfrm>
            <a:off x="1819236" y="7512335"/>
            <a:ext cx="8970078" cy="182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Uroczyste otwarcie wyremontowanego odcinka drogi powiatowej od DK 22 do miejscowości Prądocin z udziałem m.in. Marka Cebuli Wojewody Lubuskiego, Krzysztofa Karwatowicza, Pawła Tymszana Wójta Gminy Deszczno. 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633E906-7091-B568-1C1A-A3711261904B}"/>
              </a:ext>
            </a:extLst>
          </p:cNvPr>
          <p:cNvSpPr txBox="1"/>
          <p:nvPr/>
        </p:nvSpPr>
        <p:spPr>
          <a:xfrm>
            <a:off x="1805381" y="6972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14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611BCDA-0FAD-2313-8CD5-60DF810A9676}"/>
              </a:ext>
            </a:extLst>
          </p:cNvPr>
          <p:cNvSpPr/>
          <p:nvPr/>
        </p:nvSpPr>
        <p:spPr>
          <a:xfrm>
            <a:off x="0" y="7200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F2AA5825-FDB1-E7A1-CC48-AF68A9793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5" b="30345"/>
          <a:stretch/>
        </p:blipFill>
        <p:spPr>
          <a:xfrm>
            <a:off x="11277600" y="6678026"/>
            <a:ext cx="6394230" cy="287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-1" y="80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BE8DE93-8E00-DC4C-82D9-C170FF4E489F}"/>
              </a:ext>
            </a:extLst>
          </p:cNvPr>
          <p:cNvSpPr txBox="1"/>
          <p:nvPr/>
        </p:nvSpPr>
        <p:spPr>
          <a:xfrm>
            <a:off x="1755052" y="571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14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FF1494-AE1D-4C20-868C-2360568F347B}"/>
              </a:ext>
            </a:extLst>
          </p:cNvPr>
          <p:cNvSpPr txBox="1"/>
          <p:nvPr/>
        </p:nvSpPr>
        <p:spPr>
          <a:xfrm>
            <a:off x="1770745" y="1104900"/>
            <a:ext cx="6960256" cy="313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Przekazanie sprzętu dla Santocko-Gralewskiej Ochotniczej Straży Pożarnej. Uroczystego przekazania dokonano w siedzibie urzędu wraz z Mariuszem Śpiewankiem, Małgorzatą Ludniewską Członkami Zarządu Powiatu Gorzowskiego.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3D1EC24-D499-6FF1-42E0-319ED2D9D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/>
          <a:stretch/>
        </p:blipFill>
        <p:spPr>
          <a:xfrm>
            <a:off x="9093670" y="1286344"/>
            <a:ext cx="4092793" cy="271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CE2268F-A600-5448-BD70-D8E840F83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364" y="1287841"/>
            <a:ext cx="4106648" cy="271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728F3590-56DE-E771-39A8-A30AE17A5651}"/>
              </a:ext>
            </a:extLst>
          </p:cNvPr>
          <p:cNvSpPr txBox="1"/>
          <p:nvPr/>
        </p:nvSpPr>
        <p:spPr>
          <a:xfrm>
            <a:off x="1755052" y="61341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18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0E09958-2026-9ED7-AEA0-0994ED6789B8}"/>
              </a:ext>
            </a:extLst>
          </p:cNvPr>
          <p:cNvSpPr txBox="1"/>
          <p:nvPr/>
        </p:nvSpPr>
        <p:spPr>
          <a:xfrm>
            <a:off x="1819236" y="6743700"/>
            <a:ext cx="6896072" cy="269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Spotkanie w starostwie z przedstawicielami gmin, UM Gorzów Wlkp., LUW oraz Marcinem Gromadzkim Public Transport Consulting ws. publicznego transportu zbiorowego. Do końca czerwca gminy mają podjąć decyzję czy włączają się w projekt.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A26F329-05AF-D4D4-934E-36822EB2FB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/>
          <a:stretch/>
        </p:blipFill>
        <p:spPr>
          <a:xfrm>
            <a:off x="9079908" y="5645015"/>
            <a:ext cx="4092794" cy="271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805715C-FDA2-FCBA-74BB-8E5A99E9E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671" y="5645015"/>
            <a:ext cx="4106648" cy="269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7863FDA0-8B00-A524-7302-3D9DB7519BC7}"/>
              </a:ext>
            </a:extLst>
          </p:cNvPr>
          <p:cNvSpPr/>
          <p:nvPr/>
        </p:nvSpPr>
        <p:spPr>
          <a:xfrm>
            <a:off x="-1" y="6362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0F38744E-82C5-E459-7B0E-AC8632A2677B}"/>
              </a:ext>
            </a:extLst>
          </p:cNvPr>
          <p:cNvSpPr/>
          <p:nvPr/>
        </p:nvSpPr>
        <p:spPr>
          <a:xfrm>
            <a:off x="-2" y="4152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18144FF-E700-425C-5D9A-BC3B3FD7F166}"/>
              </a:ext>
            </a:extLst>
          </p:cNvPr>
          <p:cNvSpPr txBox="1"/>
          <p:nvPr/>
        </p:nvSpPr>
        <p:spPr>
          <a:xfrm>
            <a:off x="1755052" y="3924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17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23E44D1-4184-B99A-E79E-243333EB4CBA}"/>
              </a:ext>
            </a:extLst>
          </p:cNvPr>
          <p:cNvSpPr txBox="1"/>
          <p:nvPr/>
        </p:nvSpPr>
        <p:spPr>
          <a:xfrm>
            <a:off x="1755052" y="4457700"/>
            <a:ext cx="6896072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Spotkanie z nadleśniczym Piotrem Pietkunem z Nadleśnictwa Bogdaniec ws. realizacji inwestycji drogowych.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34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id="{D493F4AB-4796-14C9-53CA-3BC09ECD1D41}"/>
              </a:ext>
            </a:extLst>
          </p:cNvPr>
          <p:cNvSpPr/>
          <p:nvPr/>
        </p:nvSpPr>
        <p:spPr>
          <a:xfrm>
            <a:off x="-6927" y="1104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F674FF8C-7B55-4CD3-826B-7F2C114BCFB6}"/>
              </a:ext>
            </a:extLst>
          </p:cNvPr>
          <p:cNvSpPr txBox="1"/>
          <p:nvPr/>
        </p:nvSpPr>
        <p:spPr>
          <a:xfrm>
            <a:off x="1751845" y="876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19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1F99F13E-05C9-B1DA-54F1-5EC430DEB263}"/>
              </a:ext>
            </a:extLst>
          </p:cNvPr>
          <p:cNvSpPr/>
          <p:nvPr/>
        </p:nvSpPr>
        <p:spPr>
          <a:xfrm>
            <a:off x="-6927" y="6972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607852D6-004E-8882-88FF-7BE8066800C9}"/>
              </a:ext>
            </a:extLst>
          </p:cNvPr>
          <p:cNvSpPr txBox="1"/>
          <p:nvPr/>
        </p:nvSpPr>
        <p:spPr>
          <a:xfrm>
            <a:off x="1812309" y="67261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20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78371681-EA29-D1AF-E860-A8632BF3E882}"/>
              </a:ext>
            </a:extLst>
          </p:cNvPr>
          <p:cNvSpPr txBox="1"/>
          <p:nvPr/>
        </p:nvSpPr>
        <p:spPr>
          <a:xfrm>
            <a:off x="1833091" y="7391392"/>
            <a:ext cx="7615708" cy="1714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Nadzwyczajne Zgromadzenie Wspólników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w Nowym Szpitalu w Kostrzynie nad Odrą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z udziałem Zbigniewa Surmy Wicestarosty.</a:t>
            </a:r>
            <a:endParaRPr lang="en-US" sz="2800" dirty="0">
              <a:solidFill>
                <a:srgbClr val="000000"/>
              </a:solidFill>
            </a:endParaRPr>
          </a:p>
          <a:p>
            <a:pPr algn="ctr"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F763FBB-7BF0-653D-6E27-581A1BF634BB}"/>
              </a:ext>
            </a:extLst>
          </p:cNvPr>
          <p:cNvSpPr txBox="1"/>
          <p:nvPr/>
        </p:nvSpPr>
        <p:spPr>
          <a:xfrm>
            <a:off x="1751844" y="1403325"/>
            <a:ext cx="7696955" cy="95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b="0" i="0" dirty="0">
                <a:solidFill>
                  <a:srgbClr val="3C4043"/>
                </a:solidFill>
                <a:effectLst/>
                <a:highlight>
                  <a:srgbClr val="FFFFFF"/>
                </a:highlight>
              </a:rPr>
              <a:t>Spotkanie z Enea ws. inwestycji infrastruktury energetycznej w Powiecie Gorzowskim.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-13854" y="4229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4D6C8-B362-BD92-AF58-11232F8E4AAD}"/>
              </a:ext>
            </a:extLst>
          </p:cNvPr>
          <p:cNvSpPr txBox="1"/>
          <p:nvPr/>
        </p:nvSpPr>
        <p:spPr>
          <a:xfrm>
            <a:off x="1744918" y="39829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19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BEB2640-B6C8-7361-474A-DC1FE930E4CA}"/>
              </a:ext>
            </a:extLst>
          </p:cNvPr>
          <p:cNvSpPr txBox="1"/>
          <p:nvPr/>
        </p:nvSpPr>
        <p:spPr>
          <a:xfrm>
            <a:off x="1833091" y="4574368"/>
            <a:ext cx="7615708" cy="95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b="0" i="0" dirty="0">
                <a:solidFill>
                  <a:srgbClr val="3C4043"/>
                </a:solidFill>
                <a:effectLst/>
                <a:highlight>
                  <a:srgbClr val="FFFFFF"/>
                </a:highlight>
              </a:rPr>
              <a:t>Wizyta Komendanta Miejskiego Państwowej Straży Pożarnej Dariusza Szymury.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E693501-2CD6-9F32-39DD-DE56E7F34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 b="6848"/>
          <a:stretch/>
        </p:blipFill>
        <p:spPr>
          <a:xfrm>
            <a:off x="10515600" y="6001547"/>
            <a:ext cx="6553200" cy="277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DC71B7F-2BDA-B037-6F32-85504D473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963612"/>
            <a:ext cx="6553200" cy="277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546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8C9776A4-7534-2807-F08D-905C7E96060F}"/>
              </a:ext>
            </a:extLst>
          </p:cNvPr>
          <p:cNvSpPr/>
          <p:nvPr/>
        </p:nvSpPr>
        <p:spPr>
          <a:xfrm>
            <a:off x="0" y="7277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728F3590-56DE-E771-39A8-A30AE17A5651}"/>
              </a:ext>
            </a:extLst>
          </p:cNvPr>
          <p:cNvSpPr txBox="1"/>
          <p:nvPr/>
        </p:nvSpPr>
        <p:spPr>
          <a:xfrm>
            <a:off x="1819236" y="10287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20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AB33CFB-DBE5-6580-81D1-0B082BBE1E46}"/>
              </a:ext>
            </a:extLst>
          </p:cNvPr>
          <p:cNvSpPr txBox="1"/>
          <p:nvPr/>
        </p:nvSpPr>
        <p:spPr>
          <a:xfrm>
            <a:off x="1784599" y="1562100"/>
            <a:ext cx="6569691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b="0" i="0" dirty="0">
                <a:effectLst/>
                <a:highlight>
                  <a:srgbClr val="FFFFFF"/>
                </a:highlight>
              </a:rPr>
              <a:t>Uroczyste zakończenie Jubileuszu 60-lecia Specjalnego Ośrodka Szkolno-Wychowawczego w Lipkach Wielkich.</a:t>
            </a:r>
            <a:endParaRPr lang="en-US" sz="2800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-6927" y="1257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DC35CA8-7E74-9722-187F-D0C5A2609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42" y="1117891"/>
            <a:ext cx="4331114" cy="273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326AB17-524F-846A-FD64-1EF873869408}"/>
              </a:ext>
            </a:extLst>
          </p:cNvPr>
          <p:cNvSpPr txBox="1"/>
          <p:nvPr/>
        </p:nvSpPr>
        <p:spPr>
          <a:xfrm>
            <a:off x="1812309" y="4381500"/>
            <a:ext cx="6569691" cy="182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Polsko-Niemiecka konferencja zrównoważonego rozwoju 2024 „Go Green w Wojewódzkiej i Miejskiej Bibliotece Publicznej w Gorzowie Wlkp.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4076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812309" y="38481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20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9B8AC29-D884-D527-6BD4-A311480F55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r="19880"/>
          <a:stretch/>
        </p:blipFill>
        <p:spPr>
          <a:xfrm>
            <a:off x="8852118" y="5448300"/>
            <a:ext cx="4331114" cy="273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6BE8DE93-8E00-DC4C-82D9-C170FF4E489F}"/>
              </a:ext>
            </a:extLst>
          </p:cNvPr>
          <p:cNvSpPr txBox="1"/>
          <p:nvPr/>
        </p:nvSpPr>
        <p:spPr>
          <a:xfrm>
            <a:off x="1869112" y="7048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21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CZERWIEC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13BA20B5-99E8-8528-899E-EDD76C22E3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/>
          <a:stretch/>
        </p:blipFill>
        <p:spPr>
          <a:xfrm>
            <a:off x="13639800" y="5448300"/>
            <a:ext cx="4331114" cy="275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C7D56A93-54C2-FA7F-CF2B-30410FBAE2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1"/>
          <a:stretch/>
        </p:blipFill>
        <p:spPr>
          <a:xfrm>
            <a:off x="13560108" y="1117891"/>
            <a:ext cx="4331114" cy="273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551D9EE-9BB8-DEC8-EDA8-016AAFA00699}"/>
              </a:ext>
            </a:extLst>
          </p:cNvPr>
          <p:cNvSpPr txBox="1"/>
          <p:nvPr/>
        </p:nvSpPr>
        <p:spPr>
          <a:xfrm>
            <a:off x="1812309" y="7658100"/>
            <a:ext cx="6569691" cy="95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Wizyta Komendanta Miejskiego Policji Wiesława Wideckiego.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02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1602</TotalTime>
  <Words>939</Words>
  <Application>Microsoft Office PowerPoint</Application>
  <PresentationFormat>Niestandardowy</PresentationFormat>
  <Paragraphs>91</Paragraphs>
  <Slides>11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20" baseType="lpstr">
      <vt:lpstr>Open Sans Bold</vt:lpstr>
      <vt:lpstr>Arial</vt:lpstr>
      <vt:lpstr>Calibri</vt:lpstr>
      <vt:lpstr>Helios</vt:lpstr>
      <vt:lpstr>Aptos</vt:lpstr>
      <vt:lpstr>TT Hoves Bold</vt:lpstr>
      <vt:lpstr>Times New Roman</vt:lpstr>
      <vt:lpstr>Open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Sandra Romanowska</dc:creator>
  <cp:lastModifiedBy>Sandra Romanowska</cp:lastModifiedBy>
  <cp:revision>94</cp:revision>
  <cp:lastPrinted>2024-06-21T09:26:46Z</cp:lastPrinted>
  <dcterms:created xsi:type="dcterms:W3CDTF">2006-08-16T00:00:00Z</dcterms:created>
  <dcterms:modified xsi:type="dcterms:W3CDTF">2024-06-24T05:30:17Z</dcterms:modified>
  <dc:identifier>DAFzZEN7B4Q</dc:identifier>
</cp:coreProperties>
</file>