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91" r:id="rId3"/>
    <p:sldId id="260" r:id="rId4"/>
    <p:sldId id="292" r:id="rId5"/>
    <p:sldId id="293" r:id="rId6"/>
    <p:sldId id="258" r:id="rId7"/>
    <p:sldId id="268" r:id="rId8"/>
    <p:sldId id="259" r:id="rId9"/>
    <p:sldId id="263" r:id="rId10"/>
    <p:sldId id="265" r:id="rId11"/>
    <p:sldId id="269" r:id="rId12"/>
    <p:sldId id="270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62" r:id="rId34"/>
  </p:sldIdLst>
  <p:sldSz cx="18288000" cy="10287000"/>
  <p:notesSz cx="6797675" cy="9926638"/>
  <p:embeddedFontLst>
    <p:embeddedFont>
      <p:font typeface="Helios" panose="020B0604020202020204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 panose="020B0806030504020204" charset="0"/>
      <p:regular r:id="rId41"/>
      <p:bold r:id="rId42"/>
    </p:embeddedFont>
    <p:embeddedFont>
      <p:font typeface="TT Hoves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A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256" autoAdjust="0"/>
  </p:normalViewPr>
  <p:slideViewPr>
    <p:cSldViewPr>
      <p:cViewPr varScale="1">
        <p:scale>
          <a:sx n="53" d="100"/>
          <a:sy n="53" d="100"/>
        </p:scale>
        <p:origin x="80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7F01-BEEC-4BF9-AA98-91B34A920F18}" type="datetimeFigureOut">
              <a:rPr lang="pl-PL" smtClean="0"/>
              <a:t>20.09.2024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81BDA-CC3A-48C9-9EE2-8B0440F19AE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986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685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5726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852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9053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217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4740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0400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0559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5527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621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47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8288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3372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5403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6302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379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6459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303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3399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2771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4125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610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2908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0696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2521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8816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84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5558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401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304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358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480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329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oup 12"/>
          <p:cNvGrpSpPr/>
          <p:nvPr/>
        </p:nvGrpSpPr>
        <p:grpSpPr>
          <a:xfrm>
            <a:off x="381000" y="3729989"/>
            <a:ext cx="11405166" cy="3085471"/>
            <a:chOff x="-85697" y="6119487"/>
            <a:chExt cx="11746224" cy="4113962"/>
          </a:xfrm>
        </p:grpSpPr>
        <p:sp>
          <p:nvSpPr>
            <p:cNvPr id="13" name="TextBox 13"/>
            <p:cNvSpPr txBox="1"/>
            <p:nvPr/>
          </p:nvSpPr>
          <p:spPr>
            <a:xfrm>
              <a:off x="-85697" y="9525846"/>
              <a:ext cx="11746224" cy="707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od dnia 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24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06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 do dnia 2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3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.0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9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endParaRPr lang="en-US" sz="3199" dirty="0">
                <a:solidFill>
                  <a:srgbClr val="2A2E3A"/>
                </a:solidFill>
                <a:latin typeface="Helio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85697" y="6119487"/>
              <a:ext cx="11746224" cy="34368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9A0000"/>
                  </a:solidFill>
                  <a:latin typeface="TT Hoves Bold"/>
                </a:rPr>
                <a:t>SPRAWOZDANIE</a:t>
              </a:r>
              <a:r>
                <a:rPr lang="en-US" sz="5600" dirty="0">
                  <a:solidFill>
                    <a:srgbClr val="A20E20"/>
                  </a:solidFill>
                  <a:latin typeface="TT Hoves Bold"/>
                </a:rPr>
                <a:t> </a:t>
              </a:r>
            </a:p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Starosty Powiatu</a:t>
              </a:r>
              <a:r>
                <a:rPr lang="pl-PL" sz="5600" dirty="0">
                  <a:solidFill>
                    <a:srgbClr val="000000"/>
                  </a:solidFill>
                  <a:latin typeface="TT Hoves Bold"/>
                </a:rPr>
                <a:t> </a:t>
              </a: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Gorzowskiego z prac Zarządu między sesjami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42370" y="3729989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D493F4AB-4796-14C9-53CA-3BC09ECD1D41}"/>
              </a:ext>
            </a:extLst>
          </p:cNvPr>
          <p:cNvSpPr/>
          <p:nvPr/>
        </p:nvSpPr>
        <p:spPr>
          <a:xfrm>
            <a:off x="0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F674FF8C-7B55-4CD3-826B-7F2C114BCFB6}"/>
              </a:ext>
            </a:extLst>
          </p:cNvPr>
          <p:cNvSpPr txBox="1"/>
          <p:nvPr/>
        </p:nvSpPr>
        <p:spPr>
          <a:xfrm>
            <a:off x="1751844" y="62433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4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F763FBB-7BF0-653D-6E27-581A1BF634BB}"/>
              </a:ext>
            </a:extLst>
          </p:cNvPr>
          <p:cNvSpPr txBox="1"/>
          <p:nvPr/>
        </p:nvSpPr>
        <p:spPr>
          <a:xfrm>
            <a:off x="1751844" y="1181100"/>
            <a:ext cx="10287756" cy="225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Rozmowy o przestrzeni do współpracy między powiatem gorzowskim, a miastem Gorzów Wlkp. z Izabelą Piotrowicz Wiceprezydentem Miasta Gorzowa Wlkp.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highlight>
                  <a:srgbClr val="FFFFFF"/>
                </a:highlight>
              </a:rPr>
              <a:t>Zbigniew Surma spotkał się Ministrem Rolnictwa </a:t>
            </a:r>
            <a:br>
              <a:rPr lang="pl-PL" sz="2800" dirty="0">
                <a:highlight>
                  <a:srgbClr val="FFFFFF"/>
                </a:highlight>
              </a:rPr>
            </a:br>
            <a:r>
              <a:rPr lang="pl-PL" sz="2800" dirty="0">
                <a:highlight>
                  <a:srgbClr val="FFFFFF"/>
                </a:highlight>
              </a:rPr>
              <a:t>w Zielonej Górze.</a:t>
            </a:r>
            <a:endParaRPr lang="en-US" sz="2800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5067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4D6C8-B362-BD92-AF58-11232F8E4AAD}"/>
              </a:ext>
            </a:extLst>
          </p:cNvPr>
          <p:cNvSpPr txBox="1"/>
          <p:nvPr/>
        </p:nvSpPr>
        <p:spPr>
          <a:xfrm>
            <a:off x="1833810" y="4905912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5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EB2640-B6C8-7361-474A-DC1FE930E4CA}"/>
              </a:ext>
            </a:extLst>
          </p:cNvPr>
          <p:cNvSpPr txBox="1"/>
          <p:nvPr/>
        </p:nvSpPr>
        <p:spPr>
          <a:xfrm>
            <a:off x="1751844" y="5476118"/>
            <a:ext cx="10287756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i="0" dirty="0">
                <a:effectLst/>
                <a:highlight>
                  <a:srgbClr val="FFFFFF"/>
                </a:highlight>
              </a:rPr>
              <a:t>Rozmowa o współpracy z Ewą Pawlak Dyrektor Muzeum Lubuskiego. 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highlight>
                  <a:srgbClr val="FFFFFF"/>
                </a:highlight>
              </a:rPr>
              <a:t>Przewodniczący Rady Gminy Lubiszyn Waldemar Prętki </a:t>
            </a:r>
            <a:br>
              <a:rPr lang="pl-PL" sz="2800" b="0" i="0" dirty="0">
                <a:effectLst/>
                <a:highlight>
                  <a:srgbClr val="FFFFFF"/>
                </a:highlight>
              </a:rPr>
            </a:br>
            <a:r>
              <a:rPr lang="pl-PL" sz="2800" b="0" i="0" dirty="0">
                <a:effectLst/>
                <a:highlight>
                  <a:srgbClr val="FFFFFF"/>
                </a:highlight>
              </a:rPr>
              <a:t>z Beatą Pampuchowicz z wizytą u Starosty Krzysztofa Karwatowicza.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highlight>
                  <a:srgbClr val="FFFFFF"/>
                </a:highlight>
              </a:rPr>
              <a:t>Zbi</a:t>
            </a:r>
            <a:r>
              <a:rPr lang="pl-PL" sz="2800" dirty="0">
                <a:highlight>
                  <a:srgbClr val="FFFFFF"/>
                </a:highlight>
              </a:rPr>
              <a:t>gniew Surma Wicestarosta spotkał się w Powiatowym Urzędzie Pracy z dyrektor Izabelą Jankowską.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2800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6D531B4-E174-9CE7-5E9A-13F5839F0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448527"/>
            <a:ext cx="2951132" cy="393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1C9C232-F2DC-4317-855D-44E2C3888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r="20237"/>
          <a:stretch/>
        </p:blipFill>
        <p:spPr>
          <a:xfrm>
            <a:off x="12954001" y="5058557"/>
            <a:ext cx="2951131" cy="475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54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647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6926" y="3823176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04D5318F-844F-FF78-247B-07F8254A2A46}"/>
              </a:ext>
            </a:extLst>
          </p:cNvPr>
          <p:cNvSpPr txBox="1"/>
          <p:nvPr/>
        </p:nvSpPr>
        <p:spPr>
          <a:xfrm>
            <a:off x="1752600" y="413508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7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023219A-8A6B-4E7D-8F48-B9C0567F18D1}"/>
              </a:ext>
            </a:extLst>
          </p:cNvPr>
          <p:cNvSpPr txBox="1"/>
          <p:nvPr/>
        </p:nvSpPr>
        <p:spPr>
          <a:xfrm>
            <a:off x="1524000" y="1004684"/>
            <a:ext cx="9274522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X Festiwal Śpiewamy na Ludowo w Tarnowie.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Powiat Gorzowski reprezentował Zbigniew Surma Wicestarosta Powiatu Gorzowskiego.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E29E44-17E0-5FE7-FFAA-8122F0A7C2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1" b="21662"/>
          <a:stretch/>
        </p:blipFill>
        <p:spPr>
          <a:xfrm>
            <a:off x="11505521" y="510927"/>
            <a:ext cx="5977521" cy="382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752600" y="3682356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8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503218" y="4283705"/>
            <a:ext cx="9295304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Spotkanie z II Wicewojewodą Tomaszem Nesterowiczem. </a:t>
            </a:r>
            <a:r>
              <a:rPr lang="pl-PL" sz="2800" dirty="0"/>
              <a:t>Rozmowa dotyczyła współpracy powiatu gorzowskiego </a:t>
            </a:r>
            <a:br>
              <a:rPr lang="pl-PL" sz="2800" dirty="0"/>
            </a:br>
            <a:r>
              <a:rPr lang="pl-PL" sz="2800" dirty="0"/>
              <a:t>i Lubuskiego Urzędu Wojewódzkiego </a:t>
            </a:r>
            <a:br>
              <a:rPr lang="pl-PL" sz="2800" dirty="0"/>
            </a:br>
            <a:r>
              <a:rPr lang="pl-PL" sz="2800" dirty="0"/>
              <a:t>w zakresie polityki społecznej.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A582DCE-82DF-4A3A-5352-8647C7543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86" b="23333"/>
          <a:stretch/>
        </p:blipFill>
        <p:spPr>
          <a:xfrm>
            <a:off x="11505520" y="5403281"/>
            <a:ext cx="5977521" cy="382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-6927" y="701566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326AB17-524F-846A-FD64-1EF873869408}"/>
              </a:ext>
            </a:extLst>
          </p:cNvPr>
          <p:cNvSpPr txBox="1"/>
          <p:nvPr/>
        </p:nvSpPr>
        <p:spPr>
          <a:xfrm>
            <a:off x="1503218" y="7373887"/>
            <a:ext cx="9295304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b="0" i="0" dirty="0">
                <a:effectLst/>
                <a:highlight>
                  <a:srgbClr val="FFFFFF"/>
                </a:highlight>
              </a:rPr>
              <a:t>Spotkanie Zbigniewa Surmy z Małgorzatą Domagałą Zastępcą Prezydenta Miasta ds. Społecznych.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752600" y="684668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9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99502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04D5318F-844F-FF78-247B-07F8254A2A46}"/>
              </a:ext>
            </a:extLst>
          </p:cNvPr>
          <p:cNvSpPr txBox="1"/>
          <p:nvPr/>
        </p:nvSpPr>
        <p:spPr>
          <a:xfrm>
            <a:off x="1246981" y="571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10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C0EA84F-5E89-69EF-6D11-898CAE7383F9}"/>
              </a:ext>
            </a:extLst>
          </p:cNvPr>
          <p:cNvSpPr txBox="1"/>
          <p:nvPr/>
        </p:nvSpPr>
        <p:spPr>
          <a:xfrm>
            <a:off x="1524000" y="1104900"/>
            <a:ext cx="8753975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Krzysztof Karwatowicz wziął udział w uroczystości wręczenia symboli zawodowych absolwentom kierunków: pielęgniarstwo i ratownictwo medyczne na wydziale nauk o zdrowiu Akademii im. Jakuba </a:t>
            </a:r>
            <a:br>
              <a:rPr lang="pl-PL" sz="2800" dirty="0"/>
            </a:br>
            <a:r>
              <a:rPr lang="pl-PL" sz="2800" dirty="0"/>
              <a:t>z Paradyża w Gorzowie Wlkp.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Zbigniewa Surmy z Urszulą Stolarską zastępcą wójta Gminy Lubszyn.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z dyrektor ZUS – Wicestarosta.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C05F2F9B-7F33-9AA7-F008-845D71223E78}"/>
              </a:ext>
            </a:extLst>
          </p:cNvPr>
          <p:cNvSpPr/>
          <p:nvPr/>
        </p:nvSpPr>
        <p:spPr>
          <a:xfrm>
            <a:off x="0" y="82132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8C9776A4-7534-2807-F08D-905C7E96060F}"/>
              </a:ext>
            </a:extLst>
          </p:cNvPr>
          <p:cNvSpPr/>
          <p:nvPr/>
        </p:nvSpPr>
        <p:spPr>
          <a:xfrm>
            <a:off x="-9451" y="5372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6BE8DE93-8E00-DC4C-82D9-C170FF4E489F}"/>
              </a:ext>
            </a:extLst>
          </p:cNvPr>
          <p:cNvSpPr txBox="1"/>
          <p:nvPr/>
        </p:nvSpPr>
        <p:spPr>
          <a:xfrm>
            <a:off x="1797248" y="51054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11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551D9EE-9BB8-DEC8-EDA8-016AAFA00699}"/>
              </a:ext>
            </a:extLst>
          </p:cNvPr>
          <p:cNvSpPr txBox="1"/>
          <p:nvPr/>
        </p:nvSpPr>
        <p:spPr>
          <a:xfrm>
            <a:off x="1752600" y="5676900"/>
            <a:ext cx="8668324" cy="269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w Lubuskim Urzędzie Wojewódzkim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ws. tworzenia Centrum Zdrowia 75+ na terenie Województwa Lubuskiego. 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z senatorem Władysławem Komarnickim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i starostą sulęcińskim Tomaszem Prozorowiczem na temat zadań inwestycyjnych.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9EA58F-4671-C513-CB92-0AE6D32E5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2"/>
          <a:stretch/>
        </p:blipFill>
        <p:spPr>
          <a:xfrm>
            <a:off x="11815354" y="419100"/>
            <a:ext cx="4948646" cy="278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7FD6AC-F964-4536-06D2-655DDADB3A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 b="20269"/>
          <a:stretch/>
        </p:blipFill>
        <p:spPr>
          <a:xfrm>
            <a:off x="11815354" y="3619500"/>
            <a:ext cx="4948646" cy="278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64DEEB5-39B9-908C-DC48-7118D58A2E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b="22044"/>
          <a:stretch/>
        </p:blipFill>
        <p:spPr>
          <a:xfrm>
            <a:off x="11815355" y="6778326"/>
            <a:ext cx="4948646" cy="278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330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647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04D5318F-844F-FF78-247B-07F8254A2A46}"/>
              </a:ext>
            </a:extLst>
          </p:cNvPr>
          <p:cNvSpPr txBox="1"/>
          <p:nvPr/>
        </p:nvSpPr>
        <p:spPr>
          <a:xfrm>
            <a:off x="1752600" y="413508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023219A-8A6B-4E7D-8F48-B9C0567F18D1}"/>
              </a:ext>
            </a:extLst>
          </p:cNvPr>
          <p:cNvSpPr txBox="1"/>
          <p:nvPr/>
        </p:nvSpPr>
        <p:spPr>
          <a:xfrm>
            <a:off x="1524000" y="1004684"/>
            <a:ext cx="9829800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O utrudnieniach w ruchu przygranicznym w Kostrzynie nad Odrą, </a:t>
            </a:r>
            <a:br>
              <a:rPr lang="pl-PL" sz="2800" dirty="0"/>
            </a:br>
            <a:r>
              <a:rPr lang="pl-PL" sz="2800" dirty="0"/>
              <a:t>o współpracy między samorządami w rozmowie z Anną Synowiec Przewodniczącą Sejmiku Województwa Lubuskiego. 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752600" y="601101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524000" y="6591300"/>
            <a:ext cx="9829800" cy="225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Miejskie Obchody Święta Policji przy Gminnym Ośrodku Kultury </a:t>
            </a:r>
            <a:br>
              <a:rPr lang="pl-PL" sz="2800" dirty="0"/>
            </a:br>
            <a:r>
              <a:rPr lang="pl-PL" sz="2800" dirty="0"/>
              <a:t>w Kłodawie. Powiat Gorzowski podczas uroczystości reprezentowali Krzysztof Karwatowicz, Andrzej Kail Przewodniczący Rady Powiatu Gorzowskiego, radni Andrzej Legan i Małgorzata Ludniewska.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C32075-8D39-6D1B-E8CD-AC7D39BAF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539836"/>
            <a:ext cx="4694541" cy="312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44F4A7-A92C-E4AA-41A2-B0DCB2E88E48}"/>
              </a:ext>
            </a:extLst>
          </p:cNvPr>
          <p:cNvSpPr txBox="1"/>
          <p:nvPr/>
        </p:nvSpPr>
        <p:spPr>
          <a:xfrm>
            <a:off x="1524000" y="3695700"/>
            <a:ext cx="9829800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Wręczenie dyplomów kolejnym absolwentom Akademii im. Jakuba z Paradyża w Gorzowie Wielkopolskim! W uroczystości wziął udział Zbigniew Surma.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B8CEBC8E-2C37-F63F-5417-5590EA3CD2C5}"/>
              </a:ext>
            </a:extLst>
          </p:cNvPr>
          <p:cNvSpPr/>
          <p:nvPr/>
        </p:nvSpPr>
        <p:spPr>
          <a:xfrm>
            <a:off x="0" y="3467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467AC-DE76-6ADF-3669-B90DB49B08FC}"/>
              </a:ext>
            </a:extLst>
          </p:cNvPr>
          <p:cNvSpPr txBox="1"/>
          <p:nvPr/>
        </p:nvSpPr>
        <p:spPr>
          <a:xfrm>
            <a:off x="1752600" y="3162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70CC05CA-7DDF-4F16-2DFA-6623878CE44D}"/>
              </a:ext>
            </a:extLst>
          </p:cNvPr>
          <p:cNvSpPr/>
          <p:nvPr/>
        </p:nvSpPr>
        <p:spPr>
          <a:xfrm>
            <a:off x="0" y="6210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2A45ADF-55A6-B268-468B-B88C208592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40860" r="13793" b="1"/>
          <a:stretch/>
        </p:blipFill>
        <p:spPr>
          <a:xfrm>
            <a:off x="13290046" y="6961157"/>
            <a:ext cx="3305776" cy="312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A45C24-0AE7-D899-A66C-0C68F017B3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77" b="5077"/>
          <a:stretch/>
        </p:blipFill>
        <p:spPr>
          <a:xfrm>
            <a:off x="13229624" y="133293"/>
            <a:ext cx="3305776" cy="312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1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5067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752600" y="7063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15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717964" y="1263935"/>
            <a:ext cx="9326674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O finansach powiatu, jego infrastrukturze drogowej </a:t>
            </a:r>
            <a:br>
              <a:rPr lang="pl-PL" sz="2800" dirty="0"/>
            </a:br>
            <a:r>
              <a:rPr lang="pl-PL" sz="2800" dirty="0"/>
              <a:t>i współpracy transgranicznej rozmawiali Krzysztof Karwatowicz </a:t>
            </a:r>
            <a:br>
              <a:rPr lang="pl-PL" sz="2800" dirty="0"/>
            </a:br>
            <a:r>
              <a:rPr lang="pl-PL" sz="2800" dirty="0"/>
              <a:t>z Krystyną Sibińską Poseł na Sejm RP.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326AB17-524F-846A-FD64-1EF873869408}"/>
              </a:ext>
            </a:extLst>
          </p:cNvPr>
          <p:cNvSpPr txBox="1"/>
          <p:nvPr/>
        </p:nvSpPr>
        <p:spPr>
          <a:xfrm>
            <a:off x="1717964" y="5518484"/>
            <a:ext cx="9326674" cy="2694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Krzysztof Karwatowicz oraz Mariusz Śpiewanek Członek Zarządu Powiatu Gorzowskiego, wspólnie z Karoliną Piętek Sołtys Lipek Wielkich oraz Joanną Markowską Radną Gminy Santok zwiedzali Powiat Gorzowski. A wszystko to w ramach wylicytowanego vouchera na rzecz odbudowy spalonego domu mieszkańców z Lipek Wielkich.</a:t>
            </a:r>
            <a:endParaRPr lang="pl-PL" sz="2800" b="0" i="0" dirty="0">
              <a:effectLst/>
              <a:highlight>
                <a:srgbClr val="FFFFFF"/>
              </a:highlight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752600" y="48973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16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7CB8C3-CCE5-2A01-B6BA-08F16416F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414" y="647700"/>
            <a:ext cx="4449713" cy="375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80D47F-A9AB-18B5-20A4-6BB799D369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/>
          <a:stretch/>
        </p:blipFill>
        <p:spPr>
          <a:xfrm>
            <a:off x="12016414" y="4914900"/>
            <a:ext cx="4449713" cy="375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153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647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6926" y="5295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04D5318F-844F-FF78-247B-07F8254A2A46}"/>
              </a:ext>
            </a:extLst>
          </p:cNvPr>
          <p:cNvSpPr txBox="1"/>
          <p:nvPr/>
        </p:nvSpPr>
        <p:spPr>
          <a:xfrm>
            <a:off x="1752600" y="413508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17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023219A-8A6B-4E7D-8F48-B9C0567F18D1}"/>
              </a:ext>
            </a:extLst>
          </p:cNvPr>
          <p:cNvSpPr txBox="1"/>
          <p:nvPr/>
        </p:nvSpPr>
        <p:spPr>
          <a:xfrm>
            <a:off x="1524000" y="1028700"/>
            <a:ext cx="9906000" cy="4438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Starosty z Radosławem Wróblewskim Dyrektorem Generalnym LUW.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W Lubuskim Urzędzie Wojewódzkim odbyło się spotkanie </a:t>
            </a:r>
            <a:br>
              <a:rPr lang="pl-PL" sz="2800" dirty="0"/>
            </a:br>
            <a:r>
              <a:rPr lang="pl-PL" sz="2800" dirty="0"/>
              <a:t>z przedstawicielami jednostek samorządu terytorialnego </a:t>
            </a:r>
            <a:br>
              <a:rPr lang="pl-PL" sz="2800" dirty="0"/>
            </a:br>
            <a:r>
              <a:rPr lang="pl-PL" sz="2800" dirty="0"/>
              <a:t>z województwa lubuskiego. Rozmawiano o: sytuacji </a:t>
            </a:r>
            <a:br>
              <a:rPr lang="pl-PL" sz="2800" dirty="0"/>
            </a:br>
            <a:r>
              <a:rPr lang="pl-PL" sz="2800" dirty="0"/>
              <a:t>w obszarze pieczy zastępczej na terenie województwa lubuskiego; programie Aktywny Maluch 2022-2029, umożliwiającym powrót rodziców do pracy zawodowej.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28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2800" dirty="0">
              <a:solidFill>
                <a:srgbClr val="000000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752600" y="51259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17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6759465-F5EE-21F0-D8B6-AD29A844A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800100"/>
            <a:ext cx="4744607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1409FA-1A96-A3DC-B517-DE41D1790E27}"/>
              </a:ext>
            </a:extLst>
          </p:cNvPr>
          <p:cNvSpPr txBox="1"/>
          <p:nvPr/>
        </p:nvSpPr>
        <p:spPr>
          <a:xfrm>
            <a:off x="1752600" y="5646141"/>
            <a:ext cx="9906000" cy="439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Spotkanie z Reinerem Schinkelem Wicestarostą Powiatu Marchijsko-Odrzańskiego m.in. w sprawie </a:t>
            </a:r>
            <a:r>
              <a:rPr lang="pl-PL" sz="2800" dirty="0">
                <a:effectLst/>
              </a:rPr>
              <a:t>projektu „Szlak Stolic EV2/R1 – etap II”, którego jesteśmy partnerem i planujemy budowę ścieżki rowerowej wzdłuż drogi powiatowej na odcinku od skrzyżowania z drogą wojewódzką nr 151 do miejscowości Łośno - etap I. </a:t>
            </a:r>
            <a:r>
              <a:rPr lang="pl-PL" sz="2800" dirty="0"/>
              <a:t>Projekt zostanie złożony we wrześniu w ramach naboru Funduszu Małych Projektów (FMP) Programu Współpracy Interreg VI A Brandenburgia – Polska 2021-2027.</a:t>
            </a:r>
            <a:endParaRPr lang="pl-PL" sz="2800" dirty="0">
              <a:effectLst/>
            </a:endParaRP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28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2800" dirty="0">
              <a:solidFill>
                <a:srgbClr val="000000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3D434897-BB95-457B-BEFE-DBB3A0F11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/>
          <a:stretch/>
        </p:blipFill>
        <p:spPr>
          <a:xfrm>
            <a:off x="12263327" y="5710371"/>
            <a:ext cx="4744607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49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4533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658974" y="4305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18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658974" y="4838700"/>
            <a:ext cx="9384357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Z wizytą u Starosty: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Tomasz Kwiatkowski Wójt Bogdańca.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Marek Waraksa Naczelnik Wydziału Ruchu Drogowego KMP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Gorzowie Wlkp.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Burmistrz Miasta i Gminy Witnica Agnieszka Chudziak, Radny Powiatu Gorzowskiego Adrian Wośkowiak oraz Radny MiG Witnica Marek Mołdoch ws. chodnika na ul. Kościelnej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w Kamieniu Wielkim.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1A44F1C6-9033-B3ED-CAE0-1607E246866A}"/>
              </a:ext>
            </a:extLst>
          </p:cNvPr>
          <p:cNvSpPr/>
          <p:nvPr/>
        </p:nvSpPr>
        <p:spPr>
          <a:xfrm>
            <a:off x="0" y="723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1E22F5BB-0E6E-0C9D-A974-E5B2E57F6F8B}"/>
              </a:ext>
            </a:extLst>
          </p:cNvPr>
          <p:cNvSpPr txBox="1"/>
          <p:nvPr/>
        </p:nvSpPr>
        <p:spPr>
          <a:xfrm>
            <a:off x="1658974" y="495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17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F6AC0A9-B331-2589-EA45-B592B72B83A6}"/>
              </a:ext>
            </a:extLst>
          </p:cNvPr>
          <p:cNvSpPr txBox="1"/>
          <p:nvPr/>
        </p:nvSpPr>
        <p:spPr>
          <a:xfrm>
            <a:off x="1658974" y="992556"/>
            <a:ext cx="8906375" cy="225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Umowa na wspólne przedsięwzięcie z Nadleśnictwem Bogdaniec na remont drogi powiatowej nr 1392F </a:t>
            </a:r>
            <a:br>
              <a:rPr lang="pl-PL" sz="2800" dirty="0"/>
            </a:br>
            <a:r>
              <a:rPr lang="pl-PL" sz="2800" dirty="0"/>
              <a:t>od skrzyżowania DW 130 do Lubna - podpisana. Całkowita wartość inwestycji szacowana jest na 3 328 548 zł, </a:t>
            </a:r>
            <a:br>
              <a:rPr lang="pl-PL" sz="2800" dirty="0"/>
            </a:br>
            <a:r>
              <a:rPr lang="pl-PL" sz="2800" dirty="0"/>
              <a:t>z czego aż 2 662 800 zł pochodzi z funduszu leśnego.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A188F34-E90E-443E-69AF-B485F166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702" y="570016"/>
            <a:ext cx="4860324" cy="336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D19B9C7-CF2E-8E67-F77F-F6B81183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13234"/>
          <a:stretch/>
        </p:blipFill>
        <p:spPr>
          <a:xfrm>
            <a:off x="11768702" y="5143500"/>
            <a:ext cx="4860325" cy="336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90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-17211" y="3467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-17211" y="6819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1763" y="6591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23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641763" y="3238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486007" y="3771900"/>
            <a:ext cx="15160228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3200" dirty="0">
                <a:solidFill>
                  <a:srgbClr val="000000"/>
                </a:solidFill>
              </a:rPr>
              <a:t>Starosta Krzysztof Karwatowicz spotkał się z: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Łukaszem Bakiem Prezesem Miejskich Zakładów Komunalnych Sp. z o.o. w Witnicy.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Bogusławem Bukowskim Dyrektorem Zarządzającym PKS w Gorzowie Wlkp. Sp. z o.o.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Małgorzatą Domagałą </a:t>
            </a:r>
            <a:r>
              <a:rPr lang="pl-PL" sz="3200" dirty="0">
                <a:effectLst/>
                <a:highlight>
                  <a:srgbClr val="FFFFFF"/>
                </a:highlight>
              </a:rPr>
              <a:t>Zastępcą Prezydenta Miasta ds. Społecznych. </a:t>
            </a:r>
            <a:endParaRPr lang="pl-PL" sz="3200" dirty="0">
              <a:solidFill>
                <a:srgbClr val="00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23999" y="7124700"/>
            <a:ext cx="14401801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Wizyta M. Buszkiewicza Radnego Rady Miasta Gorzowa Wlkp., </a:t>
            </a:r>
            <a:br>
              <a:rPr lang="pl-PL" sz="3200" dirty="0">
                <a:solidFill>
                  <a:srgbClr val="000000"/>
                </a:solidFill>
              </a:rPr>
            </a:br>
            <a:r>
              <a:rPr lang="pl-PL" sz="3200" dirty="0">
                <a:solidFill>
                  <a:srgbClr val="000000"/>
                </a:solidFill>
              </a:rPr>
              <a:t>z-cy dyrektora Biura UMWL w Gorzowie Wlkp. </a:t>
            </a:r>
          </a:p>
          <a:p>
            <a:pPr marL="457200" indent="-4572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Rozmowa Starosty z Leszkiem Naumowiczem Dyrektorem </a:t>
            </a:r>
            <a:r>
              <a:rPr lang="pl-PL" sz="3200" dirty="0"/>
              <a:t>Zespołu Szkół im. Marii Skłodowskiej-Curie.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5338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1763" y="6477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19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23999" y="1194683"/>
            <a:ext cx="1440180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Spotkanie Krzysztofa Karwatowicza z  Izabelą Piotrowicz z-cą Prezydenta Miasta </a:t>
            </a:r>
            <a:br>
              <a:rPr lang="pl-PL" sz="3200" dirty="0">
                <a:solidFill>
                  <a:srgbClr val="000000"/>
                </a:solidFill>
              </a:rPr>
            </a:br>
            <a:r>
              <a:rPr lang="pl-PL" sz="3200" dirty="0">
                <a:effectLst/>
              </a:rPr>
              <a:t>ds. Pozyskiwania Funduszy, Kultury i Sportu</a:t>
            </a:r>
            <a:r>
              <a:rPr lang="pl-PL" sz="3200" b="1" dirty="0"/>
              <a:t>.</a:t>
            </a:r>
            <a:endParaRPr lang="pl-PL" sz="32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0000"/>
                </a:solidFill>
              </a:rPr>
              <a:t>Spotkanie ws. projektu turystycznego w ramach Programu Współpracy Interreg </a:t>
            </a:r>
            <a:br>
              <a:rPr lang="pl-PL" sz="3200" dirty="0">
                <a:solidFill>
                  <a:srgbClr val="000000"/>
                </a:solidFill>
              </a:rPr>
            </a:br>
            <a:r>
              <a:rPr lang="pl-PL" sz="3200" dirty="0">
                <a:solidFill>
                  <a:srgbClr val="000000"/>
                </a:solidFill>
              </a:rPr>
              <a:t>VI A Brandenburgia-Polska 2021-2027.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pl-PL" sz="32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0A90180-2893-1D84-88B4-4F15800E84A3}"/>
              </a:ext>
            </a:extLst>
          </p:cNvPr>
          <p:cNvSpPr/>
          <p:nvPr/>
        </p:nvSpPr>
        <p:spPr>
          <a:xfrm>
            <a:off x="0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-2" y="5676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79756" y="5448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29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FFF7E496-F137-0903-5E07-F1D8EE1CE8BB}"/>
              </a:ext>
            </a:extLst>
          </p:cNvPr>
          <p:cNvSpPr txBox="1"/>
          <p:nvPr/>
        </p:nvSpPr>
        <p:spPr>
          <a:xfrm>
            <a:off x="1679756" y="6477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25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D28794-E16C-EFEF-7007-ECED377B4F3C}"/>
              </a:ext>
            </a:extLst>
          </p:cNvPr>
          <p:cNvSpPr txBox="1"/>
          <p:nvPr/>
        </p:nvSpPr>
        <p:spPr>
          <a:xfrm>
            <a:off x="1449388" y="1257300"/>
            <a:ext cx="89063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effectLst/>
              </a:rPr>
              <a:t>Odznaczenie Krzysztofa Karwatowicza Medalem Senatu Rzeczypospolitej Polskiej. Medal został przyznany przez Marszałek Małgorzatę Kidawę-Błońską, na wniosek Senatora RP Władysława Komarnickiego. </a:t>
            </a:r>
          </a:p>
          <a:p>
            <a:pPr algn="just"/>
            <a:r>
              <a:rPr lang="pl-PL" sz="2800" dirty="0">
                <a:effectLst/>
              </a:rPr>
              <a:t>To prestiżowe wyróżnienie przyznawane jest przez Wyższą Izbę Polskiego Parlamentu za wyjątkowy wkład w jej prace. </a:t>
            </a:r>
            <a:r>
              <a:rPr lang="pl-PL" sz="2800" dirty="0"/>
              <a:t>Dodatkowo, wizyta w Senacie była okazją do dyskusji na temat finansowania jednostek samorządu terytorialnego, </a:t>
            </a:r>
            <a:br>
              <a:rPr lang="pl-PL" sz="2800" dirty="0"/>
            </a:br>
            <a:r>
              <a:rPr lang="pl-PL" sz="2800" dirty="0"/>
              <a:t>ze szczególnym uwzględnieniem powiatów.</a:t>
            </a:r>
            <a:endParaRPr lang="pl-PL" sz="2800" dirty="0"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24000" y="6057900"/>
            <a:ext cx="8906375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Spotkanie z przedstawicielami OHP Zielona Góra ws. realizacji działań OHP na terenie powiatu.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8AC7810-E16E-DA64-A1AF-864BE1C47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72236"/>
            <a:ext cx="5394757" cy="404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047CA6A0-ABAD-FEC4-B281-3F3CAF72BC63}"/>
              </a:ext>
            </a:extLst>
          </p:cNvPr>
          <p:cNvSpPr/>
          <p:nvPr/>
        </p:nvSpPr>
        <p:spPr>
          <a:xfrm>
            <a:off x="-2" y="7353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4ABC70F2-5181-3082-4EC0-8B2FA1FA48DE}"/>
              </a:ext>
            </a:extLst>
          </p:cNvPr>
          <p:cNvSpPr txBox="1"/>
          <p:nvPr/>
        </p:nvSpPr>
        <p:spPr>
          <a:xfrm>
            <a:off x="1679756" y="71247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30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41EFD27-5BE3-D290-CEA9-146255B4E08E}"/>
              </a:ext>
            </a:extLst>
          </p:cNvPr>
          <p:cNvSpPr txBox="1"/>
          <p:nvPr/>
        </p:nvSpPr>
        <p:spPr>
          <a:xfrm>
            <a:off x="1524000" y="7658100"/>
            <a:ext cx="8906375" cy="1386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Z wizytą u Starosty: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Krystyna Pławska.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Zbigniew Rudziński prezes PTTK Ziemia Gorzowska.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B1A3578-A10B-6B65-0D86-BBD049AC1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11766856" y="5143500"/>
            <a:ext cx="5025844" cy="47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5119" y="90948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31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03218" y="1604070"/>
            <a:ext cx="108936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U</a:t>
            </a:r>
            <a:r>
              <a:rPr lang="pl-PL" sz="2800" dirty="0">
                <a:effectLst/>
              </a:rPr>
              <a:t>mowy na przebudowę drogi powiatowej nr 1365F Gorzów Wlkp. – Czechów oraz przebudowę wraz z rozbudową drogi powiatowej nr 1365 F na odcinku Czechów – Santok podpisali Krzysztof Karwatowicz i Mariusz Śpiewanek, ze strony Gminy Santok Józef Ludniewski Wójt Gminy Santok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i Magdalena Nowak Z-ca Wójta Gminy Santok. Inwestycje realizowane będą w systemie "zaprojektuj i wybuduj". </a:t>
            </a:r>
          </a:p>
          <a:p>
            <a:pPr algn="l"/>
            <a:endParaRPr lang="pl-PL" sz="2800" dirty="0">
              <a:effectLst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5C4E3BB-AEBC-FB26-A3B6-293C1A9B1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1290489"/>
            <a:ext cx="4507821" cy="331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0" y="584514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45119" y="56593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5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03218" y="6210300"/>
            <a:ext cx="108936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Uroczyste przekazanie sprzętu dla prezesa OSP Bogdaniec - Krzysztofa Nowaka przez Krzysztofa Karwatowicza, Zbigniewa Surmę, Agnieszkę Hołubowską Członka Zarządu, Jadwigę Szafraniec Radną Powiatu,  przy udziale Huberta Harasimowicza Radnego Sejmiku Województwa Lubuskiego.</a:t>
            </a:r>
            <a:endParaRPr lang="pl-PL" sz="2800" dirty="0">
              <a:effectLst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ABDFD896-BF90-1FB0-4B05-7C40D942C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330668"/>
            <a:ext cx="4507820" cy="331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14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TextBox 5"/>
          <p:cNvSpPr txBox="1"/>
          <p:nvPr/>
        </p:nvSpPr>
        <p:spPr>
          <a:xfrm>
            <a:off x="-1456702" y="956667"/>
            <a:ext cx="8170896" cy="289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endParaRPr dirty="0"/>
          </a:p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PODJĄŁ UCHWAŁY W SPRAWIE</a:t>
            </a:r>
            <a:r>
              <a:rPr lang="en-US" sz="2400" dirty="0">
                <a:solidFill>
                  <a:srgbClr val="A20E20"/>
                </a:solidFill>
                <a:latin typeface="Open Sans Bold"/>
              </a:rPr>
              <a:t>:</a:t>
            </a: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6042" y="1826332"/>
            <a:ext cx="17714134" cy="8203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Uchwalenia Regulaminu Organizacyjnego Starostwa Powiatowego w Gorzowie Wlkp.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 w uchwale budżetowej Powiatu Gorzowskiego na 2024 rok (3 uchwały).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atwierdzenia zmiany planu finansowego środków Państwowego Funduszu Rehabilitacji Osób Niepełnosprawnych na realizację zadań z zakresu rehabilitacji zawodowej i społecznej na 2024 r. uchwalonego uchwałą nr LXVIII/385/2024 Rady Powiatu Gorzowskiego z dnia 11 marca 2024 r.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aopiniowania projektu „Programu Ochrony Środowiska dla Gminy Deszczno na lata 2024-2027 z perspektywą na lata 2028-2031”.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owołania komisji egzaminacyjnej dla nauczyciela ubiegającego się o awans na stopień nauczyciela mianowanego </a:t>
            </a:r>
            <a:b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 uchwały).</a:t>
            </a: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Organizacji indywidualnego nauczania uczennicy Branżowej Szkoły I Stopnia w Zespole Szkół w Kostrzynie nad Odrą.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rganizacji indywidualnego nauczania uczennicy Szkoły Przysposabiającej do Pracy w Specjalnym Ośrodku </a:t>
            </a:r>
            <a:b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Szkolno-Wychowawczym w Lipkach Wielkich.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yrażenia zgody na przystąpienie do układu z dłużnikiem „CESTAR” Andrzej Cebula, Jerzy Starski Spółka Jawna.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indent="-342900">
              <a:buFont typeface="+mj-lt"/>
              <a:buAutoNum type="arabicPeriod"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342900" marR="12065" indent="-342900">
              <a:buFont typeface="+mj-lt"/>
              <a:buAutoNum type="arabicPeriod"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342900" marR="12065" lvl="0" indent="-342900" algn="just"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2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7 POSIEDZEŃ W DNIACH </a:t>
              </a:r>
              <a:r>
                <a:rPr lang="pl-PL" sz="2800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27.06.2024R., 11.07.2024R., 22.07.2024R., 29.07.2024R., 21.08.2024R., 04.09.2024R., 13.09.2024R. </a:t>
              </a:r>
              <a:r>
                <a:rPr lang="pl-PL" dirty="0">
                  <a:solidFill>
                    <a:srgbClr val="000000"/>
                  </a:solidFill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  <a:r>
                <a:rPr lang="pl-PL" sz="28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A KTÓRYCH:</a:t>
              </a:r>
            </a:p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,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30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5119" y="571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6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03217" y="1104900"/>
            <a:ext cx="101553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Oficjalne otwarcie ponad dwu kilometrowego odcinka drogi powiatowej Racław-Stanowice. Blisko dwumilionowa inwestycja, zrealizowana była we współpracy z Gminą Bogdaniec dzięki rządowemu dofinansowaniu z Polskiego Ładu Programu Inwestycji Strategicznych, Edycja III PGR. </a:t>
            </a:r>
            <a:endParaRPr lang="pl-PL" sz="2800" dirty="0">
              <a:effectLst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0" y="461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563186" y="4381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7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395737" y="4838700"/>
            <a:ext cx="102628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Piotr </a:t>
            </a:r>
            <a:r>
              <a:rPr lang="pl-PL" sz="2800" dirty="0">
                <a:effectLst/>
              </a:rPr>
              <a:t>Wilczewski Radny Miasta Gorzowa Wlkp. z wizytą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u Starosty. </a:t>
            </a:r>
            <a:r>
              <a:rPr lang="pl-PL" sz="2800" dirty="0"/>
              <a:t>Głównym tematem spotkania były ścieżki rowerowe.</a:t>
            </a:r>
            <a:endParaRPr lang="pl-PL" sz="2800" dirty="0">
              <a:effectLst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Spotkanie Starosty Powiatu Gorzowskiego z władzami Seelow </a:t>
            </a:r>
            <a:br>
              <a:rPr lang="pl-PL" sz="2800" dirty="0"/>
            </a:br>
            <a:r>
              <a:rPr lang="pl-PL" sz="2800" dirty="0"/>
              <a:t>ws. partnerstwa w projektach.  </a:t>
            </a:r>
          </a:p>
          <a:p>
            <a:pPr algn="just"/>
            <a:endParaRPr lang="pl-PL" sz="2800" dirty="0">
              <a:effectLst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B74C214-81A5-17E7-F461-B5012BE40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91" y="1094509"/>
            <a:ext cx="4144723" cy="310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61C1A2B-35F3-6DCB-C01F-7A5FE9EC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1043" b="7161"/>
          <a:stretch/>
        </p:blipFill>
        <p:spPr>
          <a:xfrm>
            <a:off x="12580091" y="5676900"/>
            <a:ext cx="4144723" cy="310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251CA92E-4226-3A1E-C9C3-11A4F7FA9F6D}"/>
              </a:ext>
            </a:extLst>
          </p:cNvPr>
          <p:cNvSpPr/>
          <p:nvPr/>
        </p:nvSpPr>
        <p:spPr>
          <a:xfrm>
            <a:off x="0" y="7429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2E19B9D1-5E6D-0F77-356F-DD52BD7EFCE0}"/>
              </a:ext>
            </a:extLst>
          </p:cNvPr>
          <p:cNvSpPr txBox="1"/>
          <p:nvPr/>
        </p:nvSpPr>
        <p:spPr>
          <a:xfrm>
            <a:off x="1563186" y="72009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9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1580C03-7407-1A68-2A21-62A7F53DD175}"/>
              </a:ext>
            </a:extLst>
          </p:cNvPr>
          <p:cNvSpPr txBox="1"/>
          <p:nvPr/>
        </p:nvSpPr>
        <p:spPr>
          <a:xfrm>
            <a:off x="1503218" y="7734300"/>
            <a:ext cx="101553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effectLst/>
              </a:rPr>
              <a:t>Spotkanie Krzysztofa Karwatowicza z T</a:t>
            </a:r>
            <a:r>
              <a:rPr lang="pl-PL" sz="2800" dirty="0"/>
              <a:t>omaszem Gierczakiem </a:t>
            </a:r>
            <a:r>
              <a:rPr lang="pl-PL" sz="2800" dirty="0">
                <a:effectLst/>
              </a:rPr>
              <a:t>Radnym Sejmiku Województwa Lubuskiego dotyczące współpracy powiatu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z sejmikiem. </a:t>
            </a:r>
            <a:endParaRPr lang="pl-PL" sz="2800" dirty="0"/>
          </a:p>
          <a:p>
            <a:pPr algn="just"/>
            <a:endParaRPr lang="pl-PL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4135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5119" y="90948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03218" y="1503401"/>
            <a:ext cx="8859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Podpisano umowę o dofinansowanie projektu </a:t>
            </a:r>
            <a:br>
              <a:rPr lang="pl-PL" sz="2800" dirty="0"/>
            </a:br>
            <a:r>
              <a:rPr lang="pl-PL" sz="2800" dirty="0"/>
              <a:t>"Lubuskie Kształcenie Zawodowe dla Nowoczesnego Rynku Pracy" współfinansowanego z programu Fundusze Europejskie dla Lubuskiego 2021-2027. Powiat gorzowski reprezentował Zbigniew Surma.</a:t>
            </a:r>
            <a:endParaRPr lang="pl-PL" sz="2800" dirty="0">
              <a:effectLst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0" y="5372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563186" y="52021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19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395738" y="5753100"/>
            <a:ext cx="89674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Na zaproszenie dyrektora PCPR Gorzów Wielkopolski, przedstawiciele OPS, ROPS, GOPS, Kuratorzy, Prezes Sądu Rejonowego w Gorzowie Wlkp. wraz z Przewodniczącym Wydziału Rodzinnego i Nieletnich oraz przedstawiciele Komendy Miejskiej Policji w Gorzowie Wlkp. rozmawiali </a:t>
            </a:r>
            <a:br>
              <a:rPr lang="pl-PL" sz="2800" dirty="0"/>
            </a:br>
            <a:r>
              <a:rPr lang="pl-PL" sz="2800" dirty="0"/>
              <a:t>o pieczy zastępczej i realizacji postanowień sądowych. Powiat Gorzowski reprezentował Zbigniew Surma.</a:t>
            </a:r>
            <a:endParaRPr lang="pl-PL" sz="2800" dirty="0">
              <a:effectLst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211B089-C984-9409-DB2D-975D66A0D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75" y="886091"/>
            <a:ext cx="5220451" cy="34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0CD331B-D09E-93F6-5B03-D6C0F49A7F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287"/>
          <a:stretch/>
        </p:blipFill>
        <p:spPr>
          <a:xfrm>
            <a:off x="11408574" y="5335647"/>
            <a:ext cx="5220451" cy="351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6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645119" y="90948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503218" y="1503401"/>
            <a:ext cx="55071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Otwarcie Parku Wodnego </a:t>
            </a:r>
            <a:br>
              <a:rPr lang="pl-PL" sz="2800" dirty="0"/>
            </a:br>
            <a:r>
              <a:rPr lang="pl-PL" sz="2800" dirty="0"/>
              <a:t>w Kostrzynie nad Odrą,  w którym uczestniczył Zbigniew Surma.</a:t>
            </a:r>
            <a:endParaRPr lang="pl-PL" sz="2800" dirty="0">
              <a:effectLst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6927" y="4914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58974" y="47449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496291" y="5364182"/>
            <a:ext cx="55141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Konwent Powiatów Województwa Lubuskiego w Łagowie. Tematem spotkania w Łagowie były informacje o aktualnych naborach wniosków na dotacje dla samorządów z Krajowego Planu Odbudowy oraz stan wdrażania programu Fundusze Europejskie dla Lubuskiego </a:t>
            </a:r>
            <a:br>
              <a:rPr lang="pl-PL" sz="2800" dirty="0"/>
            </a:br>
            <a:r>
              <a:rPr lang="pl-PL" sz="2800" dirty="0"/>
              <a:t>2021 - 2027. </a:t>
            </a:r>
            <a:endParaRPr lang="pl-PL" sz="2800" dirty="0">
              <a:effectLst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D7422B3-2347-683D-A4B0-5938503E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/>
          <a:stretch/>
        </p:blipFill>
        <p:spPr>
          <a:xfrm>
            <a:off x="7554059" y="618428"/>
            <a:ext cx="4868787" cy="360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30F537F-B1A3-4A4F-0212-81E237458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7842"/>
          <a:stretch/>
        </p:blipFill>
        <p:spPr>
          <a:xfrm>
            <a:off x="13070412" y="647700"/>
            <a:ext cx="4868788" cy="3600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E67241F-C00E-CEDE-7C3E-0CB8E26E2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r="16035"/>
          <a:stretch/>
        </p:blipFill>
        <p:spPr>
          <a:xfrm>
            <a:off x="7628014" y="5124455"/>
            <a:ext cx="4868786" cy="360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DFC0BA5-8279-F62B-21D6-D43075D01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r="12310" b="12528"/>
          <a:stretch/>
        </p:blipFill>
        <p:spPr>
          <a:xfrm>
            <a:off x="13070412" y="5143500"/>
            <a:ext cx="4868788" cy="360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6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1" y="4991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58974" y="48211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24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58636" y="5358705"/>
            <a:ext cx="75386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effectLst/>
              </a:rPr>
              <a:t>Powiatowo - Gminne Święto Plonów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w Wawrowie organizowane wspólnie z Gminą Santok.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9419874-1C95-0AC7-0110-FEE4B82A8455}"/>
              </a:ext>
            </a:extLst>
          </p:cNvPr>
          <p:cNvSpPr/>
          <p:nvPr/>
        </p:nvSpPr>
        <p:spPr>
          <a:xfrm>
            <a:off x="-2" y="6972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6683" y="904023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5341" y="1389286"/>
            <a:ext cx="75386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Spotkanie Zbigniewa Surmy</a:t>
            </a:r>
            <a:r>
              <a:rPr lang="pl-PL" sz="2800" dirty="0">
                <a:effectLst/>
              </a:rPr>
              <a:t>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z Leszkiem Naumowiczem Dyrektorem Zespołu Szkół im. Marii Skłodowskiej – Curie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w Kostrzynie nad Odrą.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Złożono wniosek w Ramach Rządowego Funduszu Rozwoju Dróg na remont drogi powiatowej Zdroisko - Rybakowo etap II.</a:t>
            </a:r>
            <a:endParaRPr lang="pl-PL" sz="2800" dirty="0">
              <a:effectLst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551DC71-4695-045C-BEDF-AA6A6B3FD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0" t="20879" r="2770" b="-20879"/>
          <a:stretch/>
        </p:blipFill>
        <p:spPr>
          <a:xfrm>
            <a:off x="9295567" y="4248591"/>
            <a:ext cx="3838915" cy="291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A7C63C6-9CAD-6209-D87B-3F17B8B11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b="7693"/>
          <a:stretch/>
        </p:blipFill>
        <p:spPr>
          <a:xfrm>
            <a:off x="13918365" y="4248591"/>
            <a:ext cx="3883692" cy="2304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86683" y="67437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25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05341" y="7277100"/>
            <a:ext cx="74919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Tegoroczne zbiory plonów w Gminie Kłodawa świętowano w Sołectwie Mironice. W imieniu władz powiatu gorzowskiego, chlebem częstował się Zbigniew Surma.</a:t>
            </a:r>
            <a:endParaRPr lang="pl-PL" sz="2800" dirty="0">
              <a:effectLst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C82E6D35-003E-F6CC-D5D7-EE5F9BC26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30" y="7564165"/>
            <a:ext cx="3729429" cy="238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AAE33CAB-D4B8-8D77-EBBA-7C8CE572B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708" y="7581900"/>
            <a:ext cx="3880351" cy="238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B5E0CE2-F596-2E5B-39E5-C0CE537AF3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/>
          <a:stretch/>
        </p:blipFill>
        <p:spPr>
          <a:xfrm>
            <a:off x="9449829" y="904023"/>
            <a:ext cx="3684653" cy="233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353293B3-AB3B-A2A8-640B-84C617444F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/>
          <a:stretch/>
        </p:blipFill>
        <p:spPr>
          <a:xfrm>
            <a:off x="13918366" y="933890"/>
            <a:ext cx="3883693" cy="230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232B243-7562-68DF-AB86-C244B4B99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r="48962" b="35910"/>
          <a:stretch/>
        </p:blipFill>
        <p:spPr>
          <a:xfrm>
            <a:off x="13918365" y="933890"/>
            <a:ext cx="3883693" cy="230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85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0783" y="7349254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8192" y="7120654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30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7854" y="7654054"/>
            <a:ext cx="9434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Spotkanie w Specjalnym Ośrodku Szkolno - Wychowawczym </a:t>
            </a:r>
            <a:br>
              <a:rPr lang="pl-PL" sz="2800" dirty="0"/>
            </a:br>
            <a:r>
              <a:rPr lang="pl-PL" sz="2800" dirty="0"/>
              <a:t>w Lipkach Wielkich dotyczące funkcjonowania placówki.</a:t>
            </a:r>
            <a:endParaRPr lang="pl-PL" sz="2800" dirty="0">
              <a:effectLst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6683" y="904023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27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524000" y="5143500"/>
            <a:ext cx="9634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Spotkanie Zbigniewa Surmy z Dyrektorem Wydziału Gospodarki Nieruchomościami Grzegorzem Dłubek.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86683" y="45925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27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38192" y="1399044"/>
            <a:ext cx="9519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Spotkania z rolnikami w czasie powiatowych i gminnych dożynek były inspiracją do rozmowy Zbigniewa Surmy z Markiem Halaszem – Dyrektorem gorzowskiego oddziału Krajowego Ośrodku Wsparcia Rolnictwa na temat wspólnego działania </a:t>
            </a:r>
            <a:br>
              <a:rPr lang="pl-PL" sz="2800" dirty="0"/>
            </a:br>
            <a:r>
              <a:rPr lang="pl-PL" sz="2800" dirty="0"/>
              <a:t>na rzecz polskich rolników oraz innych podmiotów funkcjonujących w sektorze rolno-żywnościowym.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0" y="4762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9A8495-6997-1CB4-CB45-048434C00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10500" r="4223" b="21281"/>
          <a:stretch/>
        </p:blipFill>
        <p:spPr>
          <a:xfrm>
            <a:off x="11423073" y="1169262"/>
            <a:ext cx="6107158" cy="350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2494B2C-8683-318A-3C5C-2E5D19B98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8" b="38446"/>
          <a:stretch/>
        </p:blipFill>
        <p:spPr>
          <a:xfrm>
            <a:off x="11423073" y="5537896"/>
            <a:ext cx="6107159" cy="35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27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6683" y="904023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31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5341" y="1389286"/>
            <a:ext cx="93674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Dożynki Gminne Miodobranie w Tarnowie. Powiat Gorzowski reprezentował Zbigniew Surma. 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86682" y="656703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 WRZEŚNIA 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05340" y="7176639"/>
            <a:ext cx="93674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W ramach uczczenia pamięci tych, którzy w wyniku wojny stracili swoje życie, Krzysztof Karwatowicz wraz z Markiem Cebulą Wojewodą Lubuskim oraz delegacjami parlamentarzystów, samorządów, wojska i organizacji wojskowych oddali cześć bohaterom.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-1" y="671943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5DA6901-EDE8-A9C2-87A4-C5D79A9C7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4066"/>
          <a:stretch/>
        </p:blipFill>
        <p:spPr>
          <a:xfrm>
            <a:off x="11450780" y="6795639"/>
            <a:ext cx="6246252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EAFC2E8-EBCB-BD47-D4E7-8C6036DF6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7912"/>
          <a:stretch/>
        </p:blipFill>
        <p:spPr>
          <a:xfrm>
            <a:off x="11450780" y="228709"/>
            <a:ext cx="6246252" cy="3039479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2EB6BA5-FB88-DBC3-25E1-0F00141AAD02}"/>
              </a:ext>
            </a:extLst>
          </p:cNvPr>
          <p:cNvSpPr/>
          <p:nvPr/>
        </p:nvSpPr>
        <p:spPr>
          <a:xfrm>
            <a:off x="-13856" y="3770155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B24F27DF-02EE-F1A6-632B-52FD37914321}"/>
              </a:ext>
            </a:extLst>
          </p:cNvPr>
          <p:cNvSpPr txBox="1"/>
          <p:nvPr/>
        </p:nvSpPr>
        <p:spPr>
          <a:xfrm>
            <a:off x="1672827" y="3536089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31 SIERPNIA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39B9ABF-48EF-0FD3-D29D-6AF859E90F69}"/>
              </a:ext>
            </a:extLst>
          </p:cNvPr>
          <p:cNvSpPr txBox="1"/>
          <p:nvPr/>
        </p:nvSpPr>
        <p:spPr>
          <a:xfrm>
            <a:off x="1584558" y="4103414"/>
            <a:ext cx="93674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W</a:t>
            </a:r>
            <a:r>
              <a:rPr lang="pl-PL" sz="2800" dirty="0">
                <a:effectLst/>
              </a:rPr>
              <a:t> imieniu Starosty i Zarządu Powiatu Gorzowskiego, Mariusz Śpiewanek złożył Druhom z OSP Wawrów gratulacje z okazji uroczystości otwarcia remizy.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78BC132-4C66-E9B6-15D8-8A91710DB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409" b="14187"/>
          <a:stretch/>
        </p:blipFill>
        <p:spPr>
          <a:xfrm>
            <a:off x="11450780" y="3491361"/>
            <a:ext cx="6380020" cy="303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06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534229" y="7035105"/>
            <a:ext cx="68539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W czasie inauguracji roku szkolnego w SOSW w Lipkach Wielkich, uroczyście otwarto nowy plac zabaw przy udziale Zbigniewa Surmy </a:t>
            </a:r>
            <a:br>
              <a:rPr lang="pl-PL" sz="2800" dirty="0"/>
            </a:br>
            <a:r>
              <a:rPr lang="pl-PL" sz="2800" dirty="0"/>
              <a:t>i Mariusza Śpiewanka.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31265" y="6463958"/>
            <a:ext cx="3266138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0" y="6657104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094A5D4-FAF2-9F24-D0BE-C13C6DD8B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16" y="7188465"/>
            <a:ext cx="4421258" cy="29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28D2A2E-154D-CCB8-9E32-27E02D701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13486034" y="3650360"/>
            <a:ext cx="4442577" cy="29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67FA762-DE6D-E50C-83DA-588C54AEC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b="9234"/>
          <a:stretch/>
        </p:blipFill>
        <p:spPr>
          <a:xfrm>
            <a:off x="8783490" y="3657288"/>
            <a:ext cx="4399110" cy="297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E39312EC-FACB-16B3-87AF-E22FE24D3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3529" b="8978"/>
          <a:stretch/>
        </p:blipFill>
        <p:spPr>
          <a:xfrm>
            <a:off x="13414812" y="7200900"/>
            <a:ext cx="4421795" cy="29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5" y="642452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69269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W  Zespole Szkół im. Marii Skłodowskiej - Curie w Kostrzynie nad Odrą odbyło się uroczyste rozpoczęcie roku szkolnego. Wyjątkowym momentem było otwarcie strefy relaksu dla uczniów.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Otwarcie nowej hali sportowej przy Szkole Podstawowej nr 12 im. Przyjaciół Ziemi </a:t>
            </a:r>
            <a:br>
              <a:rPr lang="pl-PL" sz="2800" dirty="0"/>
            </a:br>
            <a:r>
              <a:rPr lang="pl-PL" sz="2800" dirty="0"/>
              <a:t>w Kostrzynie nad Odrą. </a:t>
            </a:r>
            <a:r>
              <a:rPr lang="pl-PL" sz="2800" dirty="0">
                <a:effectLst/>
              </a:rPr>
              <a:t>W obu wydarzeniach wziął udział Krzysztof    Karwatowicz.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E584757-2824-F420-DA88-4FB112528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b="26526"/>
          <a:stretch/>
        </p:blipFill>
        <p:spPr>
          <a:xfrm>
            <a:off x="8783489" y="294688"/>
            <a:ext cx="4399111" cy="29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BDA11AF-05B1-F794-F237-0D11717DC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"/>
          <a:stretch/>
        </p:blipFill>
        <p:spPr>
          <a:xfrm>
            <a:off x="13486034" y="294688"/>
            <a:ext cx="4442577" cy="29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111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1138089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6683" y="904023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5341" y="1389286"/>
            <a:ext cx="79958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Spotkanie Zbigniewa Surmy ws. programów na rzecz ochrony środowiska z Agnieszką Hołubowską, Agatą Dusińską z Siły Kobiet, Małgorzatą Domagałą </a:t>
            </a:r>
            <a:r>
              <a:rPr lang="pl-PL" sz="2800" dirty="0">
                <a:effectLst/>
              </a:rPr>
              <a:t>Zastępcą Prezydenta Miasta Gorzowa Wlkp. ds. Społecznych </a:t>
            </a:r>
            <a:r>
              <a:rPr lang="pl-PL" sz="2800" dirty="0"/>
              <a:t>oraz Mirosławem Głazem prezesem Wojewódzkiego Fundusz Ochrony Środowiska i Gospodarki Wodnej </a:t>
            </a:r>
            <a:br>
              <a:rPr lang="pl-PL" sz="2800" dirty="0"/>
            </a:br>
            <a:r>
              <a:rPr lang="pl-PL" sz="2800" dirty="0"/>
              <a:t>w Zielonej Górze.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86683" y="5067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5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05341" y="5600700"/>
            <a:ext cx="79958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>
                <a:latin typeface="Google Sans"/>
              </a:rPr>
              <a:t>Otrzymaliśmy wstępną promesę na realizację zadania inwestycyjnego związanego z SOSW </a:t>
            </a:r>
            <a:br>
              <a:rPr lang="pl-PL" sz="2800" dirty="0">
                <a:latin typeface="Google Sans"/>
              </a:rPr>
            </a:br>
            <a:r>
              <a:rPr lang="pl-PL" sz="2800" dirty="0">
                <a:latin typeface="Google Sans"/>
              </a:rPr>
              <a:t>w Lipkach Wielkich, w ramach Rządowego Funduszu Polski Ład. Wartość inwestycji to prawie 5 mln zł!</a:t>
            </a:r>
            <a:endParaRPr lang="pl-PL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Spotkanie Starosty ws. kolei z Arkadiuszem Mieczyńskim Dyrektorem Departamentu Infrastruktury Transportowej UMWL.  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0" y="5295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EF84FE9-264C-E288-897A-21D00F910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09" y="904023"/>
            <a:ext cx="6701481" cy="339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1768EED-FD83-1774-569F-C0F20BAFD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7819"/>
          <a:stretch/>
        </p:blipFill>
        <p:spPr>
          <a:xfrm>
            <a:off x="10695708" y="5674223"/>
            <a:ext cx="6701481" cy="339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03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-1366" y="5524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5317" y="52959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7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3975" y="5829300"/>
            <a:ext cx="9902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Oficjalnie otwarto zmodernizowaną remizę Ochotniczej Straży Pożarnej w Starym Polichnie.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70871" y="7259537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8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03975" y="7873305"/>
            <a:ext cx="99022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Ponadgminny Turniej Piłki Nożnej o Puchar Starosty Gorzowskiego organizowany przez LUKS Junior Różanki. </a:t>
            </a:r>
            <a:br>
              <a:rPr lang="pl-PL" sz="2800" dirty="0"/>
            </a:br>
            <a:r>
              <a:rPr lang="pl-PL" sz="2800" dirty="0"/>
              <a:t>W wydarzeniu uczestniczył Zbigniew Surma.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-8885" y="7429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5" y="642452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6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99752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W Urzędzie Miasta Gorzowa Wielkopolskiego odbyło się spotkanie z Piotrem Małolepszakiem podsekretarzem stanu </a:t>
            </a:r>
            <a:br>
              <a:rPr lang="pl-PL" sz="2800" dirty="0"/>
            </a:br>
            <a:r>
              <a:rPr lang="pl-PL" sz="2800" dirty="0"/>
              <a:t>w Ministerstwie Infrastruktury, dotyczące rozwoju kolei </a:t>
            </a:r>
            <a:br>
              <a:rPr lang="pl-PL" sz="2800" dirty="0"/>
            </a:br>
            <a:r>
              <a:rPr lang="pl-PL" sz="2800" dirty="0"/>
              <a:t>w naszym regionie. W rozmowach uczestniczył także Krzysztof Karwatowicz.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Podpisano porozumienie dot. linii kolejowej </a:t>
            </a:r>
            <a:br>
              <a:rPr lang="pl-PL" sz="2800" dirty="0"/>
            </a:br>
            <a:r>
              <a:rPr lang="pl-PL" sz="2800" dirty="0"/>
              <a:t>Międzychód – Gorzów – Strefa.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</a:rPr>
              <a:t>Krzysztof Karwatowicz uczestniczył w konferencji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z okazji Dnia Budowlanych w Mierzęcinie.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9CA4FF-6EF1-54D8-1561-589A25D6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498590"/>
            <a:ext cx="4402936" cy="293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5248AA8-FAA8-045E-34A1-30A7EC1D5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6"/>
          <a:stretch/>
        </p:blipFill>
        <p:spPr>
          <a:xfrm>
            <a:off x="11963400" y="3812084"/>
            <a:ext cx="4402936" cy="293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BF02057-4679-A12D-CAE6-B1575A321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3"/>
          <a:stretch/>
        </p:blipFill>
        <p:spPr>
          <a:xfrm>
            <a:off x="11963400" y="7048500"/>
            <a:ext cx="4402936" cy="293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472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461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22181" y="4381500"/>
            <a:ext cx="3724883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11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3975" y="4914900"/>
            <a:ext cx="99784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W Słubicach odbyła się konferencja inauguracyjna z okazji rozpoczęcia nowej edycji Funduszy Małych Projektów </a:t>
            </a:r>
            <a:br>
              <a:rPr lang="pl-PL" sz="2800" dirty="0"/>
            </a:br>
            <a:r>
              <a:rPr lang="pl-PL" sz="2800" dirty="0"/>
              <a:t>w Euroregionie Pro EUROPA Viadrina, w której wziął udział Krzysztof Karwatowicz.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03975" y="7374019"/>
            <a:ext cx="381552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12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31265" y="7927834"/>
            <a:ext cx="99784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0" i="0" dirty="0">
                <a:solidFill>
                  <a:srgbClr val="3C4043"/>
                </a:solidFill>
                <a:effectLst/>
              </a:rPr>
              <a:t>Konferencja Jubileuszowa w </a:t>
            </a:r>
            <a:r>
              <a:rPr lang="pl-PL" sz="2800" dirty="0">
                <a:solidFill>
                  <a:srgbClr val="3C4043"/>
                </a:solidFill>
              </a:rPr>
              <a:t>Zakładzie Ubezpieczeń Społecznych </a:t>
            </a:r>
            <a:br>
              <a:rPr lang="pl-PL" sz="2800" dirty="0">
                <a:solidFill>
                  <a:srgbClr val="3C4043"/>
                </a:solidFill>
              </a:rPr>
            </a:br>
            <a:r>
              <a:rPr lang="pl-PL" sz="2800" dirty="0">
                <a:solidFill>
                  <a:srgbClr val="3C4043"/>
                </a:solidFill>
              </a:rPr>
              <a:t>w Gorzowie Wlkp. </a:t>
            </a:r>
            <a:r>
              <a:rPr lang="pl-PL" sz="2800" b="0" i="0" dirty="0">
                <a:solidFill>
                  <a:srgbClr val="3C4043"/>
                </a:solidFill>
                <a:effectLst/>
              </a:rPr>
              <a:t>pt. ”Od liczydła do e- administracji” z udziałem Krzysztofa Karwatowicza i Zbigniewa Surmy.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0" y="7581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5" y="642452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9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100514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Krzysztof Karwatowicz wziął udział w uroczystościach 80. rocznicy powstania IV Brygady Saperów.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</a:rPr>
              <a:t>Spotkanie Starosty z Sekretarzem gminy </a:t>
            </a:r>
            <a:r>
              <a:rPr lang="pl-PL" sz="2800" dirty="0"/>
              <a:t>Santok.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latin typeface="Google Sans"/>
              </a:rPr>
              <a:t>Udział Starosty i Skarbnika w konferencji pn. „Pożyczka wspierająca zieloną transformację miast” w Lubuskim Urzędzie Wojewódzkim</a:t>
            </a:r>
            <a:r>
              <a:rPr lang="pl-PL" sz="2800" dirty="0">
                <a:latin typeface="Google Sans"/>
              </a:rPr>
              <a:t>.</a:t>
            </a:r>
            <a:endParaRPr lang="pl-PL" sz="2800" b="0" i="0" dirty="0">
              <a:effectLst/>
              <a:latin typeface="Google San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6E3DDF7-69EB-5F3F-367E-CDAB0D90F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190355"/>
            <a:ext cx="4222767" cy="281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CC20346-CB33-3608-E473-4F7B7D210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7674"/>
          <a:stretch/>
        </p:blipFill>
        <p:spPr>
          <a:xfrm>
            <a:off x="13030200" y="3390900"/>
            <a:ext cx="4222767" cy="281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AC800D-E188-27BC-5D15-7A43F92B1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1"/>
          <a:stretch/>
        </p:blipFill>
        <p:spPr>
          <a:xfrm>
            <a:off x="13030200" y="6594908"/>
            <a:ext cx="4222767" cy="278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40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2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7 POSIEDZEŃ W DNIACH </a:t>
              </a:r>
              <a:r>
                <a:rPr lang="pl-PL" sz="2800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27.06.2024R., 11.07.2024R., 22.07.2024R., 29.07.2024R., 21.08.2024R., 04.09.2024R., 13.09.2024R. </a:t>
              </a:r>
              <a:r>
                <a:rPr lang="pl-PL" dirty="0">
                  <a:solidFill>
                    <a:srgbClr val="000000"/>
                  </a:solidFill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  <a:r>
                <a:rPr lang="pl-PL" sz="28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A KTÓRYCH:</a:t>
              </a:r>
            </a:p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,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457200" y="1495585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ROZPATRZYŁ WNIOSKI/ OFERTY POZYTYWNIE: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61A2A6C-1469-7A69-C309-E5C6A45A2C72}"/>
              </a:ext>
            </a:extLst>
          </p:cNvPr>
          <p:cNvSpPr txBox="1"/>
          <p:nvPr/>
        </p:nvSpPr>
        <p:spPr>
          <a:xfrm>
            <a:off x="286932" y="2016439"/>
            <a:ext cx="17714134" cy="1083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Komendanta Miejskiego Policji w Gorzowie Wlkp., o wsparcie finansowe uroczystości Obchodów Miejskiego Święta Policji (wnioskowano o wsparcie finansowe/ dofinansowano 1000zł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Zastępcy Naczelnika Wydziału Komunikacji Agaty Nowak z prośbą o zajęcie stanowiska w sprawie rozłażenia na raty Panu E.P. należności głównej.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Sołtysa Sołectwa Stare Polichno Marii Pawlak o dofinansowanie imprezy p.n. „Festyn rodzinny Polichnianka” (wnioskowano o 1000zł/ dofinansowano 1000zł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kierownika Biura Administracji o sprzedaż samochodu marki Toyota Corolla.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rośba o wyrażenie zgody na zakwalifikowanie pojazdu marki Peugeot 308 do sprzedaży poprzez umieszczenie ogłoszenia w Biuletynie Informacji Publicznej.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rośba PINB w Gorzowie Wlkp., o wyrażenie zgody na montaż klimatyzacji w pomieszczeniach 314, 315 i 316 wynajmowanych przez Inspektorat w budynku Starostwa Powiatowego.</a:t>
            </a: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rośba Specjalnego Ośrodka Szkolno-Wychowawczego w Lipkach Wielkich o stworzenie jednego adresu dla placówki </a:t>
            </a:r>
            <a:b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domenie starostwa i pomoc w zabezpieczeniu jej zgodnie z wytycznymi Inspektora Danych Osobowych.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Pani Liliany Marciniak o dofinansowanie wydania albumu publikacji „Amatorski Teatr Dramatyczny” z Osiedla Poznańskiego (wnioskowano o 1000 zł/ dofinansowano 1000zł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0656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C0CD815-5F03-E135-E421-F80B86B3F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11575" b="20853"/>
          <a:stretch/>
        </p:blipFill>
        <p:spPr>
          <a:xfrm>
            <a:off x="12496799" y="3771900"/>
            <a:ext cx="4133593" cy="275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03A49C4-1695-4E32-A25A-ECF739418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73" y="7048500"/>
            <a:ext cx="4129520" cy="275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3162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5316" y="2916137"/>
            <a:ext cx="3724883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15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3975" y="3467100"/>
            <a:ext cx="9905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effectLst/>
              </a:rPr>
              <a:t>Strażacki Festyn Integracyjny dla mieszkańców Nowin Wielkich </a:t>
            </a:r>
            <a:br>
              <a:rPr lang="pl-PL" sz="2800" dirty="0">
                <a:effectLst/>
              </a:rPr>
            </a:br>
            <a:r>
              <a:rPr lang="pl-PL" sz="2800" dirty="0">
                <a:effectLst/>
              </a:rPr>
              <a:t>z udz</a:t>
            </a:r>
            <a:r>
              <a:rPr lang="pl-PL" sz="2800" dirty="0"/>
              <a:t>iałem Zbigniewa Surmy.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70870" y="4973537"/>
            <a:ext cx="381552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16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31265" y="5524500"/>
            <a:ext cx="99784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</a:rPr>
              <a:t>Wizyta Starosty i Naczelnika Wydziału Dróg w Witnicy dotyczące dróg powiatowych.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Rozmowa Starosty z Tadeuszem Jędrzejczakiem.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Krzysztof Karwatowicz brał udział w posiedzeniu Wojewódzkiego Zespołu Zarządzania Kryzysowego.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</a:rPr>
              <a:t>Ogłoszono zbiórkę dla powodzian w siedzibie starostwa. </a:t>
            </a:r>
            <a:r>
              <a:rPr lang="pl-PL" sz="2800" dirty="0"/>
              <a:t>Przekazano informację do wszystkich gmin i miast na terenie powiatu, że zapewniamy transport rzeczy dla osób poszkodowanych.</a:t>
            </a:r>
            <a:endParaRPr lang="pl-PL" sz="2800" dirty="0">
              <a:effectLst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-8885" y="5219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4" y="642452"/>
            <a:ext cx="393133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13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99784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Zbigniew Surma wziął udział w prelekcji książki „Egipska księżniczka z Janczewa”. </a:t>
            </a:r>
            <a:endParaRPr lang="pl-PL" sz="2800" dirty="0">
              <a:effectLst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42B351-790B-8F53-A41A-A79B71965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r="40536" b="25821"/>
          <a:stretch/>
        </p:blipFill>
        <p:spPr>
          <a:xfrm>
            <a:off x="12496798" y="571500"/>
            <a:ext cx="4139155" cy="277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007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3162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605E7E8-C6C2-A777-987E-91C828387CB7}"/>
              </a:ext>
            </a:extLst>
          </p:cNvPr>
          <p:cNvSpPr txBox="1"/>
          <p:nvPr/>
        </p:nvSpPr>
        <p:spPr>
          <a:xfrm>
            <a:off x="1685316" y="2933700"/>
            <a:ext cx="3724883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18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978D3-2540-B25E-E490-1B2A581381E0}"/>
              </a:ext>
            </a:extLst>
          </p:cNvPr>
          <p:cNvSpPr txBox="1"/>
          <p:nvPr/>
        </p:nvSpPr>
        <p:spPr>
          <a:xfrm>
            <a:off x="1603975" y="3467100"/>
            <a:ext cx="97225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K</a:t>
            </a:r>
            <a:r>
              <a:rPr lang="pl-PL" sz="2800" dirty="0">
                <a:effectLst/>
              </a:rPr>
              <a:t>rzysztof Karwatowicz wziął udział w dwudniowym VII posiedzeniu Komitetu Monitorującego program Fundusze Europejskie dla Lubuskiego 2021-2027.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Zbigniew Surma spotkał się z z-cą wójta Gminy Santok.</a:t>
            </a:r>
            <a:endParaRPr lang="pl-PL" sz="2800" dirty="0">
              <a:effectLst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D4F7F3-B176-D5C6-1A89-7BB4DEBA533E}"/>
              </a:ext>
            </a:extLst>
          </p:cNvPr>
          <p:cNvSpPr txBox="1"/>
          <p:nvPr/>
        </p:nvSpPr>
        <p:spPr>
          <a:xfrm>
            <a:off x="1670870" y="5811737"/>
            <a:ext cx="381552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19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6669980-9C13-D545-5BD7-28B24D7BC0B2}"/>
              </a:ext>
            </a:extLst>
          </p:cNvPr>
          <p:cNvSpPr txBox="1"/>
          <p:nvPr/>
        </p:nvSpPr>
        <p:spPr>
          <a:xfrm>
            <a:off x="1631265" y="6362700"/>
            <a:ext cx="97225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Remont drogi powiatowej nr 1405 Zdroisko - Rybakowo - Etap I znalazł się na liście zadań do dofinansowania w ramach Rządowego Funduszu Rozwoju Dróg!</a:t>
            </a:r>
            <a:endParaRPr lang="pl-PL" sz="2800" b="0" i="0" dirty="0">
              <a:solidFill>
                <a:srgbClr val="3C4043"/>
              </a:solidFill>
              <a:effectLst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</a:rPr>
              <a:t>Spotkanie w sprawie finansowania inwestycji w ochronie zdrowia w ramach Krajowego Planu Odbudowy - Urząd Marszałkowski Województwa Lubuskiego. 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3DE3001-A538-2649-5848-FF2B512D2E4D}"/>
              </a:ext>
            </a:extLst>
          </p:cNvPr>
          <p:cNvSpPr/>
          <p:nvPr/>
        </p:nvSpPr>
        <p:spPr>
          <a:xfrm>
            <a:off x="-8885" y="6057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4" y="642452"/>
            <a:ext cx="393133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17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97225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Krzysztof Karwatowicz wziął udział w posiedzeniu Miejskiego Zespołu Zarządzania Kryzysowego w Kostrzynie nad Odrą.</a:t>
            </a:r>
            <a:endParaRPr lang="pl-PL" sz="2800" dirty="0">
              <a:effectLst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FF972A-CB99-2672-946D-E8C94F82F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923" y="266700"/>
            <a:ext cx="5071150" cy="307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04E1469-FD34-A492-62B7-8D671F505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/>
          <a:stretch/>
        </p:blipFill>
        <p:spPr>
          <a:xfrm>
            <a:off x="11685923" y="3690947"/>
            <a:ext cx="5105786" cy="307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888A1C1-BAA1-CD21-E770-C51A9511B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/>
          <a:stretch/>
        </p:blipFill>
        <p:spPr>
          <a:xfrm>
            <a:off x="11713632" y="7037288"/>
            <a:ext cx="5105786" cy="30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76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9F54685-AB26-19E8-58F2-44927205A52A}"/>
              </a:ext>
            </a:extLst>
          </p:cNvPr>
          <p:cNvSpPr/>
          <p:nvPr/>
        </p:nvSpPr>
        <p:spPr>
          <a:xfrm>
            <a:off x="-27710" y="87105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2ED3BA9-66FA-9BB6-1AC0-DEA0B965E40A}"/>
              </a:ext>
            </a:extLst>
          </p:cNvPr>
          <p:cNvSpPr txBox="1"/>
          <p:nvPr/>
        </p:nvSpPr>
        <p:spPr>
          <a:xfrm>
            <a:off x="1631264" y="642452"/>
            <a:ext cx="393133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20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48ECFCB-9EA9-6C39-1189-73BAFE76E9E8}"/>
              </a:ext>
            </a:extLst>
          </p:cNvPr>
          <p:cNvSpPr txBox="1"/>
          <p:nvPr/>
        </p:nvSpPr>
        <p:spPr>
          <a:xfrm>
            <a:off x="1530927" y="1175852"/>
            <a:ext cx="91370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latin typeface="Google Sans"/>
              </a:rPr>
              <a:t>Krzysztof Karwatowicz rozmawiał z A</a:t>
            </a:r>
            <a:r>
              <a:rPr lang="pl-PL" sz="2800" dirty="0">
                <a:latin typeface="Google Sans"/>
              </a:rPr>
              <a:t>gnieszką</a:t>
            </a:r>
            <a:r>
              <a:rPr lang="pl-PL" sz="2800" b="0" i="0" dirty="0">
                <a:effectLst/>
                <a:latin typeface="Google Sans"/>
              </a:rPr>
              <a:t> Chudziak Burmistrz Miasta i Gminy Witnica o współpracy w zakresie realizacji projektów.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dirty="0"/>
              <a:t>Do Wojewody Lubuskiego złożono zapotrzebowanie </a:t>
            </a:r>
            <a:br>
              <a:rPr lang="pl-PL" sz="2800" dirty="0"/>
            </a:br>
            <a:r>
              <a:rPr lang="pl-PL" sz="2800" dirty="0"/>
              <a:t>na worki przeciwpowodziowe dla gmin z terenu administrowanego: Kostrzyn (20 tys. szt.), Witnica </a:t>
            </a:r>
            <a:br>
              <a:rPr lang="pl-PL" sz="2800" dirty="0"/>
            </a:br>
            <a:r>
              <a:rPr lang="pl-PL" sz="2800" dirty="0"/>
              <a:t>(10 tys. szt.) oraz Bogdaniec, Deszczno i Santok </a:t>
            </a:r>
            <a:br>
              <a:rPr lang="pl-PL" sz="2800" dirty="0"/>
            </a:br>
            <a:r>
              <a:rPr lang="pl-PL" sz="2800" dirty="0"/>
              <a:t>(po 4 tys. szt.).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800" kern="0" dirty="0"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28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powiatowego magazynu przeciwpowodziowego wydano 25 tys. sztuk worków do m. Kostrzyn nad Odrą. </a:t>
            </a:r>
            <a:endParaRPr lang="pl-PL" sz="5400" dirty="0">
              <a:effectLst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32C541B-08A3-7A10-FCE6-53F5324CEF58}"/>
              </a:ext>
            </a:extLst>
          </p:cNvPr>
          <p:cNvSpPr/>
          <p:nvPr/>
        </p:nvSpPr>
        <p:spPr>
          <a:xfrm>
            <a:off x="-27710" y="6896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045F887F-1963-0E67-D40A-12DF0F9D5606}"/>
              </a:ext>
            </a:extLst>
          </p:cNvPr>
          <p:cNvSpPr txBox="1"/>
          <p:nvPr/>
        </p:nvSpPr>
        <p:spPr>
          <a:xfrm>
            <a:off x="1631264" y="6649937"/>
            <a:ext cx="393133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23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F8FDEBF-A0D2-A725-E220-088EBE88B2DC}"/>
              </a:ext>
            </a:extLst>
          </p:cNvPr>
          <p:cNvSpPr txBox="1"/>
          <p:nvPr/>
        </p:nvSpPr>
        <p:spPr>
          <a:xfrm>
            <a:off x="1631264" y="7187505"/>
            <a:ext cx="9036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0" i="0" dirty="0">
                <a:solidFill>
                  <a:srgbClr val="3C4043"/>
                </a:solidFill>
                <a:effectLst/>
                <a:latin typeface="Google Sans"/>
              </a:rPr>
              <a:t>Posiedzenie Powiatowego Zespołu Zarządzania Kryzysowego w Kostrzynie nad Odrą z udziałem Starosty.</a:t>
            </a:r>
            <a:endParaRPr lang="pl-PL" sz="2800" dirty="0">
              <a:effectLst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DB3133-F1AC-2A76-6C1E-70683C0C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3"/>
          <a:stretch/>
        </p:blipFill>
        <p:spPr>
          <a:xfrm>
            <a:off x="11520053" y="5192366"/>
            <a:ext cx="5355696" cy="404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DEA50F2-1CE6-E81E-417D-C9CB70480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99" y="669237"/>
            <a:ext cx="5362623" cy="40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747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Freeform 11"/>
          <p:cNvSpPr/>
          <p:nvPr/>
        </p:nvSpPr>
        <p:spPr>
          <a:xfrm>
            <a:off x="13542370" y="4229100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210EC267-A48D-BBEA-C138-03896673A366}"/>
              </a:ext>
            </a:extLst>
          </p:cNvPr>
          <p:cNvSpPr txBox="1"/>
          <p:nvPr/>
        </p:nvSpPr>
        <p:spPr>
          <a:xfrm>
            <a:off x="674337" y="4229100"/>
            <a:ext cx="11405166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Dziękuję za uwagę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Krzysztof Karwatowicz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Starosta Powiatu Gorzowskiego</a:t>
            </a:r>
            <a:endParaRPr lang="en-US" sz="5600" dirty="0">
              <a:solidFill>
                <a:srgbClr val="000000"/>
              </a:solidFill>
              <a:latin typeface="TT Hoves Bold"/>
            </a:endParaRPr>
          </a:p>
        </p:txBody>
      </p:sp>
    </p:spTree>
    <p:extLst>
      <p:ext uri="{BB962C8B-B14F-4D97-AF65-F5344CB8AC3E}">
        <p14:creationId xmlns:p14="http://schemas.microsoft.com/office/powerpoint/2010/main" val="232588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2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7 POSIEDZEŃ W DNIACH </a:t>
              </a:r>
              <a:r>
                <a:rPr lang="pl-PL" sz="2800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27.06.2024R., 11.07.2024R., 22.07.2024R., 29.07.2024R., 21.08.2024R., 04.09.2024R., 13.09.2024R. </a:t>
              </a:r>
              <a:r>
                <a:rPr lang="pl-PL" dirty="0">
                  <a:solidFill>
                    <a:srgbClr val="000000"/>
                  </a:solidFill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  <a:r>
                <a:rPr lang="pl-PL" sz="28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A KTÓRYCH:</a:t>
              </a:r>
            </a:p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,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457200" y="1495585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ROZPATRZYŁ WNIOSKI/ OFERTY POZYTYWNIE: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61A2A6C-1469-7A69-C309-E5C6A45A2C72}"/>
              </a:ext>
            </a:extLst>
          </p:cNvPr>
          <p:cNvSpPr txBox="1"/>
          <p:nvPr/>
        </p:nvSpPr>
        <p:spPr>
          <a:xfrm>
            <a:off x="286932" y="2016439"/>
            <a:ext cx="17714134" cy="1119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Sołectwa Górki Gminy Santok o dofinansowanie „Ekologicznego Festynu Sąsiedzkiego (wnioskowano o 1000zł/ dofinansowano 1000zł</a:t>
            </a: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Stowarzyszenia Uniwersytetu Trzeciego Wieku o dofinansowanie imprezy walory historyczne i kulturowe ziemi lubuskiej- Powiatu Gorzowskiego (wnioskowano o 1700zł/ dofinansowano 1000zł</a:t>
            </a: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Komendanta Miejskiego Policji w Gorzowie Wlkp., o zakup urządzeń do badania zawartości alkoholu </a:t>
            </a:r>
            <a:b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wydychanym powietrzu.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Powiatowego Urzędu Pracy o przyznanie środków z funduszu ochrony środowiska i gospodarki wodnej na modernizację instalacji wodno- kanalizacyjnej w Powiatowym Urzędzie Pracy w Gorzowie Wlkp.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Zespołu Szkół im. Marii Skłodowskiej-Curie w Kostrzynie nad Odrą o wyrażenie zgody na wzrost wynagrodzeń pracowników administracji i obsługi.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Zespołu Szkół im. Marii Skłodowskiej-Curie w Kostrzynie nad Odrą o wyrażenie zgody na zmianę regulaminu wynagrodzenia.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Prezesa Ochotniczej Straży Pożarnej w Nowinach Wielkich o dofinansowanie festynu integracyjnego OSP (wnioskowano o 1000zł/ dofinansowano 1000zł</a:t>
            </a: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o wyrażenie zgody na zmniejszenie ceny wywoławczej na sprzedaż pojazdu marki Peugeot 308.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r>
              <a:rPr lang="pl-PL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Powiatowego Centrum Pomocy Rodzinie w Gorzowie Wlkp., o zgodę na regulację wynagrodzeń pracowników Powiatowego Centrum Pomocy Rodzinie.</a:t>
            </a: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658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ównoległobok 16">
            <a:extLst>
              <a:ext uri="{FF2B5EF4-FFF2-40B4-BE49-F238E27FC236}">
                <a16:creationId xmlns:a16="http://schemas.microsoft.com/office/drawing/2014/main" id="{4B2FE467-6775-09B0-23C0-0DA8E57E5182}"/>
              </a:ext>
            </a:extLst>
          </p:cNvPr>
          <p:cNvSpPr/>
          <p:nvPr/>
        </p:nvSpPr>
        <p:spPr>
          <a:xfrm>
            <a:off x="2177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BFCFDD5-060E-A3B6-42E9-B8B53715E517}"/>
              </a:ext>
            </a:extLst>
          </p:cNvPr>
          <p:cNvSpPr/>
          <p:nvPr/>
        </p:nvSpPr>
        <p:spPr>
          <a:xfrm>
            <a:off x="0" y="-14560"/>
            <a:ext cx="18288000" cy="12477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oup 7"/>
          <p:cNvGrpSpPr/>
          <p:nvPr/>
        </p:nvGrpSpPr>
        <p:grpSpPr>
          <a:xfrm>
            <a:off x="562976" y="172680"/>
            <a:ext cx="17151157" cy="2415202"/>
            <a:chOff x="-14520" y="-467732"/>
            <a:chExt cx="22868210" cy="3220270"/>
          </a:xfrm>
        </p:grpSpPr>
        <p:sp>
          <p:nvSpPr>
            <p:cNvPr id="8" name="TextBox 8"/>
            <p:cNvSpPr txBox="1"/>
            <p:nvPr/>
          </p:nvSpPr>
          <p:spPr>
            <a:xfrm>
              <a:off x="-14520" y="-467732"/>
              <a:ext cx="22853690" cy="239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ZARZĄD POWIATU, W OKRESIE MIĘDZY SESJAMI, ODBYŁ 7 POSIEDZEŃ W DNIACH </a:t>
              </a:r>
              <a:r>
                <a:rPr lang="pl-PL" sz="2800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27.06.2024R., 11.07.2024R., 22.07.2024R., 29.07.2024R., 21.08.2024R., 04.09.2024R., 13.09.2024R. </a:t>
              </a:r>
              <a:r>
                <a:rPr lang="pl-PL" dirty="0">
                  <a:solidFill>
                    <a:srgbClr val="000000"/>
                  </a:solidFill>
                  <a:latin typeface="Calibri" panose="020F050202020403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  <a:r>
                <a:rPr lang="pl-PL" sz="28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</a:t>
              </a: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A KTÓRYCH:</a:t>
              </a:r>
            </a:p>
            <a:p>
              <a:pPr marL="219710" marR="12065" indent="449580" algn="ctr">
                <a:lnSpc>
                  <a:spcPct val="107000"/>
                </a:lnSpc>
                <a:spcAft>
                  <a:spcPts val="10"/>
                </a:spcAft>
              </a:pPr>
              <a:r>
                <a:rPr lang="pl-PL" sz="2800" b="1" dirty="0">
                  <a:solidFill>
                    <a:schemeClr val="bg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,</a:t>
              </a:r>
            </a:p>
            <a:p>
              <a:pPr algn="ctr">
                <a:lnSpc>
                  <a:spcPts val="3239"/>
                </a:lnSpc>
              </a:pPr>
              <a:endParaRPr lang="en-US" sz="2799" dirty="0">
                <a:solidFill>
                  <a:srgbClr val="FFFFFF"/>
                </a:solidFill>
                <a:latin typeface="TT Hove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91384"/>
              <a:ext cx="22853690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457200" y="1495585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POZOSTAWIŁ WNIOSKI BEZ ROZPATRZENIA: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234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61A2A6C-1469-7A69-C309-E5C6A45A2C72}"/>
              </a:ext>
            </a:extLst>
          </p:cNvPr>
          <p:cNvSpPr txBox="1"/>
          <p:nvPr/>
        </p:nvSpPr>
        <p:spPr>
          <a:xfrm>
            <a:off x="286932" y="2017017"/>
            <a:ext cx="17714134" cy="478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indent="-51435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niosek Specjalnego Ośrodka Szkolno-Wychowawczego w Lipkach Wielkich o wyrażenie zgody na ponowne zatrudnienie w Ośrodku osoby na stanowisku kierownika gospodarczego oraz przydzielenie etatu sprzątaczki.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F8822875-FB19-3D93-2DFB-ABABAF29CDA2}"/>
              </a:ext>
            </a:extLst>
          </p:cNvPr>
          <p:cNvSpPr/>
          <p:nvPr/>
        </p:nvSpPr>
        <p:spPr>
          <a:xfrm>
            <a:off x="2191195" y="9462959"/>
            <a:ext cx="818496" cy="824041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6280E38-8B9E-1B09-B2E0-B476560EC686}"/>
              </a:ext>
            </a:extLst>
          </p:cNvPr>
          <p:cNvSpPr txBox="1"/>
          <p:nvPr/>
        </p:nvSpPr>
        <p:spPr>
          <a:xfrm>
            <a:off x="457200" y="3183590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ZATWIERDZIŁ/ ZAAKCEPTOWAŁ: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531C88E-EDA8-48EA-5B04-ABE05282D45B}"/>
              </a:ext>
            </a:extLst>
          </p:cNvPr>
          <p:cNvSpPr txBox="1"/>
          <p:nvPr/>
        </p:nvSpPr>
        <p:spPr>
          <a:xfrm>
            <a:off x="276042" y="3616143"/>
            <a:ext cx="17714134" cy="478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ismo z dnia 16.07.2024r. Wiceprezesa Zarządu Związku Żołnierzy Wojska Polskiego w Gorzowie Wlkp.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ateriały będące przedmiotem V sesji Rady Powiatu Gorzowskiego.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53050D4-9202-C22B-25CA-00B03FFC6D83}"/>
              </a:ext>
            </a:extLst>
          </p:cNvPr>
          <p:cNvSpPr txBox="1"/>
          <p:nvPr/>
        </p:nvSpPr>
        <p:spPr>
          <a:xfrm>
            <a:off x="457200" y="4991342"/>
            <a:ext cx="81708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pl-PL" sz="2400" dirty="0">
                <a:solidFill>
                  <a:srgbClr val="A20E20"/>
                </a:solidFill>
                <a:latin typeface="Open Sans Bold"/>
              </a:rPr>
              <a:t>ZAPOZNAŁ SIĘ:</a:t>
            </a:r>
            <a:endParaRPr lang="en-US" sz="2400" dirty="0">
              <a:solidFill>
                <a:srgbClr val="A20E20"/>
              </a:solidFill>
              <a:latin typeface="Open Sans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A20E20"/>
              </a:solidFill>
              <a:latin typeface="Open Sa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71A2913-120C-6F55-BE0B-A06B4698F9EA}"/>
              </a:ext>
            </a:extLst>
          </p:cNvPr>
          <p:cNvSpPr txBox="1"/>
          <p:nvPr/>
        </p:nvSpPr>
        <p:spPr>
          <a:xfrm>
            <a:off x="276042" y="5345030"/>
            <a:ext cx="17714134" cy="664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marR="12065" lvl="0" indent="-514350" algn="just">
              <a:lnSpc>
                <a:spcPct val="108000"/>
              </a:lnSpc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ismem z dnia 10.07.2024r. Starszego Inspektora Wieloosobowego Stanowiska ds. Organizacji Ruchu dotyczącym złożonego wniosku przez członka Zarządu Pana Andrzeja Legana z dnia 04.06.2024r. dotyczące poprawy bezpieczeństwa ruchu drogowego na odcinku ścieżki rowerowej poprzez zabezpieczeniu przejścia dla rowerzystów </a:t>
            </a:r>
            <a:b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pieszych przez drogę powiatową nr 1410F ul. Parkowa w miejscowości Santocko.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nformacją Wydziału BNŚ dotycząca złożonych wniosków przez spółki wodne działające na terenie powiatu gorzowskiego o przyznanie w 2024 r. dotacji celowej na bieżące utrzymanie urządzeń wodnych.</a:t>
            </a: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2065" lvl="0" indent="-342900" algn="just">
              <a:lnSpc>
                <a:spcPct val="108000"/>
              </a:lnSpc>
              <a:spcAft>
                <a:spcPts val="10"/>
              </a:spcAft>
              <a:buFont typeface="+mj-lt"/>
              <a:buAutoNum type="arabicPeriod" startAt="9"/>
            </a:pPr>
            <a:endParaRPr lang="pl-PL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marR="12065" lvl="0" indent="-514350" algn="just">
              <a:lnSpc>
                <a:spcPct val="150000"/>
              </a:lnSpc>
              <a:spcAft>
                <a:spcPts val="880"/>
              </a:spcAft>
              <a:buFont typeface="+mj-lt"/>
              <a:buAutoNum type="arabicPeriod" startAt="9"/>
            </a:pPr>
            <a:endParaRPr lang="pl-PL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2065" algn="just">
              <a:spcAft>
                <a:spcPts val="880"/>
              </a:spcAft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514350" marR="12065" lvl="0" indent="-514350" algn="just">
              <a:spcAft>
                <a:spcPts val="880"/>
              </a:spcAft>
              <a:buFont typeface="+mj-lt"/>
              <a:buAutoNum type="arabicPeriod"/>
            </a:pPr>
            <a:endParaRPr lang="pl-P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6093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0" y="5448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690255" y="5833558"/>
            <a:ext cx="7239000" cy="3458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Rozmowy Starosty z prezesem PKS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nt. organizacji przewozów na terenie powiatu.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Służby mundurowe i jednostki wspierające </a:t>
            </a:r>
            <a:br>
              <a:rPr lang="pl-PL" sz="2800" dirty="0">
                <a:solidFill>
                  <a:srgbClr val="000000"/>
                </a:solidFill>
              </a:rPr>
            </a:br>
            <a:r>
              <a:rPr lang="pl-PL" sz="2800" dirty="0">
                <a:solidFill>
                  <a:srgbClr val="000000"/>
                </a:solidFill>
              </a:rPr>
              <a:t>z wizytą u Krzysztofa Karwatowicza Starosty Powiatu Gorzowskiego.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Podpisanie aktu notarialnego dot. służebności przejazdu. 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1834" y="5234482"/>
            <a:ext cx="3423565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26 CZERWCA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00739" y="7200187"/>
            <a:ext cx="7314661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B5E3A04B-C5BF-276E-C9FF-9E192F2DF3C7}"/>
              </a:ext>
            </a:extLst>
          </p:cNvPr>
          <p:cNvSpPr/>
          <p:nvPr/>
        </p:nvSpPr>
        <p:spPr>
          <a:xfrm>
            <a:off x="0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BC7BB4D-5492-D728-0A6F-8853984328CF}"/>
              </a:ext>
            </a:extLst>
          </p:cNvPr>
          <p:cNvSpPr txBox="1"/>
          <p:nvPr/>
        </p:nvSpPr>
        <p:spPr>
          <a:xfrm>
            <a:off x="1690255" y="676181"/>
            <a:ext cx="3182254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25 CZERWCA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EB1DFD1-28B5-292B-0105-5FFE099770E5}"/>
              </a:ext>
            </a:extLst>
          </p:cNvPr>
          <p:cNvSpPr txBox="1"/>
          <p:nvPr/>
        </p:nvSpPr>
        <p:spPr>
          <a:xfrm>
            <a:off x="1676400" y="1274208"/>
            <a:ext cx="7239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800" b="0" i="0" dirty="0">
                <a:effectLst/>
                <a:highlight>
                  <a:srgbClr val="FFFFFF"/>
                </a:highlight>
              </a:rPr>
              <a:t>46</a:t>
            </a:r>
            <a:r>
              <a:rPr lang="pl-PL" sz="2800" dirty="0">
                <a:highlight>
                  <a:srgbClr val="FFFFFF"/>
                </a:highlight>
              </a:rPr>
              <a:t> obrady</a:t>
            </a:r>
            <a:r>
              <a:rPr lang="pl-PL" sz="2800" b="0" i="0" dirty="0">
                <a:effectLst/>
                <a:highlight>
                  <a:srgbClr val="FFFFFF"/>
                </a:highlight>
              </a:rPr>
              <a:t> Walnego Zebrania Członków </a:t>
            </a:r>
            <a:r>
              <a:rPr lang="pl-PL" sz="2800" b="0" i="0" dirty="0">
                <a:effectLst/>
              </a:rPr>
              <a:t>Związku Miast i Gmin Nadnoteckich</a:t>
            </a:r>
            <a:r>
              <a:rPr lang="pl-PL" sz="2800" b="0" i="0" dirty="0">
                <a:effectLst/>
                <a:highlight>
                  <a:srgbClr val="FFFFFF"/>
                </a:highlight>
              </a:rPr>
              <a:t> w Nakle nad Notecią. </a:t>
            </a:r>
            <a:r>
              <a:rPr lang="pl-PL" sz="2800" dirty="0"/>
              <a:t>Powiat Gorzowski jako członek wspierający związku, reprezentowany był przez Starostę Krzysztofa Karwatowicza.</a:t>
            </a:r>
            <a:endParaRPr lang="pl-PL" sz="2800" b="0" i="0" dirty="0">
              <a:solidFill>
                <a:srgbClr val="202124"/>
              </a:solidFill>
              <a:effectLst/>
              <a:highlight>
                <a:srgbClr val="FFFFFF"/>
              </a:highligh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27FE34-D308-5655-FCFA-64919D728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5110" r="39491" b="26414"/>
          <a:stretch/>
        </p:blipFill>
        <p:spPr>
          <a:xfrm>
            <a:off x="9677400" y="598775"/>
            <a:ext cx="8025778" cy="355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B636035-68CD-F837-04C8-26C2EB38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18397" b="6610"/>
          <a:stretch/>
        </p:blipFill>
        <p:spPr>
          <a:xfrm>
            <a:off x="9677400" y="5380183"/>
            <a:ext cx="8025778" cy="357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" y="41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3"/>
          <p:cNvSpPr/>
          <p:nvPr/>
        </p:nvSpPr>
        <p:spPr>
          <a:xfrm>
            <a:off x="-2" y="3314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AutoShape 4"/>
          <p:cNvSpPr/>
          <p:nvPr/>
        </p:nvSpPr>
        <p:spPr>
          <a:xfrm>
            <a:off x="0" y="7048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B6001C3-CF2F-42EF-8860-41D530753814}"/>
              </a:ext>
            </a:extLst>
          </p:cNvPr>
          <p:cNvSpPr txBox="1"/>
          <p:nvPr/>
        </p:nvSpPr>
        <p:spPr>
          <a:xfrm>
            <a:off x="1610553" y="252305"/>
            <a:ext cx="31876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27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14CD3FE-3E47-D037-602C-B94CCBBFB8CF}"/>
              </a:ext>
            </a:extLst>
          </p:cNvPr>
          <p:cNvSpPr txBox="1"/>
          <p:nvPr/>
        </p:nvSpPr>
        <p:spPr>
          <a:xfrm>
            <a:off x="1663134" y="796171"/>
            <a:ext cx="8021744" cy="2165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Spotkanie z Radnymi Gminy Santok w sprawach dotyczących mieszkańców, o współpracy z powiatem. Inicjatorem spotkania był Członek Zarządu Powiatu Gorzowskiego Mariusz Śpiewanek.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r>
              <a:rPr lang="pl-PL" sz="2800" dirty="0"/>
              <a:t> 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F802F5B3-965D-E9B3-A1CF-30F486CE1038}"/>
              </a:ext>
            </a:extLst>
          </p:cNvPr>
          <p:cNvSpPr txBox="1"/>
          <p:nvPr/>
        </p:nvSpPr>
        <p:spPr>
          <a:xfrm>
            <a:off x="1663134" y="3086100"/>
            <a:ext cx="31876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27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7DA2EE64-D78B-E376-C0EE-F6B286FC6622}"/>
              </a:ext>
            </a:extLst>
          </p:cNvPr>
          <p:cNvSpPr txBox="1"/>
          <p:nvPr/>
        </p:nvSpPr>
        <p:spPr>
          <a:xfrm>
            <a:off x="1663134" y="3619500"/>
            <a:ext cx="8021744" cy="347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Spotkanie starosty z członkiem zarządu powiatu strzelecko-drezdeneckiego.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Telekonferencja PTZ zorganizowana przez gminy powiatu w związku z publicznym transportem zbiorowym z udziałem starosty.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Zbigniewa Surmy z Wójtem Gminy Deszczno.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BA9EEF6-8EC5-0162-AF9D-A6E136825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21" y="405679"/>
            <a:ext cx="6831979" cy="345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9B735231-4B28-0D51-C639-8B0BB1945443}"/>
              </a:ext>
            </a:extLst>
          </p:cNvPr>
          <p:cNvSpPr txBox="1"/>
          <p:nvPr/>
        </p:nvSpPr>
        <p:spPr>
          <a:xfrm>
            <a:off x="1476043" y="6878537"/>
            <a:ext cx="345670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28</a:t>
            </a:r>
            <a:r>
              <a:rPr lang="en-US" sz="4000" dirty="0">
                <a:solidFill>
                  <a:srgbClr val="9A0000"/>
                </a:solidFill>
                <a:latin typeface="Open Sans Bold"/>
              </a:rPr>
              <a:t> </a:t>
            </a:r>
            <a:r>
              <a:rPr lang="pl-PL" sz="4000" dirty="0">
                <a:solidFill>
                  <a:srgbClr val="9A0000"/>
                </a:solidFill>
                <a:latin typeface="Open Sans Bold"/>
              </a:rPr>
              <a:t>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10F071-6C9B-C230-78A2-9F5422472541}"/>
              </a:ext>
            </a:extLst>
          </p:cNvPr>
          <p:cNvSpPr txBox="1"/>
          <p:nvPr/>
        </p:nvSpPr>
        <p:spPr>
          <a:xfrm>
            <a:off x="1610553" y="7401636"/>
            <a:ext cx="80743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dirty="0">
                <a:effectLst/>
              </a:rPr>
              <a:t>II posiedzenie III kadencji Zgromadzenia Związku Powiatów Lubuskich Obradom przewodnicz</a:t>
            </a:r>
            <a:r>
              <a:rPr lang="pl-PL" sz="2800" dirty="0"/>
              <a:t>ył</a:t>
            </a:r>
            <a:r>
              <a:rPr lang="pl-PL" sz="2800" dirty="0">
                <a:effectLst/>
              </a:rPr>
              <a:t> Krzysztof Karwatowicz – Przewodniczący Zgromadzenia Związku</a:t>
            </a:r>
            <a:r>
              <a:rPr lang="pl-PL" sz="2800" dirty="0"/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8A7B3A-A553-D812-B7DE-102F9DC145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7" b="13684"/>
          <a:stretch/>
        </p:blipFill>
        <p:spPr>
          <a:xfrm>
            <a:off x="10389221" y="6005257"/>
            <a:ext cx="6831979" cy="354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84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0" y="1257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97AC33F2-0A1F-D302-E239-215E76A6ECCB}"/>
              </a:ext>
            </a:extLst>
          </p:cNvPr>
          <p:cNvSpPr txBox="1"/>
          <p:nvPr/>
        </p:nvSpPr>
        <p:spPr>
          <a:xfrm>
            <a:off x="1614811" y="1011137"/>
            <a:ext cx="345670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29 CZERWCA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9CC4BB-2502-88EC-BE8C-AAB8F5326F79}"/>
              </a:ext>
            </a:extLst>
          </p:cNvPr>
          <p:cNvSpPr txBox="1"/>
          <p:nvPr/>
        </p:nvSpPr>
        <p:spPr>
          <a:xfrm>
            <a:off x="1614810" y="1531498"/>
            <a:ext cx="8970077" cy="1375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dirty="0">
                <a:effectLst/>
              </a:rPr>
              <a:t>XV Spotkania Kulturowe Włochy 2024 w Zdroisku z udziałem Starosty Powiatu Gorzowskiego.</a:t>
            </a: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818B1CC-B179-1D4B-2E4B-443D321F292A}"/>
              </a:ext>
            </a:extLst>
          </p:cNvPr>
          <p:cNvSpPr/>
          <p:nvPr/>
        </p:nvSpPr>
        <p:spPr>
          <a:xfrm>
            <a:off x="0" y="3771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1FF1494-AE1D-4C20-868C-2360568F347B}"/>
              </a:ext>
            </a:extLst>
          </p:cNvPr>
          <p:cNvSpPr txBox="1"/>
          <p:nvPr/>
        </p:nvSpPr>
        <p:spPr>
          <a:xfrm>
            <a:off x="1614811" y="4137115"/>
            <a:ext cx="8970078" cy="4438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O utworzeniu Centrum Zdrowia 75+ na terenie szpitala </a:t>
            </a:r>
            <a:br>
              <a:rPr lang="pl-PL" sz="2800" dirty="0"/>
            </a:br>
            <a:r>
              <a:rPr lang="pl-PL" sz="2800" dirty="0"/>
              <a:t>w Kostrzynie nad Odrą rozmawiali Zbigniew Surma Wicestarosta Powiatu, Agata Wdowiak Wicestarosta Powiatu Sulęcińskiego, Joanna Dzyganowicz Prezes Zarządu Nowego Szpitala w Kostrzynie nad Odrą, Dariusz Chowaniec Wiceprezes Zarządu PentaHospitals oraz pion medyczny.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0000"/>
                </a:solidFill>
              </a:rPr>
              <a:t>Spotkanie Krzysztofa Karwatowicza z Markiem Cebulą Wojewodą Lubuskim dotyczące </a:t>
            </a:r>
            <a:r>
              <a:rPr lang="pl-PL" sz="2800" dirty="0"/>
              <a:t>inwestycji drogowych </a:t>
            </a:r>
            <a:br>
              <a:rPr lang="pl-PL" sz="2800" dirty="0"/>
            </a:br>
            <a:r>
              <a:rPr lang="pl-PL" sz="2800" dirty="0"/>
              <a:t>w powiecie gorzowskim.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633E906-7091-B568-1C1A-A3711261904B}"/>
              </a:ext>
            </a:extLst>
          </p:cNvPr>
          <p:cNvSpPr txBox="1"/>
          <p:nvPr/>
        </p:nvSpPr>
        <p:spPr>
          <a:xfrm>
            <a:off x="1101436" y="35433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59AC23-8391-C970-D175-C4F22C16E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139" y="5143500"/>
            <a:ext cx="527482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6D05C64-F8DC-5135-9820-7F1D508FC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139" y="723900"/>
            <a:ext cx="5274825" cy="311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" y="41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BE8DE93-8E00-DC4C-82D9-C170FF4E489F}"/>
              </a:ext>
            </a:extLst>
          </p:cNvPr>
          <p:cNvSpPr txBox="1"/>
          <p:nvPr/>
        </p:nvSpPr>
        <p:spPr>
          <a:xfrm>
            <a:off x="1819236" y="3238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FF1494-AE1D-4C20-868C-2360568F347B}"/>
              </a:ext>
            </a:extLst>
          </p:cNvPr>
          <p:cNvSpPr txBox="1"/>
          <p:nvPr/>
        </p:nvSpPr>
        <p:spPr>
          <a:xfrm>
            <a:off x="1787144" y="3695700"/>
            <a:ext cx="8836748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Wizyta Zbigniewa Surmy w Poradni Psychologiczno-Pedagogicznej w Kostrzynie nad Odrą.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Krzysztof Karwatowicz rozmawiał z Pawłem Tymszanem Wójtem Gminy Deszczno oraz Tadeuszem Koperem Radnym Powiatu Gorzowskiego.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767. rocznica lokacji miasta Gorzowa Wielkopolskiego – uroczysta sesja Rady Miasta.</a:t>
            </a: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28F3590-56DE-E771-39A8-A30AE17A5651}"/>
              </a:ext>
            </a:extLst>
          </p:cNvPr>
          <p:cNvSpPr txBox="1"/>
          <p:nvPr/>
        </p:nvSpPr>
        <p:spPr>
          <a:xfrm>
            <a:off x="1819236" y="6667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0E09958-2026-9ED7-AEA0-0994ED6789B8}"/>
              </a:ext>
            </a:extLst>
          </p:cNvPr>
          <p:cNvSpPr txBox="1"/>
          <p:nvPr/>
        </p:nvSpPr>
        <p:spPr>
          <a:xfrm>
            <a:off x="1743722" y="7353300"/>
            <a:ext cx="8880170" cy="225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Rozmowa Starosty o inwestycjach drogowych w Urzędzie Gminy Kłodawa z Anną Mołodciak Wójt Gminy.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>
                <a:solidFill>
                  <a:srgbClr val="000000"/>
                </a:solidFill>
              </a:rPr>
              <a:t>Rozmowa o inwestycjach w gminie Santok z kierownikiem Referatu Rozwoju i Gospodarki Przestrzennej Urzędu Gminy Santok.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7863FDA0-8B00-A524-7302-3D9DB7519BC7}"/>
              </a:ext>
            </a:extLst>
          </p:cNvPr>
          <p:cNvSpPr/>
          <p:nvPr/>
        </p:nvSpPr>
        <p:spPr>
          <a:xfrm>
            <a:off x="0" y="7048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0F38744E-82C5-E459-7B0E-AC8632A2677B}"/>
              </a:ext>
            </a:extLst>
          </p:cNvPr>
          <p:cNvSpPr/>
          <p:nvPr/>
        </p:nvSpPr>
        <p:spPr>
          <a:xfrm>
            <a:off x="-2" y="3467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18144FF-E700-425C-5D9A-BC3B3FD7F166}"/>
              </a:ext>
            </a:extLst>
          </p:cNvPr>
          <p:cNvSpPr txBox="1"/>
          <p:nvPr/>
        </p:nvSpPr>
        <p:spPr>
          <a:xfrm>
            <a:off x="1819236" y="190500"/>
            <a:ext cx="32661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 LIPCA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23E44D1-4184-B99A-E79E-243333EB4CBA}"/>
              </a:ext>
            </a:extLst>
          </p:cNvPr>
          <p:cNvSpPr txBox="1"/>
          <p:nvPr/>
        </p:nvSpPr>
        <p:spPr>
          <a:xfrm>
            <a:off x="1819236" y="723900"/>
            <a:ext cx="8804656" cy="268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Zbigniew Surma z wizytą u Stanisława Tomczyszyna Posła na Sejm RP. Rozmowa dotyczyła DPS </a:t>
            </a:r>
            <a:br>
              <a:rPr lang="pl-PL" sz="2500" dirty="0"/>
            </a:br>
            <a:r>
              <a:rPr lang="pl-PL" sz="2500" dirty="0"/>
              <a:t>w Kostrzynie nad Odrą i SOSW Lipki Wielkie. </a:t>
            </a:r>
          </a:p>
          <a:p>
            <a:pPr marL="457200" indent="-457200" algn="just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pl-PL" sz="2500" dirty="0"/>
              <a:t>Spotkanie Krzysztofa Karwatowicza z nadleśniczym Piotrem Pietkunem z Nadleśnictwa Bogdaniec ws. realizacji inwestycji drogowych.</a:t>
            </a:r>
            <a:endParaRPr lang="en-US" sz="2500" dirty="0">
              <a:solidFill>
                <a:srgbClr val="0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0B24CDD-71D2-6D64-1894-1C54DFDF2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b="19781"/>
          <a:stretch/>
        </p:blipFill>
        <p:spPr>
          <a:xfrm>
            <a:off x="11658600" y="3619501"/>
            <a:ext cx="5200650" cy="304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70EB51E-782E-4AED-E733-69E0B7E43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/>
          <a:stretch/>
        </p:blipFill>
        <p:spPr>
          <a:xfrm>
            <a:off x="11658600" y="7011945"/>
            <a:ext cx="5200650" cy="3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E4C4CBB-BC7F-546D-4693-7A8B4526FB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/>
          <a:stretch/>
        </p:blipFill>
        <p:spPr>
          <a:xfrm>
            <a:off x="11658600" y="266700"/>
            <a:ext cx="5200650" cy="3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034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3767</TotalTime>
  <Words>3304</Words>
  <Application>Microsoft Office PowerPoint</Application>
  <PresentationFormat>Niestandardowy</PresentationFormat>
  <Paragraphs>294</Paragraphs>
  <Slides>33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3" baseType="lpstr">
      <vt:lpstr>Aptos</vt:lpstr>
      <vt:lpstr>Google Sans</vt:lpstr>
      <vt:lpstr>Helios</vt:lpstr>
      <vt:lpstr>Open Sans</vt:lpstr>
      <vt:lpstr>Times New Roman</vt:lpstr>
      <vt:lpstr>Open Sans Bold</vt:lpstr>
      <vt:lpstr>TT Hoves Bold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Sandra Romanowska</dc:creator>
  <cp:lastModifiedBy>Anna Żukowska</cp:lastModifiedBy>
  <cp:revision>293</cp:revision>
  <cp:lastPrinted>2024-09-20T10:46:50Z</cp:lastPrinted>
  <dcterms:created xsi:type="dcterms:W3CDTF">2006-08-16T00:00:00Z</dcterms:created>
  <dcterms:modified xsi:type="dcterms:W3CDTF">2024-09-20T11:05:30Z</dcterms:modified>
  <dc:identifier>DAFzZEN7B4Q</dc:identifier>
</cp:coreProperties>
</file>