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8" r:id="rId4"/>
    <p:sldId id="284" r:id="rId5"/>
    <p:sldId id="285" r:id="rId6"/>
    <p:sldId id="286" r:id="rId7"/>
    <p:sldId id="287" r:id="rId8"/>
    <p:sldId id="288" r:id="rId9"/>
    <p:sldId id="275" r:id="rId10"/>
    <p:sldId id="289" r:id="rId11"/>
    <p:sldId id="290" r:id="rId12"/>
    <p:sldId id="291" r:id="rId13"/>
    <p:sldId id="292" r:id="rId14"/>
    <p:sldId id="293" r:id="rId15"/>
    <p:sldId id="295" r:id="rId16"/>
    <p:sldId id="296" r:id="rId17"/>
    <p:sldId id="262" r:id="rId18"/>
  </p:sldIdLst>
  <p:sldSz cx="18288000" cy="10287000"/>
  <p:notesSz cx="6797675" cy="9926638"/>
  <p:embeddedFontLst>
    <p:embeddedFont>
      <p:font typeface="Helios" panose="020B0604020202020204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 pitchFamily="34" charset="0"/>
      <p:regular r:id="rId25"/>
      <p:bold r:id="rId26"/>
    </p:embeddedFont>
    <p:embeddedFont>
      <p:font typeface="TT Hove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A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58" autoAdjust="0"/>
  </p:normalViewPr>
  <p:slideViewPr>
    <p:cSldViewPr>
      <p:cViewPr varScale="1">
        <p:scale>
          <a:sx n="54" d="100"/>
          <a:sy n="54" d="100"/>
        </p:scale>
        <p:origin x="75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7F01-BEEC-4BF9-AA98-91B34A920F18}" type="datetimeFigureOut">
              <a:rPr lang="pl-PL" smtClean="0"/>
              <a:t>20.11.2024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81BDA-CC3A-48C9-9EE2-8B0440F19AE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986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6852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BC678-6ADA-08EB-569F-50EAAF183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040CB08-DD4D-2317-F66C-283BC192E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C1678BC-7933-3570-986C-9F89253F4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1823806-B863-7F76-C989-7306FB0E1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524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4B57E-7DBB-265F-526D-B130296F3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52C6ECA-8C38-655A-3C75-ED924AF91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33E13B4-90ED-491A-A0F3-45E1FA5E3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E36B1D-F947-AD9C-A1D3-E6AB3F011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8747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060F-B146-ECA2-9662-FAAC9183F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88086F0-D8C5-2403-8076-B9983FDE2A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126A33F-A7A7-A5FA-339A-8F18759D9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539673-A0F2-7DAF-A20E-DD468C886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8893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B358C-9DA7-37F6-E517-98D17DFC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E6177F1-3585-EE9E-A8B1-D36BD4516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7D82513-E9EB-21CB-44E7-2226D1B06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D65709-0C50-E936-956C-3BCEFEC5F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743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75B7F-7069-90B3-0D6C-F75909F98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2F2EF5-D1C1-7D33-C46A-0EF91CBD6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3063458-6557-51FF-0906-C6EB413A9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E75C3F-9C7B-E8CC-EC6C-8BB2AE38A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048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D4AA0-302F-CDC3-34D1-DE5B57641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8DBBDC8-4A08-68DF-D37B-F71B64144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C2C5289-E1ED-2FCA-9A80-D4EC7BA88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15A8C82-12CE-D8EB-5F5D-B17C8238D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9496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E87B-2166-11C2-F7DC-DCC2309A3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272C30-5FB2-B726-D5D7-8E8F1C467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A813BE2-F7AC-D464-224E-BDF90249F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39252D-B733-279C-960E-0D4D1DE52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7699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084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304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358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799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51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5873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5063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67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81BDA-CC3A-48C9-9EE2-8B0440F19AE8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552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C111E2-307D-846F-582F-3B95096FB51B}"/>
              </a:ext>
            </a:extLst>
          </p:cNvPr>
          <p:cNvSpPr/>
          <p:nvPr/>
        </p:nvSpPr>
        <p:spPr>
          <a:xfrm>
            <a:off x="12420600" y="0"/>
            <a:ext cx="4800600" cy="1028699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oup 12"/>
          <p:cNvGrpSpPr/>
          <p:nvPr/>
        </p:nvGrpSpPr>
        <p:grpSpPr>
          <a:xfrm>
            <a:off x="381000" y="3729989"/>
            <a:ext cx="11405166" cy="3095879"/>
            <a:chOff x="-85697" y="6119487"/>
            <a:chExt cx="11746224" cy="4127839"/>
          </a:xfrm>
        </p:grpSpPr>
        <p:sp>
          <p:nvSpPr>
            <p:cNvPr id="13" name="TextBox 13"/>
            <p:cNvSpPr txBox="1"/>
            <p:nvPr/>
          </p:nvSpPr>
          <p:spPr>
            <a:xfrm>
              <a:off x="-85697" y="9525846"/>
              <a:ext cx="11746224" cy="721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od dnia 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24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09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.2024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r.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 do dnia 2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5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11</a:t>
              </a:r>
              <a:r>
                <a:rPr lang="en-US" sz="3199" dirty="0">
                  <a:solidFill>
                    <a:srgbClr val="2A2E3A"/>
                  </a:solidFill>
                  <a:latin typeface="Helios"/>
                </a:rPr>
                <a:t>.2024</a:t>
              </a:r>
              <a:r>
                <a:rPr lang="pl-PL" sz="3199" dirty="0">
                  <a:solidFill>
                    <a:srgbClr val="2A2E3A"/>
                  </a:solidFill>
                  <a:latin typeface="Helios"/>
                </a:rPr>
                <a:t>r.</a:t>
              </a:r>
              <a:endParaRPr lang="en-US" sz="3199" dirty="0">
                <a:solidFill>
                  <a:srgbClr val="2A2E3A"/>
                </a:solidFill>
                <a:latin typeface="Helio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85697" y="6119487"/>
              <a:ext cx="11746224" cy="34368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5600" dirty="0">
                  <a:solidFill>
                    <a:srgbClr val="9A0000"/>
                  </a:solidFill>
                  <a:latin typeface="TT Hoves Bold"/>
                </a:rPr>
                <a:t>SPRAWOZDANIE</a:t>
              </a:r>
              <a:r>
                <a:rPr lang="en-US" sz="5600" dirty="0">
                  <a:solidFill>
                    <a:srgbClr val="A20E20"/>
                  </a:solidFill>
                  <a:latin typeface="TT Hoves Bold"/>
                </a:rPr>
                <a:t> </a:t>
              </a:r>
            </a:p>
            <a:p>
              <a:pPr algn="l">
                <a:lnSpc>
                  <a:spcPts val="6720"/>
                </a:lnSpc>
              </a:pPr>
              <a:r>
                <a:rPr lang="en-US" sz="5600" dirty="0">
                  <a:solidFill>
                    <a:srgbClr val="000000"/>
                  </a:solidFill>
                  <a:latin typeface="TT Hoves Bold"/>
                </a:rPr>
                <a:t>Starosty Powiatu</a:t>
              </a:r>
              <a:r>
                <a:rPr lang="pl-PL" sz="5600" dirty="0">
                  <a:solidFill>
                    <a:srgbClr val="000000"/>
                  </a:solidFill>
                  <a:latin typeface="TT Hoves Bold"/>
                </a:rPr>
                <a:t> </a:t>
              </a:r>
              <a:r>
                <a:rPr lang="en-US" sz="5600" dirty="0">
                  <a:solidFill>
                    <a:srgbClr val="000000"/>
                  </a:solidFill>
                  <a:latin typeface="TT Hoves Bold"/>
                </a:rPr>
                <a:t>Gorzowskiego </a:t>
              </a:r>
              <a:br>
                <a:rPr lang="pl-PL" sz="5600" dirty="0">
                  <a:solidFill>
                    <a:srgbClr val="000000"/>
                  </a:solidFill>
                  <a:latin typeface="TT Hoves Bold"/>
                </a:rPr>
              </a:br>
              <a:r>
                <a:rPr lang="en-US" sz="5600" dirty="0">
                  <a:solidFill>
                    <a:srgbClr val="000000"/>
                  </a:solidFill>
                  <a:latin typeface="TT Hoves Bold"/>
                </a:rPr>
                <a:t>z prac Zarządu między sesjami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542370" y="3729989"/>
            <a:ext cx="2557059" cy="2827020"/>
          </a:xfrm>
          <a:custGeom>
            <a:avLst/>
            <a:gdLst/>
            <a:ahLst/>
            <a:cxnLst/>
            <a:rect l="l" t="t" r="r" b="b"/>
            <a:pathLst>
              <a:path w="1756453" h="1963615">
                <a:moveTo>
                  <a:pt x="0" y="0"/>
                </a:moveTo>
                <a:lnTo>
                  <a:pt x="1756453" y="0"/>
                </a:lnTo>
                <a:lnTo>
                  <a:pt x="1756453" y="1963614"/>
                </a:lnTo>
                <a:lnTo>
                  <a:pt x="0" y="196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B6E3B-5926-4883-B83E-D8A774EF1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070A7BE8-8355-B84D-8477-C2E49CB52172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28115C45-0BDF-F9FC-AC9C-A4533D59C28E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E844BF3B-B2CE-CBB9-8AC6-0E531181564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D2F862B5-D7D2-8391-C1A0-C68BC9ABC10B}"/>
              </a:ext>
            </a:extLst>
          </p:cNvPr>
          <p:cNvSpPr/>
          <p:nvPr/>
        </p:nvSpPr>
        <p:spPr>
          <a:xfrm>
            <a:off x="-16920" y="1028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7BE08402-02DA-E4C8-246A-F4801AB37874}"/>
              </a:ext>
            </a:extLst>
          </p:cNvPr>
          <p:cNvSpPr txBox="1"/>
          <p:nvPr/>
        </p:nvSpPr>
        <p:spPr>
          <a:xfrm>
            <a:off x="1624841" y="876300"/>
            <a:ext cx="45304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30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AD8036D-BB75-5BAD-2C3C-6715508FCBD5}"/>
              </a:ext>
            </a:extLst>
          </p:cNvPr>
          <p:cNvSpPr txBox="1"/>
          <p:nvPr/>
        </p:nvSpPr>
        <p:spPr>
          <a:xfrm>
            <a:off x="1507081" y="1409700"/>
            <a:ext cx="90085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rgbClr val="000000"/>
                </a:solidFill>
              </a:rPr>
              <a:t>Spotkanie Starosty </a:t>
            </a:r>
            <a:r>
              <a:rPr lang="pl-PL" sz="2400" dirty="0"/>
              <a:t>w sprawie złożonego </a:t>
            </a:r>
            <a:r>
              <a:rPr lang="pl-PL" sz="2400" dirty="0">
                <a:effectLst/>
              </a:rPr>
              <a:t>projektu „Szlak Stolic EV2/R1 – etap II”, którego jesteśmy partnerem i planujemy budowę ścieżki rowerowej wzdłuż drogi powiatowej na odcinku od skrzyżowania 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z drogą wojewódzką nr 151 do miejscowości Łośno - etap I.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27B5E6FB-013F-DEB4-25EB-6BC10001FA64}"/>
              </a:ext>
            </a:extLst>
          </p:cNvPr>
          <p:cNvSpPr/>
          <p:nvPr/>
        </p:nvSpPr>
        <p:spPr>
          <a:xfrm>
            <a:off x="0" y="3848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A90A06A6-AFDF-70AE-A675-5056FBB749F5}"/>
              </a:ext>
            </a:extLst>
          </p:cNvPr>
          <p:cNvSpPr txBox="1"/>
          <p:nvPr/>
        </p:nvSpPr>
        <p:spPr>
          <a:xfrm>
            <a:off x="1479298" y="3771900"/>
            <a:ext cx="4585266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31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57802F1-845B-EADB-2F73-5954E34417B6}"/>
              </a:ext>
            </a:extLst>
          </p:cNvPr>
          <p:cNvSpPr txBox="1"/>
          <p:nvPr/>
        </p:nvSpPr>
        <p:spPr>
          <a:xfrm>
            <a:off x="1623503" y="4382736"/>
            <a:ext cx="889075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siedzibie Starostwa Powiatowego w Gorzowie Wielkopolskim odbyło się spotkanie z przedstawicielami Punktu Informacyjnego Funduszy Europejskich w województwie lubuskim. Tematem spotkania były możliwości pozyskania środków w KPO przez Starostwo Powiatowe 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Gorzowie Wielkopolskim.</a:t>
            </a:r>
          </a:p>
          <a:p>
            <a:pPr algn="just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A3950C-1F87-3D37-062E-C590D6B5C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0" y="266700"/>
            <a:ext cx="5999038" cy="304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431461-8282-52BB-B5C6-DE89D2B37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3619500"/>
            <a:ext cx="5999038" cy="304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E9633D89-BF9F-F2F7-DADB-A1309C2FB484}"/>
              </a:ext>
            </a:extLst>
          </p:cNvPr>
          <p:cNvSpPr/>
          <p:nvPr/>
        </p:nvSpPr>
        <p:spPr>
          <a:xfrm>
            <a:off x="-13339" y="6715356"/>
            <a:ext cx="1312562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5C8E4222-6FFA-087F-D856-B6CC6356DBC2}"/>
              </a:ext>
            </a:extLst>
          </p:cNvPr>
          <p:cNvSpPr txBox="1"/>
          <p:nvPr/>
        </p:nvSpPr>
        <p:spPr>
          <a:xfrm>
            <a:off x="1649796" y="6569793"/>
            <a:ext cx="4671284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31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C65D9B2E-C1D1-ECD7-AB3D-F79AF9868E14}"/>
              </a:ext>
            </a:extLst>
          </p:cNvPr>
          <p:cNvSpPr txBox="1"/>
          <p:nvPr/>
        </p:nvSpPr>
        <p:spPr>
          <a:xfrm>
            <a:off x="1623503" y="7096356"/>
            <a:ext cx="889075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dirty="0"/>
              <a:t>Krzysztof Karwatowicz oraz Radny i Członek Zarządu Powiatu Gorzowskiego Mariusz Śpiewanek spotkali się z Lubuskim Kuratorem Oświaty, Mariuszem Biniewskim. Rozmowy dotyczyły kluczowych kwestii związanych z funkcjonowaniem placówek oświatowych </a:t>
            </a:r>
            <a:br>
              <a:rPr lang="pl-PL" sz="2400" dirty="0"/>
            </a:br>
            <a:r>
              <a:rPr lang="pl-PL" sz="2400" dirty="0"/>
              <a:t>na terenie powiatu gorzowskiego.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8673A89-47D7-510C-F04A-3654606D4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4" b="21616"/>
          <a:stretch/>
        </p:blipFill>
        <p:spPr>
          <a:xfrm>
            <a:off x="11582400" y="6972300"/>
            <a:ext cx="5979988" cy="304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2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CC7F9-BC1F-BDBB-40C1-2D4AEE665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8D5BF393-C358-8CC6-8E41-1EFA5BED619E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A7A1EA5-CB60-EDDD-C648-EB6F6A1B444A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F1E14DD3-6D4D-EF9A-6CD8-CD2174E5A37A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FAA8B55E-F590-F2EE-C865-3B1C1823C488}"/>
              </a:ext>
            </a:extLst>
          </p:cNvPr>
          <p:cNvSpPr/>
          <p:nvPr/>
        </p:nvSpPr>
        <p:spPr>
          <a:xfrm>
            <a:off x="0" y="574508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6714FF63-A0D8-3B76-5A6F-AEC869506F6A}"/>
              </a:ext>
            </a:extLst>
          </p:cNvPr>
          <p:cNvSpPr txBox="1"/>
          <p:nvPr/>
        </p:nvSpPr>
        <p:spPr>
          <a:xfrm>
            <a:off x="1497556" y="404545"/>
            <a:ext cx="4585266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4 LISTOPADA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9A0000"/>
              </a:solidFill>
              <a:latin typeface="Open Sans Bold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966672A6-AAD9-3ECF-DF8C-34CB94CBFF54}"/>
              </a:ext>
            </a:extLst>
          </p:cNvPr>
          <p:cNvSpPr txBox="1"/>
          <p:nvPr/>
        </p:nvSpPr>
        <p:spPr>
          <a:xfrm>
            <a:off x="1641761" y="955508"/>
            <a:ext cx="9407238" cy="215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W Zespole Szkół im. Marii Skłodowskiej-Curie w Kostrzynie nad Odrą odbył się Powiatowy Konkurs Języka Angielskiego dla uczniów szkół ponadpodstawowych. Nagrody wręczył Zbigniew Surma. Laureaci będą reprezentować Powiat Gorzowski na etapie między powiatowym </a:t>
            </a:r>
            <a:br>
              <a:rPr lang="pl-PL" sz="2400" dirty="0"/>
            </a:br>
            <a:r>
              <a:rPr lang="pl-PL" sz="2400" dirty="0"/>
              <a:t>26 listopada.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07FF260-B897-6446-9C01-555B57123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2" t="17361" r="34072" b="14559"/>
          <a:stretch/>
        </p:blipFill>
        <p:spPr>
          <a:xfrm>
            <a:off x="12801600" y="1131963"/>
            <a:ext cx="4286558" cy="320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012EDBAB-C2D2-77BB-C1B5-11FACBEB6DF6}"/>
              </a:ext>
            </a:extLst>
          </p:cNvPr>
          <p:cNvSpPr/>
          <p:nvPr/>
        </p:nvSpPr>
        <p:spPr>
          <a:xfrm>
            <a:off x="-4763" y="4152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EC720322-30D8-781B-C918-353FD799AC19}"/>
              </a:ext>
            </a:extLst>
          </p:cNvPr>
          <p:cNvSpPr txBox="1"/>
          <p:nvPr/>
        </p:nvSpPr>
        <p:spPr>
          <a:xfrm>
            <a:off x="1655446" y="3999862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5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ED2BDDD2-3E18-4982-B6DB-9758615C543D}"/>
              </a:ext>
            </a:extLst>
          </p:cNvPr>
          <p:cNvSpPr txBox="1"/>
          <p:nvPr/>
        </p:nvSpPr>
        <p:spPr>
          <a:xfrm>
            <a:off x="1655446" y="4590836"/>
            <a:ext cx="9919264" cy="2588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Powiat Gorzowski zawarł umowę z Parafią pw. Podwyższenia Krzyża Świętego </a:t>
            </a:r>
            <a:br>
              <a:rPr lang="pl-PL" sz="2400" dirty="0"/>
            </a:br>
            <a:r>
              <a:rPr lang="pl-PL" sz="2400" dirty="0"/>
              <a:t>w Gralewie na udzielenie dotacji w wysokości 3 234 000 zł w ramach Rządowego Programu Odbudowy Zabytków (Polski Ład). Środki zostaną przeznaczone </a:t>
            </a:r>
            <a:br>
              <a:rPr lang="pl-PL" sz="2400" dirty="0"/>
            </a:br>
            <a:r>
              <a:rPr lang="pl-PL" sz="2400" dirty="0"/>
              <a:t>na prace zabezpieczające zabytkowy kościół z 1708 roku przed dalszą degradacją. Umowę podpisali Starosta i Wicestarosta Powiatu Gorzowskiego oraz Ksiądz Proboszcz Robert Perłakowski.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30C2557B-F043-BD1B-0333-AF4D3E628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 b="12022"/>
          <a:stretch/>
        </p:blipFill>
        <p:spPr>
          <a:xfrm>
            <a:off x="12801600" y="5530194"/>
            <a:ext cx="4286558" cy="329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AutoShape 4">
            <a:extLst>
              <a:ext uri="{FF2B5EF4-FFF2-40B4-BE49-F238E27FC236}">
                <a16:creationId xmlns:a16="http://schemas.microsoft.com/office/drawing/2014/main" id="{C1E93D50-0D9B-EC1E-9BD4-0E3EB62EC892}"/>
              </a:ext>
            </a:extLst>
          </p:cNvPr>
          <p:cNvSpPr/>
          <p:nvPr/>
        </p:nvSpPr>
        <p:spPr>
          <a:xfrm>
            <a:off x="-4763" y="7734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F43358AD-E804-A947-EF8E-75D5E8D77E8C}"/>
              </a:ext>
            </a:extLst>
          </p:cNvPr>
          <p:cNvSpPr txBox="1"/>
          <p:nvPr/>
        </p:nvSpPr>
        <p:spPr>
          <a:xfrm>
            <a:off x="1636998" y="7581900"/>
            <a:ext cx="45304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5 LISTOPADA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AB5D895D-598A-50B2-3D60-755B9AD13FA5}"/>
              </a:ext>
            </a:extLst>
          </p:cNvPr>
          <p:cNvSpPr txBox="1"/>
          <p:nvPr/>
        </p:nvSpPr>
        <p:spPr>
          <a:xfrm>
            <a:off x="1511843" y="8115300"/>
            <a:ext cx="10218194" cy="936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b="0" i="0" dirty="0">
                <a:solidFill>
                  <a:srgbClr val="1F1F1F"/>
                </a:solidFill>
                <a:effectLst/>
              </a:rPr>
              <a:t>Spotkanie z </a:t>
            </a:r>
            <a:r>
              <a:rPr lang="pl-PL" sz="2400" dirty="0">
                <a:solidFill>
                  <a:srgbClr val="1F1F1F"/>
                </a:solidFill>
              </a:rPr>
              <a:t>Lubuskim Wojewódzkim Inspektorem Transportu Drogowego </a:t>
            </a:r>
            <a:br>
              <a:rPr lang="pl-PL" sz="2400" dirty="0">
                <a:solidFill>
                  <a:srgbClr val="1F1F1F"/>
                </a:solidFill>
              </a:rPr>
            </a:br>
            <a:r>
              <a:rPr lang="pl-PL" sz="2400" dirty="0">
                <a:solidFill>
                  <a:srgbClr val="1F1F1F"/>
                </a:solidFill>
              </a:rPr>
              <a:t>w siedzibie Starostwa Powiatowego.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5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241A6-6570-A913-15EC-722DE6636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6DB7105E-5013-459B-842D-D7996D0AAAD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4964D6C9-84E1-0DF2-FCAA-1FBB04878BB2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852EBFA1-1E2A-4EF5-7976-9F58DD395F8D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A1C5CA75-88AC-D60F-E256-C97106E189D3}"/>
              </a:ext>
            </a:extLst>
          </p:cNvPr>
          <p:cNvSpPr/>
          <p:nvPr/>
        </p:nvSpPr>
        <p:spPr>
          <a:xfrm>
            <a:off x="0" y="960724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C52B4149-5AE1-8E05-53B4-D4019673DDF3}"/>
              </a:ext>
            </a:extLst>
          </p:cNvPr>
          <p:cNvSpPr txBox="1"/>
          <p:nvPr/>
        </p:nvSpPr>
        <p:spPr>
          <a:xfrm>
            <a:off x="1514475" y="723900"/>
            <a:ext cx="4585266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7 LISTOPADA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0885555D-27FF-3F70-6A9A-2653D1303681}"/>
              </a:ext>
            </a:extLst>
          </p:cNvPr>
          <p:cNvSpPr txBox="1"/>
          <p:nvPr/>
        </p:nvSpPr>
        <p:spPr>
          <a:xfrm>
            <a:off x="1616719" y="1279296"/>
            <a:ext cx="8975081" cy="30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Sesja Rady Gminy Santok, podczas której świętowano 106. rocznicę odzyskania przez Polskę niepodległości. W uroczystości wziął udział Zbigniew Surma, który wspólnie z Gminą Santok uczcił ten wyjątkowy dzień. Wśród wyróżnionych Honorowych Obywateli Gminy Santok znaleźli się m.in. Małgorzata Ludniewska, Radna Powiatu Gorzowskiego oraz Mariusz Śpiewanek, Członek Zarządu Powiatu Gorzowskiego, Radny Powiatu Gorzowskiego.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D2754E2B-07FA-8648-B667-CF5B6E1FD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952500"/>
            <a:ext cx="6172492" cy="346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83FE3CDB-C0B5-8F03-E5F5-7F0D1244C790}"/>
              </a:ext>
            </a:extLst>
          </p:cNvPr>
          <p:cNvSpPr txBox="1"/>
          <p:nvPr/>
        </p:nvSpPr>
        <p:spPr>
          <a:xfrm>
            <a:off x="1644393" y="5679363"/>
            <a:ext cx="8947408" cy="30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W dniach 6-8 listopada uczniowie Technikum Hotelarskiego </a:t>
            </a:r>
            <a:br>
              <a:rPr lang="pl-PL" sz="2400" dirty="0"/>
            </a:br>
            <a:r>
              <a:rPr lang="pl-PL" sz="2400" dirty="0"/>
              <a:t>w Zespole Szkół im. Marii Skłodowskiej-Curie w Kostrzynie nad Odrą uczestniczyli w szkoleniu baristycznym. Młodzież zdobyła praktyczne umiejętności parzenia kawy oraz przygotowywania różnych napojów kawowych, poznając tajniki sztuki baristycznej. Kurs odbył się w ramach projektu „Lubuskie Szkolnictwo Zawodowe dla Nowoczesnego Rynku Pracy”.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DC8F7DB4-F2D4-E0E9-C153-740155D08C69}"/>
              </a:ext>
            </a:extLst>
          </p:cNvPr>
          <p:cNvSpPr/>
          <p:nvPr/>
        </p:nvSpPr>
        <p:spPr>
          <a:xfrm>
            <a:off x="0" y="5372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9F546745-E783-36C3-2F29-DD10FE706F59}"/>
              </a:ext>
            </a:extLst>
          </p:cNvPr>
          <p:cNvSpPr txBox="1"/>
          <p:nvPr/>
        </p:nvSpPr>
        <p:spPr>
          <a:xfrm>
            <a:off x="1644392" y="5143500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8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FA1C896A-4BD5-F95C-F5F2-33456B24E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0" b="30758"/>
          <a:stretch/>
        </p:blipFill>
        <p:spPr>
          <a:xfrm>
            <a:off x="11734800" y="5372100"/>
            <a:ext cx="6172492" cy="346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43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06329-12C3-0191-2128-38B5CC690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AA3BD12A-CAA3-E908-219B-FF922FC4F3F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FF0F6323-AD6F-03AE-347B-9CF50DB8C29B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E4FED20A-449F-1398-E088-60A908A6AC12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5FF029BF-5DD7-A539-1383-1CD9E0487C65}"/>
              </a:ext>
            </a:extLst>
          </p:cNvPr>
          <p:cNvSpPr/>
          <p:nvPr/>
        </p:nvSpPr>
        <p:spPr>
          <a:xfrm>
            <a:off x="0" y="952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08FD12B7-6695-A3C5-1074-DA1A78054CEC}"/>
              </a:ext>
            </a:extLst>
          </p:cNvPr>
          <p:cNvSpPr txBox="1"/>
          <p:nvPr/>
        </p:nvSpPr>
        <p:spPr>
          <a:xfrm>
            <a:off x="1707545" y="723900"/>
            <a:ext cx="45304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9 LISTOPADA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94C7433-5C54-95E1-1F91-0CA8C2E4A277}"/>
              </a:ext>
            </a:extLst>
          </p:cNvPr>
          <p:cNvSpPr txBox="1"/>
          <p:nvPr/>
        </p:nvSpPr>
        <p:spPr>
          <a:xfrm>
            <a:off x="1674534" y="1257300"/>
            <a:ext cx="10218194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Na Kanale Warnickim w Kostrzynie nad Odrą odbyły się spławikowe zawody wędkarskie, które zgromadziły pasjonatów wędkarstwa. Wydarzenie zrealizowano w ramach projektu „Transgraniczne Zawody Wędkarskie”, zgłoszonego w pierwszym naborze wniosków FMP INTERREG VIA Brandenburgia-Polska 2021-2027.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7A7182-94FF-DF4B-8FCF-8896AE972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7553"/>
          <a:stretch/>
        </p:blipFill>
        <p:spPr>
          <a:xfrm>
            <a:off x="12893040" y="388559"/>
            <a:ext cx="4769120" cy="398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D87764FF-7523-E562-3AD3-FE6C3F614D9E}"/>
              </a:ext>
            </a:extLst>
          </p:cNvPr>
          <p:cNvSpPr/>
          <p:nvPr/>
        </p:nvSpPr>
        <p:spPr>
          <a:xfrm>
            <a:off x="11399" y="5525268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DFACBF57-163A-7732-ECC4-1F1C48FE959B}"/>
              </a:ext>
            </a:extLst>
          </p:cNvPr>
          <p:cNvSpPr txBox="1"/>
          <p:nvPr/>
        </p:nvSpPr>
        <p:spPr>
          <a:xfrm>
            <a:off x="1674534" y="5379705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12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27120B32-A9F5-A5A1-0BC2-EE28D8B924ED}"/>
              </a:ext>
            </a:extLst>
          </p:cNvPr>
          <p:cNvSpPr txBox="1"/>
          <p:nvPr/>
        </p:nvSpPr>
        <p:spPr>
          <a:xfrm>
            <a:off x="1921184" y="5913105"/>
            <a:ext cx="997154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800" dirty="0"/>
              <a:t>Otrzymaliśmy podziękowanie od Tomasza Karpińskiego, Wójta Gminy Łambinowice, za pomoc podczas powodzi. Wspólnie z Miastem </a:t>
            </a:r>
            <a:br>
              <a:rPr lang="pl-PL" sz="2800" dirty="0"/>
            </a:br>
            <a:r>
              <a:rPr lang="pl-PL" sz="2800" dirty="0"/>
              <a:t>i Gminą Witnica oraz Gminą Lubiszyn przekazaliśmy dary </a:t>
            </a:r>
            <a:br>
              <a:rPr lang="pl-PL" sz="2800" dirty="0"/>
            </a:br>
            <a:r>
              <a:rPr lang="pl-PL" sz="2800" dirty="0"/>
              <a:t>dla powodzian. Transportem dowodziła firma Zinek Transport.  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5B53BE9-F032-4D80-874E-2649AE2C5C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8"/>
          <a:stretch/>
        </p:blipFill>
        <p:spPr>
          <a:xfrm>
            <a:off x="12877800" y="5031863"/>
            <a:ext cx="4784360" cy="451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664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0A64-4D66-E6C7-B079-47A725A4C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FE98958F-C9C7-33D4-C296-A6267CF31ADB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10F470BA-9AE4-37E9-1B50-C3A0F8B0401F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F521DE6D-ADDE-994B-C2BA-9D3B878521ED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63A7C8E7-E9CB-003B-DD04-6E3E70ABD79F}"/>
              </a:ext>
            </a:extLst>
          </p:cNvPr>
          <p:cNvSpPr/>
          <p:nvPr/>
        </p:nvSpPr>
        <p:spPr>
          <a:xfrm>
            <a:off x="0" y="1104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A4E4E633-A5F4-9600-657B-341FB970DC71}"/>
              </a:ext>
            </a:extLst>
          </p:cNvPr>
          <p:cNvSpPr txBox="1"/>
          <p:nvPr/>
        </p:nvSpPr>
        <p:spPr>
          <a:xfrm>
            <a:off x="1485900" y="975903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14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460C8349-3697-5289-735E-5B6135CE472F}"/>
              </a:ext>
            </a:extLst>
          </p:cNvPr>
          <p:cNvSpPr txBox="1"/>
          <p:nvPr/>
        </p:nvSpPr>
        <p:spPr>
          <a:xfrm>
            <a:off x="1658266" y="1635241"/>
            <a:ext cx="882399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dirty="0"/>
              <a:t>Gminne Obchody Dnia Seniora na Hali Sportowej Zespołu Szkolno-Przedszkolnego w Bogdańcu z udziałem Starosty Powiatu Gorzowskiego. 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1583222C-A8A0-CB0D-7E5C-0CD8B90E7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15529" r="515" b="-348"/>
          <a:stretch/>
        </p:blipFill>
        <p:spPr>
          <a:xfrm>
            <a:off x="11236392" y="1104900"/>
            <a:ext cx="6429376" cy="319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17">
            <a:extLst>
              <a:ext uri="{FF2B5EF4-FFF2-40B4-BE49-F238E27FC236}">
                <a16:creationId xmlns:a16="http://schemas.microsoft.com/office/drawing/2014/main" id="{0B660071-B1B8-1A3C-B2ED-00CD7C4BC2DB}"/>
              </a:ext>
            </a:extLst>
          </p:cNvPr>
          <p:cNvSpPr txBox="1"/>
          <p:nvPr/>
        </p:nvSpPr>
        <p:spPr>
          <a:xfrm>
            <a:off x="1662179" y="4933279"/>
            <a:ext cx="885659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dirty="0">
                <a:effectLst/>
              </a:rPr>
              <a:t>Powiat Gorzowski jest partnerem stowarzyszonym w projekcie - "Wspólna odporność na polsko-niemieckim obszarze powiązań dzięki straży pożarnej w regionie Odry i Warty" dofinansowany 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z Interreg VI A Polska Brandenburgia".</a:t>
            </a:r>
          </a:p>
          <a:p>
            <a:pPr algn="just"/>
            <a:r>
              <a:rPr lang="pl-PL" sz="2400" dirty="0">
                <a:effectLst/>
              </a:rPr>
              <a:t>Głównym jego celem jest stworzenie sieci współpracy instytucji 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i organów samorządowych współpracy międzygminnej Regionu Oderland (partner wiodący Miasto Seelow) i Województwa</a:t>
            </a:r>
          </a:p>
          <a:p>
            <a:pPr algn="just"/>
            <a:r>
              <a:rPr lang="pl-PL" sz="2400" dirty="0">
                <a:effectLst/>
              </a:rPr>
              <a:t>Lubuskiego poświęconej zadaniom przeciwdziałania skutkom zmian klimatu oraz zapobiegania pożarom i katastrofom, w tym ich gotowości 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i odpowiednim środkom ochrony. 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B98F9AA5-0421-DB33-1C7F-0BB414A9948D}"/>
              </a:ext>
            </a:extLst>
          </p:cNvPr>
          <p:cNvSpPr txBox="1"/>
          <p:nvPr/>
        </p:nvSpPr>
        <p:spPr>
          <a:xfrm>
            <a:off x="1498600" y="4342296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15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FA6E26BD-2965-66C3-F688-4D154E537B92}"/>
              </a:ext>
            </a:extLst>
          </p:cNvPr>
          <p:cNvSpPr/>
          <p:nvPr/>
        </p:nvSpPr>
        <p:spPr>
          <a:xfrm>
            <a:off x="3176" y="4559622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977DA6F6-7631-CC78-2A0B-A9BA3434B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905" y="5430960"/>
            <a:ext cx="6429376" cy="319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92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6BB99-46DD-FD17-D744-3FC453958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69B349D9-2776-7454-F6E9-4C1E06AB1828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794A952A-F479-B632-C21C-03683333908B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EFC21622-7A49-06B1-E290-7634FA41DF36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350258F-3B0F-CDF5-8646-55E5A199E8ED}"/>
              </a:ext>
            </a:extLst>
          </p:cNvPr>
          <p:cNvSpPr/>
          <p:nvPr/>
        </p:nvSpPr>
        <p:spPr>
          <a:xfrm>
            <a:off x="0" y="80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7E0D6CA8-7482-4E30-9C63-9E710C29BF43}"/>
              </a:ext>
            </a:extLst>
          </p:cNvPr>
          <p:cNvSpPr txBox="1"/>
          <p:nvPr/>
        </p:nvSpPr>
        <p:spPr>
          <a:xfrm>
            <a:off x="1498532" y="633003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17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55832790-7FA2-B607-9E08-E23C878AA51B}"/>
              </a:ext>
            </a:extLst>
          </p:cNvPr>
          <p:cNvSpPr txBox="1"/>
          <p:nvPr/>
        </p:nvSpPr>
        <p:spPr>
          <a:xfrm>
            <a:off x="1670898" y="1292341"/>
            <a:ext cx="9362897" cy="2165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Na Warcie w Świerkocinie odbyły się spinningowe zawody wędkarskie. Wydarzenie zrealizowano w ramach projektu „Transgraniczne Zawody Wędkarskie”, zgłoszonego w pierwszym naborze wniosków FMP INTERREG VIA Brandenburgia-Polska 2021-2027.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E08FFB4-45E6-2F95-B22F-3835F22DB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83" b="18753"/>
          <a:stretch/>
        </p:blipFill>
        <p:spPr>
          <a:xfrm>
            <a:off x="11249024" y="723900"/>
            <a:ext cx="6429376" cy="319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0B82F63-0F28-7654-E154-8432F73BB757}"/>
              </a:ext>
            </a:extLst>
          </p:cNvPr>
          <p:cNvSpPr txBox="1"/>
          <p:nvPr/>
        </p:nvSpPr>
        <p:spPr>
          <a:xfrm>
            <a:off x="1656611" y="5093381"/>
            <a:ext cx="936289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800" dirty="0"/>
              <a:t>Z okazji Dnia Pracownika Socjalnego mieliśmy przyjemność gościć w starostwie przedstawicieli Gminnych i Miejskich Ośrodków Pomocy Społecznej, Domów Pomocy Społecznej, Środowiskowych Domów Samopomocy oraz Powiatowego Centrum Pomocy Rodzinie w Gorzowie Wlkp. </a:t>
            </a:r>
            <a:br>
              <a:rPr lang="pl-PL" sz="2800" dirty="0"/>
            </a:br>
            <a:r>
              <a:rPr lang="pl-PL" sz="2800" dirty="0"/>
              <a:t>Krzysztof Karwatowicz, Andrzej Kail, Zbigniew Surma złożyli podziękowania za codzienną, wytrwałą pracę na rzecz rodzin, seniorów, dzieci i osób w potrzebie.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9AE31-ECEB-C395-4412-C0541F527A0E}"/>
              </a:ext>
            </a:extLst>
          </p:cNvPr>
          <p:cNvSpPr txBox="1"/>
          <p:nvPr/>
        </p:nvSpPr>
        <p:spPr>
          <a:xfrm>
            <a:off x="1460432" y="4502398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18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DB69D9DE-15E7-9CA1-D758-BE6883CBE87B}"/>
              </a:ext>
            </a:extLst>
          </p:cNvPr>
          <p:cNvSpPr/>
          <p:nvPr/>
        </p:nvSpPr>
        <p:spPr>
          <a:xfrm>
            <a:off x="-14287" y="4719724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381595F1-C06F-B829-E32D-D1373DBB9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8" b="4881"/>
          <a:stretch/>
        </p:blipFill>
        <p:spPr>
          <a:xfrm>
            <a:off x="11234737" y="5201991"/>
            <a:ext cx="6429376" cy="319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405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77E2E-3E1A-E7DC-CF94-17A5E338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7DF4C236-0A10-917F-1D5A-4612B1358030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15E07B4-4200-2733-EA7E-7F6851330CE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44185882-D2DE-9622-0A9E-C05DC7E8FEEC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B144F0E-DA24-DCC4-808C-E22F3D4A0997}"/>
              </a:ext>
            </a:extLst>
          </p:cNvPr>
          <p:cNvSpPr/>
          <p:nvPr/>
        </p:nvSpPr>
        <p:spPr>
          <a:xfrm>
            <a:off x="-15788" y="7620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56C80562-9302-5DB1-4CB4-1A060F9AEE1A}"/>
              </a:ext>
            </a:extLst>
          </p:cNvPr>
          <p:cNvSpPr txBox="1"/>
          <p:nvPr/>
        </p:nvSpPr>
        <p:spPr>
          <a:xfrm>
            <a:off x="1498532" y="633003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19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1D946656-5631-682B-34E5-6E7164B4BA7F}"/>
              </a:ext>
            </a:extLst>
          </p:cNvPr>
          <p:cNvSpPr txBox="1"/>
          <p:nvPr/>
        </p:nvSpPr>
        <p:spPr>
          <a:xfrm>
            <a:off x="1670898" y="1292341"/>
            <a:ext cx="9362897" cy="260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W siedzibie Starostwa odbyło się spotkanie z pracownikami merytorycznymi, zajmującymi się promocją (Bogdaniec, Lubiszyn, Witnica, Santok), podczas którego omówiono kalendarz wydarzeń kulturalnych i sportowych. Wspólne działania pozwolą lepiej koordynować inicjatywy i skuteczniej promować aktywność w całym Powiecie Gorzowskim.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19480ADD-CDE3-373C-8014-3C30B40EE337}"/>
              </a:ext>
            </a:extLst>
          </p:cNvPr>
          <p:cNvSpPr txBox="1"/>
          <p:nvPr/>
        </p:nvSpPr>
        <p:spPr>
          <a:xfrm>
            <a:off x="1630267" y="4612857"/>
            <a:ext cx="936289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800" dirty="0">
                <a:solidFill>
                  <a:srgbClr val="1F1F1F"/>
                </a:solidFill>
                <a:latin typeface="Google Sans"/>
              </a:rPr>
              <a:t>Starosta wziął udział w o</a:t>
            </a:r>
            <a:r>
              <a:rPr lang="pl-PL" sz="2800" b="0" i="0" dirty="0">
                <a:solidFill>
                  <a:srgbClr val="1F1F1F"/>
                </a:solidFill>
                <a:effectLst/>
                <a:latin typeface="Google Sans"/>
              </a:rPr>
              <a:t>bchodach 75-lecia szkoły Specjalnej </a:t>
            </a:r>
            <a:br>
              <a:rPr lang="pl-PL" sz="2800" b="0" i="0" dirty="0">
                <a:solidFill>
                  <a:srgbClr val="1F1F1F"/>
                </a:solidFill>
                <a:effectLst/>
                <a:latin typeface="Google Sans"/>
              </a:rPr>
            </a:br>
            <a:r>
              <a:rPr lang="pl-PL" sz="2800" b="0" i="0" dirty="0">
                <a:solidFill>
                  <a:srgbClr val="1F1F1F"/>
                </a:solidFill>
                <a:effectLst/>
                <a:latin typeface="Google Sans"/>
              </a:rPr>
              <a:t>nr. 14 w Gorzowie Wlkp.</a:t>
            </a:r>
            <a:endParaRPr lang="pl-PL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B60A3A-3CDC-7BED-FB61-68EAEF10D3E4}"/>
              </a:ext>
            </a:extLst>
          </p:cNvPr>
          <p:cNvSpPr txBox="1"/>
          <p:nvPr/>
        </p:nvSpPr>
        <p:spPr>
          <a:xfrm>
            <a:off x="1460432" y="4000500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22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22589A9D-E08F-0268-8B2F-1EA991A0A5CD}"/>
              </a:ext>
            </a:extLst>
          </p:cNvPr>
          <p:cNvSpPr/>
          <p:nvPr/>
        </p:nvSpPr>
        <p:spPr>
          <a:xfrm>
            <a:off x="-15789" y="4229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244606-B2F4-B4ED-1DCA-66E5AE15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753380"/>
            <a:ext cx="4942648" cy="278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944EF3-FE4E-D59B-6705-90BCDC3EE0AE}"/>
              </a:ext>
            </a:extLst>
          </p:cNvPr>
          <p:cNvSpPr txBox="1"/>
          <p:nvPr/>
        </p:nvSpPr>
        <p:spPr>
          <a:xfrm>
            <a:off x="1630267" y="7248818"/>
            <a:ext cx="936289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800" dirty="0">
                <a:solidFill>
                  <a:srgbClr val="1F1F1F"/>
                </a:solidFill>
                <a:latin typeface="Google Sans"/>
              </a:rPr>
              <a:t>U</a:t>
            </a:r>
            <a:r>
              <a:rPr lang="pl-PL" sz="2800" b="0" i="0" dirty="0">
                <a:solidFill>
                  <a:srgbClr val="1F1F1F"/>
                </a:solidFill>
                <a:effectLst/>
                <a:latin typeface="Google Sans"/>
              </a:rPr>
              <a:t>roczysty apel na Placu Grunwaldzkim w Gorzowie z okazji zmiany podporządkowania lubuskich batalionów OT </a:t>
            </a:r>
            <a:br>
              <a:rPr lang="pl-PL" sz="2800" b="0" i="0" dirty="0">
                <a:solidFill>
                  <a:srgbClr val="1F1F1F"/>
                </a:solidFill>
                <a:effectLst/>
                <a:latin typeface="Google Sans"/>
              </a:rPr>
            </a:br>
            <a:r>
              <a:rPr lang="pl-PL" sz="2800" b="0" i="0" dirty="0">
                <a:solidFill>
                  <a:srgbClr val="1F1F1F"/>
                </a:solidFill>
                <a:effectLst/>
                <a:latin typeface="Google Sans"/>
              </a:rPr>
              <a:t>oraz wręczenia Chorągwi Wojska Polskiego 15. Lubuskiej Brygadzie Obrony Terytorialnej, z udziałem Krzysztofa Karwatowicza. </a:t>
            </a:r>
            <a:endParaRPr lang="pl-PL" sz="2800" dirty="0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B5EBC261-4E2D-A183-1296-2B7252734A97}"/>
              </a:ext>
            </a:extLst>
          </p:cNvPr>
          <p:cNvSpPr txBox="1"/>
          <p:nvPr/>
        </p:nvSpPr>
        <p:spPr>
          <a:xfrm>
            <a:off x="1460432" y="6636461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24 LISTOPADA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343239D4-578D-9DA2-79E2-AC6E7A65AF5E}"/>
              </a:ext>
            </a:extLst>
          </p:cNvPr>
          <p:cNvSpPr/>
          <p:nvPr/>
        </p:nvSpPr>
        <p:spPr>
          <a:xfrm>
            <a:off x="-15789" y="6865061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71842113-ED45-946A-74AC-762B3C4DB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>
          <a:xfrm>
            <a:off x="12435840" y="6971970"/>
            <a:ext cx="4942648" cy="278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9905257-5DF5-2EFE-DEBB-6C503AF66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15258"/>
          <a:stretch/>
        </p:blipFill>
        <p:spPr>
          <a:xfrm>
            <a:off x="12420600" y="654879"/>
            <a:ext cx="4957888" cy="287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828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C111E2-307D-846F-582F-3B95096FB51B}"/>
              </a:ext>
            </a:extLst>
          </p:cNvPr>
          <p:cNvSpPr/>
          <p:nvPr/>
        </p:nvSpPr>
        <p:spPr>
          <a:xfrm>
            <a:off x="12420600" y="0"/>
            <a:ext cx="4800600" cy="1028699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Freeform 11"/>
          <p:cNvSpPr/>
          <p:nvPr/>
        </p:nvSpPr>
        <p:spPr>
          <a:xfrm>
            <a:off x="13542370" y="4229100"/>
            <a:ext cx="2557059" cy="2827020"/>
          </a:xfrm>
          <a:custGeom>
            <a:avLst/>
            <a:gdLst/>
            <a:ahLst/>
            <a:cxnLst/>
            <a:rect l="l" t="t" r="r" b="b"/>
            <a:pathLst>
              <a:path w="1756453" h="1963615">
                <a:moveTo>
                  <a:pt x="0" y="0"/>
                </a:moveTo>
                <a:lnTo>
                  <a:pt x="1756453" y="0"/>
                </a:lnTo>
                <a:lnTo>
                  <a:pt x="1756453" y="1963614"/>
                </a:lnTo>
                <a:lnTo>
                  <a:pt x="0" y="1963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210EC267-A48D-BBEA-C138-03896673A366}"/>
              </a:ext>
            </a:extLst>
          </p:cNvPr>
          <p:cNvSpPr txBox="1"/>
          <p:nvPr/>
        </p:nvSpPr>
        <p:spPr>
          <a:xfrm>
            <a:off x="674337" y="4229100"/>
            <a:ext cx="11405166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Dziękuję za uwagę</a:t>
            </a:r>
          </a:p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Krzysztof Karwatowicz</a:t>
            </a:r>
          </a:p>
          <a:p>
            <a:pPr algn="l">
              <a:lnSpc>
                <a:spcPts val="6720"/>
              </a:lnSpc>
            </a:pPr>
            <a:r>
              <a:rPr lang="pl-PL" sz="5600" dirty="0">
                <a:solidFill>
                  <a:srgbClr val="000000"/>
                </a:solidFill>
                <a:latin typeface="TT Hoves Bold"/>
              </a:rPr>
              <a:t>Starosta Powiatu Gorzowskiego</a:t>
            </a:r>
            <a:endParaRPr lang="en-US" sz="5600" dirty="0">
              <a:solidFill>
                <a:srgbClr val="000000"/>
              </a:solidFill>
              <a:latin typeface="TT Hoves Bold"/>
            </a:endParaRPr>
          </a:p>
        </p:txBody>
      </p:sp>
    </p:spTree>
    <p:extLst>
      <p:ext uri="{BB962C8B-B14F-4D97-AF65-F5344CB8AC3E}">
        <p14:creationId xmlns:p14="http://schemas.microsoft.com/office/powerpoint/2010/main" val="232588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-13855" y="4533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/>
          <p:nvPr/>
        </p:nvSpPr>
        <p:spPr>
          <a:xfrm>
            <a:off x="1717964" y="4930398"/>
            <a:ext cx="10474036" cy="1279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Ochotnicza Straż Pożarna w Lipkach Wielkich otrzymała sprzęt, </a:t>
            </a:r>
            <a:br>
              <a:rPr lang="pl-PL" sz="2400" dirty="0"/>
            </a:br>
            <a:r>
              <a:rPr lang="pl-PL" sz="2400" dirty="0"/>
              <a:t> który pomoże strażakom jeszcze lepiej dbać o bezpieczeństwo mieszkańców Powiatu Gorzowskiego.</a:t>
            </a:r>
            <a:endParaRPr lang="en-US" sz="20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67979" y="4381500"/>
            <a:ext cx="3423565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3999" dirty="0">
                <a:solidFill>
                  <a:srgbClr val="9A0000"/>
                </a:solidFill>
                <a:latin typeface="Open Sans Bold"/>
              </a:rPr>
              <a:t>25 WRZEŚNIA</a:t>
            </a:r>
            <a:endParaRPr lang="en-US" sz="3999" dirty="0">
              <a:solidFill>
                <a:srgbClr val="9A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00739" y="7200187"/>
            <a:ext cx="7314661" cy="85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B5E3A04B-C5BF-276E-C9FF-9E192F2DF3C7}"/>
              </a:ext>
            </a:extLst>
          </p:cNvPr>
          <p:cNvSpPr/>
          <p:nvPr/>
        </p:nvSpPr>
        <p:spPr>
          <a:xfrm>
            <a:off x="0" y="876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9BC7BB4D-5492-D728-0A6F-8853984328CF}"/>
              </a:ext>
            </a:extLst>
          </p:cNvPr>
          <p:cNvSpPr txBox="1"/>
          <p:nvPr/>
        </p:nvSpPr>
        <p:spPr>
          <a:xfrm>
            <a:off x="1690254" y="676181"/>
            <a:ext cx="3719945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3999" dirty="0">
                <a:solidFill>
                  <a:srgbClr val="9A0000"/>
                </a:solidFill>
                <a:latin typeface="Open Sans Bold"/>
              </a:rPr>
              <a:t>25 WRZEŚNIA</a:t>
            </a:r>
            <a:endParaRPr lang="en-US" sz="3999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EB1DFD1-28B5-292B-0105-5FFE099770E5}"/>
              </a:ext>
            </a:extLst>
          </p:cNvPr>
          <p:cNvSpPr txBox="1"/>
          <p:nvPr/>
        </p:nvSpPr>
        <p:spPr>
          <a:xfrm>
            <a:off x="1676400" y="1274208"/>
            <a:ext cx="10515600" cy="264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dirty="0"/>
              <a:t>Posiedzenie miejskiego sztabu kryzysowego w kostrzyńskiej jednostce ratowniczo-gaśniczej. W tym dniu zakończyło się kompleksowe budowanie umocnień. </a:t>
            </a:r>
            <a:br>
              <a:rPr lang="pl-PL" sz="2400" dirty="0"/>
            </a:br>
            <a:r>
              <a:rPr lang="pl-PL" sz="2400" dirty="0">
                <a:effectLst/>
              </a:rPr>
              <a:t>W spotkaniu udział wzięli: st. bryg. Bartłomiej Mądry – Zastępca Lubuskiego Komendanta Wojewódzkiego PSP, Krzysztof Karwatowicz, dr Andrzej Kunt - Burmistrz Miasta Kostrzyn, przedstawiciele Straży Pożarnej, Policji, Wojska Polskiego, Straży Granicznej, lokalnych służb.</a:t>
            </a:r>
          </a:p>
          <a:p>
            <a:pPr algn="just"/>
            <a:endParaRPr lang="pl-PL" sz="2800" b="0" i="0" dirty="0">
              <a:solidFill>
                <a:srgbClr val="202124"/>
              </a:solidFill>
              <a:effectLst/>
              <a:highlight>
                <a:srgbClr val="FFFFFF"/>
              </a:highlight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F0191D8-F28B-6731-94EE-B90959B0C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445" y="249100"/>
            <a:ext cx="4614860" cy="298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1760408-ACEC-F59E-4946-1507C0B93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/>
          <a:stretch/>
        </p:blipFill>
        <p:spPr>
          <a:xfrm>
            <a:off x="12905443" y="3511001"/>
            <a:ext cx="4614862" cy="298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404E94A4-5039-D68F-148A-328F7E111235}"/>
              </a:ext>
            </a:extLst>
          </p:cNvPr>
          <p:cNvSpPr/>
          <p:nvPr/>
        </p:nvSpPr>
        <p:spPr>
          <a:xfrm>
            <a:off x="-1" y="7048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1A498B24-97D7-0C57-68DF-3406BDB3C8FE}"/>
              </a:ext>
            </a:extLst>
          </p:cNvPr>
          <p:cNvSpPr txBox="1"/>
          <p:nvPr/>
        </p:nvSpPr>
        <p:spPr>
          <a:xfrm>
            <a:off x="1690254" y="7507733"/>
            <a:ext cx="1050174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dirty="0">
                <a:solidFill>
                  <a:srgbClr val="000000"/>
                </a:solidFill>
              </a:rPr>
              <a:t>Powiat Gorzowski otrzymał promesę wstępną na przebudowę drogi powiatowej na odcinku Lubno – Stanowice Etap I. Wartość dofinansowania z Polskiego Ładu Programu Inwestycji Strategicznych – 1.960.000,00 zł.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DC9C979E-B072-351B-EAA8-818A0A25E314}"/>
              </a:ext>
            </a:extLst>
          </p:cNvPr>
          <p:cNvSpPr txBox="1"/>
          <p:nvPr/>
        </p:nvSpPr>
        <p:spPr>
          <a:xfrm>
            <a:off x="1667979" y="6930326"/>
            <a:ext cx="3423565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pl-PL" sz="3999" dirty="0">
                <a:solidFill>
                  <a:srgbClr val="9A0000"/>
                </a:solidFill>
                <a:latin typeface="Open Sans Bold"/>
              </a:rPr>
              <a:t>25 WRZEŚNIA</a:t>
            </a:r>
            <a:endParaRPr lang="en-US" sz="3999" dirty="0">
              <a:solidFill>
                <a:srgbClr val="9A0000"/>
              </a:solidFill>
              <a:latin typeface="Open Sans Bold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0C5530-B1BC-9842-2CE4-3ABC41C42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>
          <a:xfrm>
            <a:off x="12905443" y="6772903"/>
            <a:ext cx="4614862" cy="298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-1" y="80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3"/>
          <p:cNvSpPr/>
          <p:nvPr/>
        </p:nvSpPr>
        <p:spPr>
          <a:xfrm>
            <a:off x="-2" y="3543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" name="AutoShape 4"/>
          <p:cNvSpPr/>
          <p:nvPr/>
        </p:nvSpPr>
        <p:spPr>
          <a:xfrm>
            <a:off x="0" y="7048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B6001C3-CF2F-42EF-8860-41D530753814}"/>
              </a:ext>
            </a:extLst>
          </p:cNvPr>
          <p:cNvSpPr txBox="1"/>
          <p:nvPr/>
        </p:nvSpPr>
        <p:spPr>
          <a:xfrm>
            <a:off x="1610553" y="647700"/>
            <a:ext cx="3647247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26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F802F5B3-965D-E9B3-A1CF-30F486CE1038}"/>
              </a:ext>
            </a:extLst>
          </p:cNvPr>
          <p:cNvSpPr txBox="1"/>
          <p:nvPr/>
        </p:nvSpPr>
        <p:spPr>
          <a:xfrm>
            <a:off x="1524000" y="3373337"/>
            <a:ext cx="3594666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26 WRZEŚNIA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7DA2EE64-D78B-E376-C0EE-F6B286FC6622}"/>
              </a:ext>
            </a:extLst>
          </p:cNvPr>
          <p:cNvSpPr txBox="1"/>
          <p:nvPr/>
        </p:nvSpPr>
        <p:spPr>
          <a:xfrm>
            <a:off x="1663134" y="4000500"/>
            <a:ext cx="7480866" cy="2740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Starosta zwołał posiedzenie Powiatowego Zespołu Zarządzania Kryzysowego z udziałem m.in. Marka Cebuli Wojewody Lubuskiego, Andrzeja Kunta Burmistrza Miasta Kostrzyn nad Odrą oraz przedstawicieli wszystkich służb, które odbyło się w Urzędzie Miasta Kostrzyn nad  Odrą. Po zakończeniu obrad udano się w teren, na wizję lokalną. </a:t>
            </a:r>
          </a:p>
          <a:p>
            <a:pPr algn="just">
              <a:lnSpc>
                <a:spcPts val="336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B735231-4B28-0D51-C639-8B0BB1945443}"/>
              </a:ext>
            </a:extLst>
          </p:cNvPr>
          <p:cNvSpPr txBox="1"/>
          <p:nvPr/>
        </p:nvSpPr>
        <p:spPr>
          <a:xfrm>
            <a:off x="1708042" y="6920889"/>
            <a:ext cx="4162757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3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10F071-6C9B-C230-78A2-9F5422472541}"/>
              </a:ext>
            </a:extLst>
          </p:cNvPr>
          <p:cNvSpPr txBox="1"/>
          <p:nvPr/>
        </p:nvSpPr>
        <p:spPr>
          <a:xfrm>
            <a:off x="1610553" y="7401636"/>
            <a:ext cx="75334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/>
              <a:t>W kostrzyńskiej Jednostce Ratowniczo – Gaśniczej Starosta zwołał Powiatowy Zespół Zarządzania Kryzysowego, gdzie podsumowano działania służb w trakcie zagrożenia powodziowego w mieście. </a:t>
            </a:r>
            <a:endParaRPr lang="en-US" sz="2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175F99-18A8-AC37-4263-FD1133F96314}"/>
              </a:ext>
            </a:extLst>
          </p:cNvPr>
          <p:cNvSpPr txBox="1"/>
          <p:nvPr/>
        </p:nvSpPr>
        <p:spPr>
          <a:xfrm>
            <a:off x="1663134" y="1181100"/>
            <a:ext cx="74808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/>
              <a:t>W siedzibie Starostwa Krzysztof Karwatowicz przekazał </a:t>
            </a:r>
            <a:br>
              <a:rPr lang="pl-PL" sz="2400" dirty="0"/>
            </a:br>
            <a:r>
              <a:rPr lang="pl-PL" sz="2400" dirty="0"/>
              <a:t>4 szt.  alkomatów dla funkcjonariuszy Komendy Miejskiej Policji w Gorzowie Wlkp. Powiat Gorzowski wspiera bezpieczeństwo również na drogach. </a:t>
            </a:r>
            <a:endParaRPr lang="en-US" sz="20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92DB427-586F-DE96-6398-0DADB1379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5"/>
          <a:stretch/>
        </p:blipFill>
        <p:spPr>
          <a:xfrm>
            <a:off x="9434656" y="733843"/>
            <a:ext cx="4091652" cy="265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4615797-5648-B7E9-AF2B-D37C4241F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/>
          <a:stretch/>
        </p:blipFill>
        <p:spPr>
          <a:xfrm>
            <a:off x="14020800" y="4000500"/>
            <a:ext cx="4047837" cy="265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C72DA2F-505B-B1D9-1149-BBAE7CFFB4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/>
          <a:stretch/>
        </p:blipFill>
        <p:spPr>
          <a:xfrm>
            <a:off x="9478471" y="4000500"/>
            <a:ext cx="4047837" cy="265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C2CC740-EA9C-C253-1366-97288F2A6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15184"/>
          <a:stretch/>
        </p:blipFill>
        <p:spPr>
          <a:xfrm>
            <a:off x="9434656" y="7220101"/>
            <a:ext cx="4076412" cy="265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16D9071-F382-4E1C-69AE-FAEE5642AB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13"/>
          <a:stretch/>
        </p:blipFill>
        <p:spPr>
          <a:xfrm>
            <a:off x="14020800" y="7264897"/>
            <a:ext cx="4047837" cy="261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E5B46D8-53B2-4975-699E-61E0185601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/>
          <a:stretch/>
        </p:blipFill>
        <p:spPr>
          <a:xfrm>
            <a:off x="14020799" y="733843"/>
            <a:ext cx="4047837" cy="265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84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/>
          <p:cNvSpPr/>
          <p:nvPr/>
        </p:nvSpPr>
        <p:spPr>
          <a:xfrm>
            <a:off x="7673" y="36195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B6001C3-CF2F-42EF-8860-41D530753814}"/>
              </a:ext>
            </a:extLst>
          </p:cNvPr>
          <p:cNvSpPr txBox="1"/>
          <p:nvPr/>
        </p:nvSpPr>
        <p:spPr>
          <a:xfrm>
            <a:off x="1551343" y="3376778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14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14CD3FE-3E47-D037-602C-B94CCBBFB8CF}"/>
              </a:ext>
            </a:extLst>
          </p:cNvPr>
          <p:cNvSpPr txBox="1"/>
          <p:nvPr/>
        </p:nvSpPr>
        <p:spPr>
          <a:xfrm>
            <a:off x="1551343" y="3979425"/>
            <a:ext cx="9011882" cy="844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>
                <a:solidFill>
                  <a:srgbClr val="000000"/>
                </a:solidFill>
              </a:rPr>
              <a:t>Kłodawskich Seniorów podczas Gminnego Dnia Seniora odwiedził Krzysztof Karwatowicz.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EAE23DA-348C-311E-95FD-BBA1EF425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0" b="3878"/>
          <a:stretch/>
        </p:blipFill>
        <p:spPr>
          <a:xfrm>
            <a:off x="10920334" y="3546964"/>
            <a:ext cx="6190581" cy="298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AutoShape 2">
            <a:extLst>
              <a:ext uri="{FF2B5EF4-FFF2-40B4-BE49-F238E27FC236}">
                <a16:creationId xmlns:a16="http://schemas.microsoft.com/office/drawing/2014/main" id="{BA2CFC35-105F-9F23-3101-150195F87886}"/>
              </a:ext>
            </a:extLst>
          </p:cNvPr>
          <p:cNvSpPr/>
          <p:nvPr/>
        </p:nvSpPr>
        <p:spPr>
          <a:xfrm>
            <a:off x="7673" y="1028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4D477661-DF8F-2819-5698-69581B79782D}"/>
              </a:ext>
            </a:extLst>
          </p:cNvPr>
          <p:cNvSpPr txBox="1"/>
          <p:nvPr/>
        </p:nvSpPr>
        <p:spPr>
          <a:xfrm>
            <a:off x="1641606" y="876300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11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27504BA8-1547-4CF3-6551-F0D3868BB9BE}"/>
              </a:ext>
            </a:extLst>
          </p:cNvPr>
          <p:cNvSpPr txBox="1"/>
          <p:nvPr/>
        </p:nvSpPr>
        <p:spPr>
          <a:xfrm>
            <a:off x="1615315" y="1409700"/>
            <a:ext cx="8947910" cy="1280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>
                <a:ea typeface="Open Sans" panose="020B0606030504020204" pitchFamily="34" charset="0"/>
                <a:cs typeface="Open Sans" panose="020B0606030504020204" pitchFamily="34" charset="0"/>
              </a:rPr>
              <a:t>W Ściechowie zorganizowano Gminny Dzień Seniora. Wśród obecnych gości był między innymi Zbigniew Surma, który przekazał seniorom serdeczne życzenia. </a:t>
            </a:r>
            <a:endParaRPr lang="en-US" sz="2400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7F813177-A00C-BE15-E65D-9CA34C0E3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8" b="7828"/>
          <a:stretch/>
        </p:blipFill>
        <p:spPr>
          <a:xfrm>
            <a:off x="10935573" y="293209"/>
            <a:ext cx="6175342" cy="301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A6D227C-932E-D427-60AB-16975874D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333" y="6777859"/>
            <a:ext cx="6190582" cy="306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C9A3A4BE-2B06-80A1-4B46-9834C1AE8EDD}"/>
              </a:ext>
            </a:extLst>
          </p:cNvPr>
          <p:cNvSpPr/>
          <p:nvPr/>
        </p:nvSpPr>
        <p:spPr>
          <a:xfrm>
            <a:off x="7673" y="5600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652B1A43-8824-C512-DF96-64536D4EB881}"/>
              </a:ext>
            </a:extLst>
          </p:cNvPr>
          <p:cNvSpPr txBox="1"/>
          <p:nvPr/>
        </p:nvSpPr>
        <p:spPr>
          <a:xfrm>
            <a:off x="1581978" y="5426342"/>
            <a:ext cx="4772358" cy="2107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15 PAŹDZIERNIKA</a:t>
            </a: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484963C-2835-0BC8-6A4C-23E4E7DC5F6A}"/>
              </a:ext>
            </a:extLst>
          </p:cNvPr>
          <p:cNvSpPr txBox="1"/>
          <p:nvPr/>
        </p:nvSpPr>
        <p:spPr>
          <a:xfrm>
            <a:off x="1581978" y="5981700"/>
            <a:ext cx="89812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/>
              <a:t>W ramach Europejskiego Dnia Walki z rakiem piersi pracownice Starostwa spotkały się z przedstawicielkami stowarzyszenia OnkoLubuszanki. Przy okazji tego spotkania Przedstawicielki z Klubu Radnych Siła Kobiet, złożyły na ręce Starosty, projekt uchwały Rady Powiatu Gorzowskiego w sprawie przyjęcia programu polityki zdrowotnej pn. „Powiatowy Program Profilaktyki Raka Szyjki Macicy - popularyzacja szczepień przeciwko wirusowi HPV na terenie Powiatu Gorzowskiego”. 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0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AutoShape 2"/>
          <p:cNvSpPr/>
          <p:nvPr/>
        </p:nvSpPr>
        <p:spPr>
          <a:xfrm>
            <a:off x="0" y="86868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AC33F2-0A1F-D302-E239-215E76A6ECCB}"/>
              </a:ext>
            </a:extLst>
          </p:cNvPr>
          <p:cNvSpPr txBox="1"/>
          <p:nvPr/>
        </p:nvSpPr>
        <p:spPr>
          <a:xfrm>
            <a:off x="1695288" y="708525"/>
            <a:ext cx="46335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15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49CC4BB-2502-88EC-BE8C-AAB8F5326F79}"/>
              </a:ext>
            </a:extLst>
          </p:cNvPr>
          <p:cNvSpPr txBox="1"/>
          <p:nvPr/>
        </p:nvSpPr>
        <p:spPr>
          <a:xfrm>
            <a:off x="1643163" y="1223070"/>
            <a:ext cx="78056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Z okazji Dnia Edukacji Narodowej, Krzysztof Karwatowicz, Zbigniew Surma oraz Mariusz Śpiewanek złożyli najserdeczniejsze wyrazy podziękowania i uznania za trud codziennej pracy dyrektorom: Zespołu Szkół im. Marii Skłodowskiej - Curie w Kostrzynie nad Odrą, SOSW Lipki Wielkie, Poradni Psychologiczno-Pedagogicznej nr 1 </a:t>
            </a:r>
            <a:br>
              <a:rPr lang="pl-PL" sz="2800" dirty="0"/>
            </a:br>
            <a:r>
              <a:rPr lang="pl-PL" sz="2800" dirty="0"/>
              <a:t>w Gorzowie Wlkp. oraz Poradni Psychologiczno-Pedagogicznej w Kostrzynie nad Odrą.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BE6E4805-7AF1-7447-9E01-733671CC9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24229" r="10001" b="20251"/>
          <a:stretch/>
        </p:blipFill>
        <p:spPr>
          <a:xfrm>
            <a:off x="9906000" y="868680"/>
            <a:ext cx="7686099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484963C-2835-0BC8-6A4C-23E4E7DC5F6A}"/>
              </a:ext>
            </a:extLst>
          </p:cNvPr>
          <p:cNvSpPr txBox="1"/>
          <p:nvPr/>
        </p:nvSpPr>
        <p:spPr>
          <a:xfrm>
            <a:off x="1543050" y="6134099"/>
            <a:ext cx="7905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Starosta podziękował Markowi Zinek właścicielowi firmy Zinek Transport z Nowin Wielkich </a:t>
            </a:r>
            <a:br>
              <a:rPr lang="pl-PL" sz="2800" dirty="0"/>
            </a:br>
            <a:r>
              <a:rPr lang="pl-PL" sz="2800" dirty="0"/>
              <a:t>za bezinteresowną pomoc w transporcie zbiórek </a:t>
            </a:r>
            <a:br>
              <a:rPr lang="pl-PL" sz="2800" dirty="0"/>
            </a:br>
            <a:r>
              <a:rPr lang="pl-PL" sz="2800" dirty="0"/>
              <a:t>dla powodzian z Łambinowic i Drogoszowa </a:t>
            </a:r>
            <a:br>
              <a:rPr lang="pl-PL" sz="2800" dirty="0"/>
            </a:br>
            <a:r>
              <a:rPr lang="pl-PL" sz="2800" dirty="0"/>
              <a:t>z województwa opolskiego, powiatu nyskiego.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DE3719B-53CE-A81C-D7EC-A8FF3F12A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58"/>
          <a:stretch/>
        </p:blipFill>
        <p:spPr>
          <a:xfrm>
            <a:off x="14082137" y="5352483"/>
            <a:ext cx="3509962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A45DF95-8201-5183-2647-0397009ED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8" t="6732" b="26782"/>
          <a:stretch/>
        </p:blipFill>
        <p:spPr>
          <a:xfrm>
            <a:off x="9906000" y="5364291"/>
            <a:ext cx="3509962" cy="379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4FDF0D68-DE5B-1442-CEC8-39356F5E5D43}"/>
              </a:ext>
            </a:extLst>
          </p:cNvPr>
          <p:cNvSpPr/>
          <p:nvPr/>
        </p:nvSpPr>
        <p:spPr>
          <a:xfrm>
            <a:off x="0" y="5829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746881D5-F65E-CE1C-80C8-3A7F2AC04759}"/>
              </a:ext>
            </a:extLst>
          </p:cNvPr>
          <p:cNvSpPr txBox="1"/>
          <p:nvPr/>
        </p:nvSpPr>
        <p:spPr>
          <a:xfrm>
            <a:off x="1557337" y="5600700"/>
            <a:ext cx="4772358" cy="2107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16 PAŹDZIERNIKA</a:t>
            </a: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1237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AutoShape 2"/>
          <p:cNvSpPr/>
          <p:nvPr/>
        </p:nvSpPr>
        <p:spPr>
          <a:xfrm>
            <a:off x="0" y="723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AC33F2-0A1F-D302-E239-215E76A6ECCB}"/>
              </a:ext>
            </a:extLst>
          </p:cNvPr>
          <p:cNvSpPr txBox="1"/>
          <p:nvPr/>
        </p:nvSpPr>
        <p:spPr>
          <a:xfrm>
            <a:off x="1701590" y="571500"/>
            <a:ext cx="46335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16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49CC4BB-2502-88EC-BE8C-AAB8F5326F79}"/>
              </a:ext>
            </a:extLst>
          </p:cNvPr>
          <p:cNvSpPr txBox="1"/>
          <p:nvPr/>
        </p:nvSpPr>
        <p:spPr>
          <a:xfrm>
            <a:off x="1649465" y="1104900"/>
            <a:ext cx="73698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Zadanie remontu drogi Zdroisko-Rybakowo otrzymało dofinansowanie w ramach Rządowego Funduszu Rozwoju Dróg. Na ten cel Powiat Gorzowski otrzymał 1 856 931 zł. Dzięki tym środkom możliwa będzie poprawa komunikacji między drogą powiatową, a krajową.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EC0F3B0-D274-366C-F53F-4C9190AA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1"/>
          <a:stretch/>
        </p:blipFill>
        <p:spPr>
          <a:xfrm>
            <a:off x="9677400" y="1181100"/>
            <a:ext cx="3570208" cy="265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12E48A-23A8-E251-B253-1307D9568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21688" r="48962" b="35910"/>
          <a:stretch/>
        </p:blipFill>
        <p:spPr>
          <a:xfrm>
            <a:off x="13918287" y="1181101"/>
            <a:ext cx="3509963" cy="265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498250D9-4CCE-AB50-88DE-3DC0FFC1C6C4}"/>
              </a:ext>
            </a:extLst>
          </p:cNvPr>
          <p:cNvSpPr/>
          <p:nvPr/>
        </p:nvSpPr>
        <p:spPr>
          <a:xfrm>
            <a:off x="0" y="4229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5FC3D837-43EB-4BF7-98D7-0813E71FEFC9}"/>
              </a:ext>
            </a:extLst>
          </p:cNvPr>
          <p:cNvSpPr txBox="1"/>
          <p:nvPr/>
        </p:nvSpPr>
        <p:spPr>
          <a:xfrm>
            <a:off x="1720377" y="4076700"/>
            <a:ext cx="46335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21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2B6EAA7-5F64-1A6E-80D7-D65381F566BD}"/>
              </a:ext>
            </a:extLst>
          </p:cNvPr>
          <p:cNvSpPr txBox="1"/>
          <p:nvPr/>
        </p:nvSpPr>
        <p:spPr>
          <a:xfrm>
            <a:off x="1668252" y="4610100"/>
            <a:ext cx="736987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Starosta Powiatu Gorzowskiego w piśmie do Władysława Komarnickiego Senatora RP wyszedł z inicjatywą współpracy samorządów w formie związków aglomeracyjnych. Efektywność tego projektu widzi także Katarzyna Pełczyńska-Nałęcz - Minister Funduszy i Polityki Regionalnej, która na skutek interwencji Pana Senatora w tej sprawie, sugeruje wypracowanie wspólnego stanowiska wszystkich powiatów w Polsce </a:t>
            </a:r>
            <a:br>
              <a:rPr lang="pl-PL" sz="2800" dirty="0"/>
            </a:br>
            <a:r>
              <a:rPr lang="pl-PL" sz="2800" dirty="0"/>
              <a:t>i przedstawienie go na Komisji Wspólnej Rządu </a:t>
            </a:r>
            <a:br>
              <a:rPr lang="pl-PL" sz="2800" dirty="0"/>
            </a:br>
            <a:r>
              <a:rPr lang="pl-PL" sz="2800" dirty="0"/>
              <a:t>i Samorządu Terytorialnego.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9377BC3F-0245-E78A-DAE5-2240C84AB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1" y="4634914"/>
            <a:ext cx="3570208" cy="5052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BC8A875-E943-33F3-0E25-19CF5C8B4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81" y="4634914"/>
            <a:ext cx="3541369" cy="505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51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1AA6C18F-279E-A3B4-5202-58CDC43EA59D}"/>
              </a:ext>
            </a:extLst>
          </p:cNvPr>
          <p:cNvSpPr txBox="1"/>
          <p:nvPr/>
        </p:nvSpPr>
        <p:spPr>
          <a:xfrm>
            <a:off x="1676400" y="703080"/>
            <a:ext cx="4633589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21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F88D324-0AB8-7A7C-F34B-EDB0A67783EF}"/>
              </a:ext>
            </a:extLst>
          </p:cNvPr>
          <p:cNvSpPr txBox="1"/>
          <p:nvPr/>
        </p:nvSpPr>
        <p:spPr>
          <a:xfrm>
            <a:off x="1615074" y="1184303"/>
            <a:ext cx="80830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Umowa z wykonawcą na remont drogi powiatowej nr 1392F na odcinku od skrzyżowania z Drogą Wojewódzką 130 do miejscowości Lubno – podpisana. Odcinek objęty inwestycją to około 3,5 km.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5ED3FEE1-1AE2-A508-A53F-3866A75DA6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9" b="12841"/>
          <a:stretch/>
        </p:blipFill>
        <p:spPr>
          <a:xfrm>
            <a:off x="11125200" y="583563"/>
            <a:ext cx="5752200" cy="289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4A1659E-257A-7B9B-4D68-C4DB0D4ABC4D}"/>
              </a:ext>
            </a:extLst>
          </p:cNvPr>
          <p:cNvSpPr/>
          <p:nvPr/>
        </p:nvSpPr>
        <p:spPr>
          <a:xfrm>
            <a:off x="-1" y="875906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A2CFC35-105F-9F23-3101-150195F87886}"/>
              </a:ext>
            </a:extLst>
          </p:cNvPr>
          <p:cNvSpPr/>
          <p:nvPr/>
        </p:nvSpPr>
        <p:spPr>
          <a:xfrm>
            <a:off x="0" y="36957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4D477661-DF8F-2819-5698-69581B79782D}"/>
              </a:ext>
            </a:extLst>
          </p:cNvPr>
          <p:cNvSpPr txBox="1"/>
          <p:nvPr/>
        </p:nvSpPr>
        <p:spPr>
          <a:xfrm>
            <a:off x="1676400" y="3474401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22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27504BA8-1547-4CF3-6551-F0D3868BB9BE}"/>
              </a:ext>
            </a:extLst>
          </p:cNvPr>
          <p:cNvSpPr txBox="1"/>
          <p:nvPr/>
        </p:nvSpPr>
        <p:spPr>
          <a:xfrm>
            <a:off x="1676400" y="3989262"/>
            <a:ext cx="8021744" cy="260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>
                <a:ea typeface="Open Sans" panose="020B0606030504020204" pitchFamily="34" charset="0"/>
                <a:cs typeface="Open Sans" panose="020B0606030504020204" pitchFamily="34" charset="0"/>
              </a:rPr>
              <a:t>Międzynarodowy Dzień Seniora i Jubileusz 60-lecia Polskiego Związku Emerytów, Rencistów i Inwalidów </a:t>
            </a:r>
            <a:br>
              <a:rPr lang="pl-PL" sz="2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800" dirty="0">
                <a:ea typeface="Open Sans" panose="020B0606030504020204" pitchFamily="34" charset="0"/>
                <a:cs typeface="Open Sans" panose="020B0606030504020204" pitchFamily="34" charset="0"/>
              </a:rPr>
              <a:t>w Kostrzynie nad Odrą. Powiat Gorzowski reprezentowali Andrzej Kail oraz Zbigniew Surma.  Powiat Gorzowski ufundował słodki poczęstunek oraz nagrody. </a:t>
            </a:r>
            <a:endParaRPr lang="en-US" sz="2800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130F455-CAE2-E534-41AF-9CE01BB63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0576" r="16000"/>
          <a:stretch/>
        </p:blipFill>
        <p:spPr>
          <a:xfrm>
            <a:off x="11125200" y="3771900"/>
            <a:ext cx="5752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5B587AFE-88CF-75A1-1C7F-79DCE0953E4F}"/>
              </a:ext>
            </a:extLst>
          </p:cNvPr>
          <p:cNvSpPr/>
          <p:nvPr/>
        </p:nvSpPr>
        <p:spPr>
          <a:xfrm>
            <a:off x="-241" y="7512423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3CA5112-BD15-D693-4D83-5018611D9673}"/>
              </a:ext>
            </a:extLst>
          </p:cNvPr>
          <p:cNvSpPr txBox="1"/>
          <p:nvPr/>
        </p:nvSpPr>
        <p:spPr>
          <a:xfrm>
            <a:off x="1615074" y="7283823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22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17C560BA-E06F-F8D5-BDB3-3A9C45D30921}"/>
              </a:ext>
            </a:extLst>
          </p:cNvPr>
          <p:cNvSpPr txBox="1"/>
          <p:nvPr/>
        </p:nvSpPr>
        <p:spPr>
          <a:xfrm>
            <a:off x="1588783" y="7817223"/>
            <a:ext cx="8021744" cy="857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800" dirty="0"/>
              <a:t>Obchody Dnia Seniora w Gminie Deszczno, </a:t>
            </a:r>
            <a:br>
              <a:rPr lang="pl-PL" sz="2800" dirty="0"/>
            </a:br>
            <a:r>
              <a:rPr lang="pl-PL" sz="2800" dirty="0"/>
              <a:t>w Ciecierzycach z udziałem Zbigniewa Surmy. </a:t>
            </a:r>
            <a:endParaRPr lang="en-US" sz="2800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4CEDAF27-5458-2696-C3C2-335238847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0" b="4599"/>
          <a:stretch/>
        </p:blipFill>
        <p:spPr>
          <a:xfrm>
            <a:off x="11125200" y="6984141"/>
            <a:ext cx="5752200" cy="289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07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ównoległobok 6">
            <a:extLst>
              <a:ext uri="{FF2B5EF4-FFF2-40B4-BE49-F238E27FC236}">
                <a16:creationId xmlns:a16="http://schemas.microsoft.com/office/drawing/2014/main" id="{3F304628-A8C4-5516-76E2-27DA46F7A181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75DD2EA-4500-81DC-290C-4CDFBD55775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rójkąt prostokątny 7">
            <a:extLst>
              <a:ext uri="{FF2B5EF4-FFF2-40B4-BE49-F238E27FC236}">
                <a16:creationId xmlns:a16="http://schemas.microsoft.com/office/drawing/2014/main" id="{7D9BB447-834C-DB32-A25C-DC0F95632BEB}"/>
              </a:ext>
            </a:extLst>
          </p:cNvPr>
          <p:cNvSpPr/>
          <p:nvPr/>
        </p:nvSpPr>
        <p:spPr>
          <a:xfrm>
            <a:off x="2189018" y="9462958"/>
            <a:ext cx="818496" cy="824042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D767970-061F-C0DF-F881-AFC413037E91}"/>
              </a:ext>
            </a:extLst>
          </p:cNvPr>
          <p:cNvSpPr/>
          <p:nvPr/>
        </p:nvSpPr>
        <p:spPr>
          <a:xfrm>
            <a:off x="0" y="723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99186D2F-B9AB-138B-A9D5-23AE598C060E}"/>
              </a:ext>
            </a:extLst>
          </p:cNvPr>
          <p:cNvSpPr txBox="1"/>
          <p:nvPr/>
        </p:nvSpPr>
        <p:spPr>
          <a:xfrm>
            <a:off x="1584180" y="495300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22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11710A8-34D0-63BE-2899-A36B733FC2CF}"/>
              </a:ext>
            </a:extLst>
          </p:cNvPr>
          <p:cNvSpPr txBox="1"/>
          <p:nvPr/>
        </p:nvSpPr>
        <p:spPr>
          <a:xfrm>
            <a:off x="1617518" y="1028700"/>
            <a:ext cx="8021744" cy="2588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Komisja Bezpieczeństwa i Porządku z udziałem przedstawicieli KMP, PSSE, PSP w Gorzowie Wlkp. W</a:t>
            </a:r>
            <a:r>
              <a:rPr lang="pl-PL" sz="2400" dirty="0">
                <a:effectLst/>
                <a:ea typeface="Calibri" panose="020F0502020204030204" pitchFamily="34" charset="0"/>
              </a:rPr>
              <a:t> trakcie posiedzenia zostały omówione tematy dotyczące analizy zagrożeń zgłaszanych przez mieszkańców dotyczących poprawy bezpieczeństwa, a także podsumowanie okresu letniego wypoczynku dzieci i młodzieży na terenie Powiatu Gorzowskiego.</a:t>
            </a:r>
            <a:endParaRPr lang="en-US" sz="2400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AutoShape 2"/>
          <p:cNvSpPr/>
          <p:nvPr/>
        </p:nvSpPr>
        <p:spPr>
          <a:xfrm>
            <a:off x="-17211" y="43053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CB6001C3-CF2F-42EF-8860-41D530753814}"/>
              </a:ext>
            </a:extLst>
          </p:cNvPr>
          <p:cNvSpPr txBox="1"/>
          <p:nvPr/>
        </p:nvSpPr>
        <p:spPr>
          <a:xfrm>
            <a:off x="1624759" y="4091482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 24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14CD3FE-3E47-D037-602C-B94CCBBFB8CF}"/>
              </a:ext>
            </a:extLst>
          </p:cNvPr>
          <p:cNvSpPr txBox="1"/>
          <p:nvPr/>
        </p:nvSpPr>
        <p:spPr>
          <a:xfrm>
            <a:off x="1598468" y="4610100"/>
            <a:ext cx="8021744" cy="843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Gminno - Powiatowy Finał Ogólnopolskiej kampanii Zachowaj Trzeźwy Umysł w SOSW Lipki Wielkie.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216E9A08-95AC-E62B-5C4E-8F63B9FA1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/>
          <a:stretch/>
        </p:blipFill>
        <p:spPr>
          <a:xfrm>
            <a:off x="11201400" y="3748706"/>
            <a:ext cx="5752200" cy="288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1A5807B8-CE29-3A6C-89DC-B02C2AB73615}"/>
              </a:ext>
            </a:extLst>
          </p:cNvPr>
          <p:cNvSpPr/>
          <p:nvPr/>
        </p:nvSpPr>
        <p:spPr>
          <a:xfrm>
            <a:off x="0" y="68199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5BB6F6F-F045-5B04-65FE-4244A8C539F3}"/>
              </a:ext>
            </a:extLst>
          </p:cNvPr>
          <p:cNvSpPr txBox="1"/>
          <p:nvPr/>
        </p:nvSpPr>
        <p:spPr>
          <a:xfrm>
            <a:off x="1598469" y="6566960"/>
            <a:ext cx="4530438" cy="138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26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50170C0-F4DF-9EFE-6DA8-26C88672C685}"/>
              </a:ext>
            </a:extLst>
          </p:cNvPr>
          <p:cNvSpPr txBox="1"/>
          <p:nvPr/>
        </p:nvSpPr>
        <p:spPr>
          <a:xfrm>
            <a:off x="1499758" y="7075077"/>
            <a:ext cx="8120455" cy="1808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Uroczyste otwarcie nowej remizy strażackiej w Janczewie.  </a:t>
            </a:r>
            <a:br>
              <a:rPr lang="pl-PL" sz="2400" dirty="0"/>
            </a:br>
            <a:r>
              <a:rPr lang="pl-PL" sz="2400" dirty="0"/>
              <a:t>W wydarzeniu uczestniczył w imieniu Starosty, Członek Zarządu Mariusz Śpiewanek, który przekazał sprzęt strażacki, podnoszący gotowość bojową jednostki.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735F2C8-42C7-AD03-8432-2D66A2A4B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4"/>
          <a:stretch/>
        </p:blipFill>
        <p:spPr>
          <a:xfrm>
            <a:off x="11201400" y="6972411"/>
            <a:ext cx="5752200" cy="288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89FAEA4-6FCE-7B22-BDEC-C25F28933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67"/>
          <a:stretch/>
        </p:blipFill>
        <p:spPr>
          <a:xfrm>
            <a:off x="11160821" y="416656"/>
            <a:ext cx="5792779" cy="299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484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ównoległobok 10">
            <a:extLst>
              <a:ext uri="{FF2B5EF4-FFF2-40B4-BE49-F238E27FC236}">
                <a16:creationId xmlns:a16="http://schemas.microsoft.com/office/drawing/2014/main" id="{5600060A-E0E1-8D88-C140-454B80B87819}"/>
              </a:ext>
            </a:extLst>
          </p:cNvPr>
          <p:cNvSpPr/>
          <p:nvPr/>
        </p:nvSpPr>
        <p:spPr>
          <a:xfrm>
            <a:off x="0" y="9462959"/>
            <a:ext cx="2189018" cy="824041"/>
          </a:xfrm>
          <a:prstGeom prst="parallelogram">
            <a:avLst>
              <a:gd name="adj" fmla="val 0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D06EEED7-02A6-18B7-1D0D-3416BE8FDE69}"/>
              </a:ext>
            </a:extLst>
          </p:cNvPr>
          <p:cNvSpPr/>
          <p:nvPr/>
        </p:nvSpPr>
        <p:spPr>
          <a:xfrm>
            <a:off x="969962" y="9551128"/>
            <a:ext cx="554038" cy="619383"/>
          </a:xfrm>
          <a:custGeom>
            <a:avLst/>
            <a:gdLst/>
            <a:ahLst/>
            <a:cxnLst/>
            <a:rect l="l" t="t" r="r" b="b"/>
            <a:pathLst>
              <a:path w="554038" h="619383">
                <a:moveTo>
                  <a:pt x="0" y="0"/>
                </a:moveTo>
                <a:lnTo>
                  <a:pt x="554038" y="0"/>
                </a:lnTo>
                <a:lnTo>
                  <a:pt x="554038" y="619382"/>
                </a:lnTo>
                <a:lnTo>
                  <a:pt x="0" y="61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138A642-024E-38A8-09F7-11B1FE0AA0D0}"/>
              </a:ext>
            </a:extLst>
          </p:cNvPr>
          <p:cNvSpPr/>
          <p:nvPr/>
        </p:nvSpPr>
        <p:spPr>
          <a:xfrm>
            <a:off x="2186641" y="9459495"/>
            <a:ext cx="818496" cy="827505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AutoShape 3"/>
          <p:cNvSpPr/>
          <p:nvPr/>
        </p:nvSpPr>
        <p:spPr>
          <a:xfrm>
            <a:off x="2287" y="800100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F802F5B3-965D-E9B3-A1CF-30F486CE1038}"/>
              </a:ext>
            </a:extLst>
          </p:cNvPr>
          <p:cNvSpPr txBox="1"/>
          <p:nvPr/>
        </p:nvSpPr>
        <p:spPr>
          <a:xfrm>
            <a:off x="1663136" y="647700"/>
            <a:ext cx="4585266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28 PAŹDZIERNIKA</a:t>
            </a:r>
            <a:endParaRPr lang="en-US" sz="4000" dirty="0">
              <a:solidFill>
                <a:srgbClr val="9A0000"/>
              </a:solidFill>
              <a:latin typeface="Open Sans Bold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7DA2EE64-D78B-E376-C0EE-F6B286FC6622}"/>
              </a:ext>
            </a:extLst>
          </p:cNvPr>
          <p:cNvSpPr txBox="1"/>
          <p:nvPr/>
        </p:nvSpPr>
        <p:spPr>
          <a:xfrm>
            <a:off x="1610555" y="1181100"/>
            <a:ext cx="9600370" cy="215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Powiat Gorzowski w Zespole Szkół im. Marii Skłodowskiej - Curie w Kostrzynie nad Odrą realizuje projekt Różowe Skrzynki. Krzysztof Karwatowicz i członek zarządu Agnieszka Hołubowska symbolicznie przekazali różowe skrzyneczki wraz z wyposażeniem dla przedstawicielek szkolnego samorządu uczniowskiego.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D0B2C06-240A-0B2C-0DF4-511DD058D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57" b="16110"/>
          <a:stretch/>
        </p:blipFill>
        <p:spPr>
          <a:xfrm>
            <a:off x="11808369" y="1318718"/>
            <a:ext cx="5999038" cy="304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087F38DD-D721-AA22-4A92-74EAB8217C63}"/>
              </a:ext>
            </a:extLst>
          </p:cNvPr>
          <p:cNvSpPr/>
          <p:nvPr/>
        </p:nvSpPr>
        <p:spPr>
          <a:xfrm>
            <a:off x="2287" y="5349611"/>
            <a:ext cx="138881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0B240D1A-3D55-66A4-CB6B-FD5C4C5B9F15}"/>
              </a:ext>
            </a:extLst>
          </p:cNvPr>
          <p:cNvSpPr txBox="1"/>
          <p:nvPr/>
        </p:nvSpPr>
        <p:spPr>
          <a:xfrm>
            <a:off x="1660506" y="5188969"/>
            <a:ext cx="4942647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pl-PL" sz="4000" dirty="0">
                <a:solidFill>
                  <a:srgbClr val="9A0000"/>
                </a:solidFill>
                <a:latin typeface="Open Sans Bold"/>
              </a:rPr>
              <a:t>28 PAŹDZIERNIKA</a:t>
            </a:r>
            <a:endParaRPr lang="en-US" sz="4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EDF84E35-1185-A67F-E4C1-1046CC10692B}"/>
              </a:ext>
            </a:extLst>
          </p:cNvPr>
          <p:cNvSpPr txBox="1"/>
          <p:nvPr/>
        </p:nvSpPr>
        <p:spPr>
          <a:xfrm>
            <a:off x="1639130" y="5752271"/>
            <a:ext cx="9571795" cy="30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pl-PL" sz="2400" dirty="0"/>
              <a:t>Komisja Bezpieczeństwa na Osiedlu Warniki w Kostrzynie nad Odrą </a:t>
            </a:r>
            <a:br>
              <a:rPr lang="pl-PL" sz="2400" dirty="0"/>
            </a:br>
            <a:r>
              <a:rPr lang="pl-PL" sz="2400" dirty="0"/>
              <a:t>z udziałem m.in. Anny Wichlińskiej, przedstawicielami Miasta Kostrzyna nad Odrą oraz Wydziału Dróg Powiatowych, omówiła poprawę bezpieczeństwa. Zaplanowano przycięcie zieleni, dodatkowe oznakowanie zjazdów </a:t>
            </a:r>
            <a:br>
              <a:rPr lang="pl-PL" sz="2400" dirty="0"/>
            </a:br>
            <a:r>
              <a:rPr lang="pl-PL" sz="2400" dirty="0"/>
              <a:t>z ul. Wyszyńskiego. Przedstawiciele UM Kostrzyna zadeklarowali zlecenie opracowania  projektu w celu poprawy bezpieczeństwa na drodze rowerowej.</a:t>
            </a:r>
          </a:p>
          <a:p>
            <a:pPr algn="just"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AA0A7637-DBF9-A939-A792-C37EFE88E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4" b="47805"/>
          <a:stretch/>
        </p:blipFill>
        <p:spPr>
          <a:xfrm>
            <a:off x="11813132" y="5451057"/>
            <a:ext cx="5999038" cy="304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117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5229</TotalTime>
  <Words>1638</Words>
  <Application>Microsoft Office PowerPoint</Application>
  <PresentationFormat>Niestandardowy</PresentationFormat>
  <Paragraphs>103</Paragraphs>
  <Slides>17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6" baseType="lpstr">
      <vt:lpstr>Open Sans</vt:lpstr>
      <vt:lpstr>TT Hoves Bold</vt:lpstr>
      <vt:lpstr>Open Sans Bold</vt:lpstr>
      <vt:lpstr>Arial</vt:lpstr>
      <vt:lpstr>Calibri</vt:lpstr>
      <vt:lpstr>Aptos</vt:lpstr>
      <vt:lpstr>Helios</vt:lpstr>
      <vt:lpstr>Google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Sandra Romanowska</dc:creator>
  <cp:lastModifiedBy>Sandra Romanowska</cp:lastModifiedBy>
  <cp:revision>367</cp:revision>
  <cp:lastPrinted>2024-11-20T13:00:42Z</cp:lastPrinted>
  <dcterms:created xsi:type="dcterms:W3CDTF">2006-08-16T00:00:00Z</dcterms:created>
  <dcterms:modified xsi:type="dcterms:W3CDTF">2024-11-20T13:03:19Z</dcterms:modified>
  <dc:identifier>DAFzZEN7B4Q</dc:identifier>
</cp:coreProperties>
</file>