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256" r:id="rId2"/>
    <p:sldId id="258" r:id="rId3"/>
    <p:sldId id="268" r:id="rId4"/>
    <p:sldId id="286" r:id="rId5"/>
    <p:sldId id="284" r:id="rId6"/>
    <p:sldId id="287" r:id="rId7"/>
    <p:sldId id="285" r:id="rId8"/>
    <p:sldId id="288" r:id="rId9"/>
    <p:sldId id="262" r:id="rId10"/>
  </p:sldIdLst>
  <p:sldSz cx="18288000" cy="10287000"/>
  <p:notesSz cx="6797675" cy="9926638"/>
  <p:embeddedFontLst>
    <p:embeddedFont>
      <p:font typeface="Helios" panose="020B0604020202020204" charset="0"/>
      <p:regular r:id="rId12"/>
    </p:embeddedFont>
    <p:embeddedFont>
      <p:font typeface="Open Sans" panose="020B0606030504020204" pitchFamily="34" charset="0"/>
      <p:regular r:id="rId13"/>
      <p:bold r:id="rId14"/>
      <p:italic r:id="rId15"/>
      <p:boldItalic r:id="rId16"/>
    </p:embeddedFont>
    <p:embeddedFont>
      <p:font typeface="Open Sans Bold" panose="020B0806030504020204" pitchFamily="34" charset="0"/>
      <p:regular r:id="rId17"/>
      <p:bold r:id="rId18"/>
    </p:embeddedFont>
    <p:embeddedFont>
      <p:font typeface="TT Hoves Bold"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9A0000"/>
    <a:srgbClr val="B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758" autoAdjust="0"/>
  </p:normalViewPr>
  <p:slideViewPr>
    <p:cSldViewPr>
      <p:cViewPr varScale="1">
        <p:scale>
          <a:sx n="54" d="100"/>
          <a:sy n="54" d="100"/>
        </p:scale>
        <p:origin x="754"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l-PL" dirty="0"/>
          </a:p>
        </p:txBody>
      </p:sp>
      <p:sp>
        <p:nvSpPr>
          <p:cNvPr id="3" name="Symbol zastępczy daty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D5C7F01-BEEC-4BF9-AA98-91B34A920F18}" type="datetimeFigureOut">
              <a:rPr lang="pl-PL" smtClean="0"/>
              <a:t>13.12.2024</a:t>
            </a:fld>
            <a:endParaRPr lang="pl-PL" dirty="0"/>
          </a:p>
        </p:txBody>
      </p:sp>
      <p:sp>
        <p:nvSpPr>
          <p:cNvPr id="4" name="Symbol zastępczy obrazu slajd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l-PL" dirty="0"/>
          </a:p>
        </p:txBody>
      </p:sp>
      <p:sp>
        <p:nvSpPr>
          <p:cNvPr id="5" name="Symbol zastępczy notatek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pl-PL" dirty="0"/>
          </a:p>
        </p:txBody>
      </p:sp>
      <p:sp>
        <p:nvSpPr>
          <p:cNvPr id="7" name="Symbol zastępczy numeru slajd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4A81BDA-CC3A-48C9-9EE2-8B0440F19AE8}" type="slidenum">
              <a:rPr lang="pl-PL" smtClean="0"/>
              <a:t>‹#›</a:t>
            </a:fld>
            <a:endParaRPr lang="pl-PL" dirty="0"/>
          </a:p>
        </p:txBody>
      </p:sp>
    </p:spTree>
    <p:extLst>
      <p:ext uri="{BB962C8B-B14F-4D97-AF65-F5344CB8AC3E}">
        <p14:creationId xmlns:p14="http://schemas.microsoft.com/office/powerpoint/2010/main" val="1159865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4A81BDA-CC3A-48C9-9EE2-8B0440F19AE8}" type="slidenum">
              <a:rPr lang="pl-PL" smtClean="0"/>
              <a:t>1</a:t>
            </a:fld>
            <a:endParaRPr lang="pl-PL" dirty="0"/>
          </a:p>
        </p:txBody>
      </p:sp>
    </p:spTree>
    <p:extLst>
      <p:ext uri="{BB962C8B-B14F-4D97-AF65-F5344CB8AC3E}">
        <p14:creationId xmlns:p14="http://schemas.microsoft.com/office/powerpoint/2010/main" val="4016852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4A81BDA-CC3A-48C9-9EE2-8B0440F19AE8}" type="slidenum">
              <a:rPr lang="pl-PL" smtClean="0"/>
              <a:t>2</a:t>
            </a:fld>
            <a:endParaRPr lang="pl-PL" dirty="0"/>
          </a:p>
        </p:txBody>
      </p:sp>
    </p:spTree>
    <p:extLst>
      <p:ext uri="{BB962C8B-B14F-4D97-AF65-F5344CB8AC3E}">
        <p14:creationId xmlns:p14="http://schemas.microsoft.com/office/powerpoint/2010/main" val="2323049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4A81BDA-CC3A-48C9-9EE2-8B0440F19AE8}" type="slidenum">
              <a:rPr lang="pl-PL" smtClean="0"/>
              <a:t>3</a:t>
            </a:fld>
            <a:endParaRPr lang="pl-PL" dirty="0"/>
          </a:p>
        </p:txBody>
      </p:sp>
    </p:spTree>
    <p:extLst>
      <p:ext uri="{BB962C8B-B14F-4D97-AF65-F5344CB8AC3E}">
        <p14:creationId xmlns:p14="http://schemas.microsoft.com/office/powerpoint/2010/main" val="4173583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7267C-28EA-7775-510A-965F663907ED}"/>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4CCAEFB8-0DB6-4C0B-350D-0D164B635F56}"/>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0DC5DB4B-3B0A-40E6-BC6F-ACD3EBC91DE5}"/>
              </a:ext>
            </a:extLst>
          </p:cNvPr>
          <p:cNvSpPr>
            <a:spLocks noGrp="1"/>
          </p:cNvSpPr>
          <p:nvPr>
            <p:ph type="body" idx="1"/>
          </p:nvPr>
        </p:nvSpPr>
        <p:spPr/>
        <p:txBody>
          <a:bodyPr/>
          <a:lstStyle/>
          <a:p>
            <a:endParaRPr lang="pl-PL" dirty="0"/>
          </a:p>
        </p:txBody>
      </p:sp>
      <p:sp>
        <p:nvSpPr>
          <p:cNvPr id="4" name="Symbol zastępczy numeru slajdu 3">
            <a:extLst>
              <a:ext uri="{FF2B5EF4-FFF2-40B4-BE49-F238E27FC236}">
                <a16:creationId xmlns:a16="http://schemas.microsoft.com/office/drawing/2014/main" id="{9ABC9986-B245-0C19-9984-A4EF3DE671ED}"/>
              </a:ext>
            </a:extLst>
          </p:cNvPr>
          <p:cNvSpPr>
            <a:spLocks noGrp="1"/>
          </p:cNvSpPr>
          <p:nvPr>
            <p:ph type="sldNum" sz="quarter" idx="5"/>
          </p:nvPr>
        </p:nvSpPr>
        <p:spPr/>
        <p:txBody>
          <a:bodyPr/>
          <a:lstStyle/>
          <a:p>
            <a:fld id="{B4A81BDA-CC3A-48C9-9EE2-8B0440F19AE8}" type="slidenum">
              <a:rPr lang="pl-PL" smtClean="0"/>
              <a:t>4</a:t>
            </a:fld>
            <a:endParaRPr lang="pl-PL" dirty="0"/>
          </a:p>
        </p:txBody>
      </p:sp>
    </p:spTree>
    <p:extLst>
      <p:ext uri="{BB962C8B-B14F-4D97-AF65-F5344CB8AC3E}">
        <p14:creationId xmlns:p14="http://schemas.microsoft.com/office/powerpoint/2010/main" val="2192523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4A81BDA-CC3A-48C9-9EE2-8B0440F19AE8}" type="slidenum">
              <a:rPr lang="pl-PL" smtClean="0"/>
              <a:t>5</a:t>
            </a:fld>
            <a:endParaRPr lang="pl-PL" dirty="0"/>
          </a:p>
        </p:txBody>
      </p:sp>
    </p:spTree>
    <p:extLst>
      <p:ext uri="{BB962C8B-B14F-4D97-AF65-F5344CB8AC3E}">
        <p14:creationId xmlns:p14="http://schemas.microsoft.com/office/powerpoint/2010/main" val="2067999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70758-FC7A-511E-E24B-549EA457C697}"/>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4FDBE7FE-E0F7-460C-FAE7-9B276F2CAB72}"/>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1D2F00D7-2FB1-918F-A956-DF7595409CAA}"/>
              </a:ext>
            </a:extLst>
          </p:cNvPr>
          <p:cNvSpPr>
            <a:spLocks noGrp="1"/>
          </p:cNvSpPr>
          <p:nvPr>
            <p:ph type="body" idx="1"/>
          </p:nvPr>
        </p:nvSpPr>
        <p:spPr/>
        <p:txBody>
          <a:bodyPr/>
          <a:lstStyle/>
          <a:p>
            <a:endParaRPr lang="pl-PL" dirty="0"/>
          </a:p>
        </p:txBody>
      </p:sp>
      <p:sp>
        <p:nvSpPr>
          <p:cNvPr id="4" name="Symbol zastępczy numeru slajdu 3">
            <a:extLst>
              <a:ext uri="{FF2B5EF4-FFF2-40B4-BE49-F238E27FC236}">
                <a16:creationId xmlns:a16="http://schemas.microsoft.com/office/drawing/2014/main" id="{70E10E5B-FB2E-2797-C813-27E17B25E47E}"/>
              </a:ext>
            </a:extLst>
          </p:cNvPr>
          <p:cNvSpPr>
            <a:spLocks noGrp="1"/>
          </p:cNvSpPr>
          <p:nvPr>
            <p:ph type="sldNum" sz="quarter" idx="5"/>
          </p:nvPr>
        </p:nvSpPr>
        <p:spPr/>
        <p:txBody>
          <a:bodyPr/>
          <a:lstStyle/>
          <a:p>
            <a:fld id="{B4A81BDA-CC3A-48C9-9EE2-8B0440F19AE8}" type="slidenum">
              <a:rPr lang="pl-PL" smtClean="0"/>
              <a:t>6</a:t>
            </a:fld>
            <a:endParaRPr lang="pl-PL" dirty="0"/>
          </a:p>
        </p:txBody>
      </p:sp>
    </p:spTree>
    <p:extLst>
      <p:ext uri="{BB962C8B-B14F-4D97-AF65-F5344CB8AC3E}">
        <p14:creationId xmlns:p14="http://schemas.microsoft.com/office/powerpoint/2010/main" val="3479493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A870D-A9CF-F9D3-24E2-7CB5BBCE7EC5}"/>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A0D2ED1A-1BDE-81D3-87E1-6B5F605A25C8}"/>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F7F86BA5-D56B-5A72-71EB-00E2C94AAB74}"/>
              </a:ext>
            </a:extLst>
          </p:cNvPr>
          <p:cNvSpPr>
            <a:spLocks noGrp="1"/>
          </p:cNvSpPr>
          <p:nvPr>
            <p:ph type="body" idx="1"/>
          </p:nvPr>
        </p:nvSpPr>
        <p:spPr/>
        <p:txBody>
          <a:bodyPr/>
          <a:lstStyle/>
          <a:p>
            <a:endParaRPr lang="pl-PL" dirty="0"/>
          </a:p>
        </p:txBody>
      </p:sp>
      <p:sp>
        <p:nvSpPr>
          <p:cNvPr id="4" name="Symbol zastępczy numeru slajdu 3">
            <a:extLst>
              <a:ext uri="{FF2B5EF4-FFF2-40B4-BE49-F238E27FC236}">
                <a16:creationId xmlns:a16="http://schemas.microsoft.com/office/drawing/2014/main" id="{C37B2E7F-F02C-5B23-30A8-5849497D13EE}"/>
              </a:ext>
            </a:extLst>
          </p:cNvPr>
          <p:cNvSpPr>
            <a:spLocks noGrp="1"/>
          </p:cNvSpPr>
          <p:nvPr>
            <p:ph type="sldNum" sz="quarter" idx="5"/>
          </p:nvPr>
        </p:nvSpPr>
        <p:spPr/>
        <p:txBody>
          <a:bodyPr/>
          <a:lstStyle/>
          <a:p>
            <a:fld id="{B4A81BDA-CC3A-48C9-9EE2-8B0440F19AE8}" type="slidenum">
              <a:rPr lang="pl-PL" smtClean="0"/>
              <a:t>7</a:t>
            </a:fld>
            <a:endParaRPr lang="pl-PL" dirty="0"/>
          </a:p>
        </p:txBody>
      </p:sp>
    </p:spTree>
    <p:extLst>
      <p:ext uri="{BB962C8B-B14F-4D97-AF65-F5344CB8AC3E}">
        <p14:creationId xmlns:p14="http://schemas.microsoft.com/office/powerpoint/2010/main" val="1595199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B530B-C015-AC5B-A1E3-879B9A2A7387}"/>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3C17B013-1B2F-FB45-5817-1B8DC0B97B93}"/>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151D351F-34BB-CA62-0E32-B04AC6A3D22D}"/>
              </a:ext>
            </a:extLst>
          </p:cNvPr>
          <p:cNvSpPr>
            <a:spLocks noGrp="1"/>
          </p:cNvSpPr>
          <p:nvPr>
            <p:ph type="body" idx="1"/>
          </p:nvPr>
        </p:nvSpPr>
        <p:spPr/>
        <p:txBody>
          <a:bodyPr/>
          <a:lstStyle/>
          <a:p>
            <a:endParaRPr lang="pl-PL" dirty="0"/>
          </a:p>
        </p:txBody>
      </p:sp>
      <p:sp>
        <p:nvSpPr>
          <p:cNvPr id="4" name="Symbol zastępczy numeru slajdu 3">
            <a:extLst>
              <a:ext uri="{FF2B5EF4-FFF2-40B4-BE49-F238E27FC236}">
                <a16:creationId xmlns:a16="http://schemas.microsoft.com/office/drawing/2014/main" id="{89204E10-9E31-5509-47C7-F64B154B7C14}"/>
              </a:ext>
            </a:extLst>
          </p:cNvPr>
          <p:cNvSpPr>
            <a:spLocks noGrp="1"/>
          </p:cNvSpPr>
          <p:nvPr>
            <p:ph type="sldNum" sz="quarter" idx="5"/>
          </p:nvPr>
        </p:nvSpPr>
        <p:spPr/>
        <p:txBody>
          <a:bodyPr/>
          <a:lstStyle/>
          <a:p>
            <a:fld id="{B4A81BDA-CC3A-48C9-9EE2-8B0440F19AE8}" type="slidenum">
              <a:rPr lang="pl-PL" smtClean="0"/>
              <a:t>8</a:t>
            </a:fld>
            <a:endParaRPr lang="pl-PL" dirty="0"/>
          </a:p>
        </p:txBody>
      </p:sp>
    </p:spTree>
    <p:extLst>
      <p:ext uri="{BB962C8B-B14F-4D97-AF65-F5344CB8AC3E}">
        <p14:creationId xmlns:p14="http://schemas.microsoft.com/office/powerpoint/2010/main" val="2730296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4A81BDA-CC3A-48C9-9EE2-8B0440F19AE8}" type="slidenum">
              <a:rPr lang="pl-PL" smtClean="0"/>
              <a:t>9</a:t>
            </a:fld>
            <a:endParaRPr lang="pl-PL" dirty="0"/>
          </a:p>
        </p:txBody>
      </p:sp>
    </p:spTree>
    <p:extLst>
      <p:ext uri="{BB962C8B-B14F-4D97-AF65-F5344CB8AC3E}">
        <p14:creationId xmlns:p14="http://schemas.microsoft.com/office/powerpoint/2010/main" val="3840845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12/13/2024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png"/><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jpg"/><Relationship Id="rId5" Type="http://schemas.microsoft.com/office/2007/relationships/hdphoto" Target="../media/hdphoto5.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14C111E2-307D-846F-582F-3B95096FB51B}"/>
              </a:ext>
            </a:extLst>
          </p:cNvPr>
          <p:cNvSpPr/>
          <p:nvPr/>
        </p:nvSpPr>
        <p:spPr>
          <a:xfrm>
            <a:off x="12420600" y="0"/>
            <a:ext cx="4800600" cy="10286999"/>
          </a:xfrm>
          <a:prstGeom prst="rect">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grpSp>
        <p:nvGrpSpPr>
          <p:cNvPr id="12" name="Group 12"/>
          <p:cNvGrpSpPr/>
          <p:nvPr/>
        </p:nvGrpSpPr>
        <p:grpSpPr>
          <a:xfrm>
            <a:off x="381000" y="3729989"/>
            <a:ext cx="11405166" cy="3095879"/>
            <a:chOff x="-85697" y="6119487"/>
            <a:chExt cx="11746224" cy="4127839"/>
          </a:xfrm>
        </p:grpSpPr>
        <p:sp>
          <p:nvSpPr>
            <p:cNvPr id="13" name="TextBox 13"/>
            <p:cNvSpPr txBox="1"/>
            <p:nvPr/>
          </p:nvSpPr>
          <p:spPr>
            <a:xfrm>
              <a:off x="-85697" y="9525846"/>
              <a:ext cx="11746224" cy="721480"/>
            </a:xfrm>
            <a:prstGeom prst="rect">
              <a:avLst/>
            </a:prstGeom>
          </p:spPr>
          <p:txBody>
            <a:bodyPr lIns="0" tIns="0" rIns="0" bIns="0" rtlCol="0" anchor="t">
              <a:spAutoFit/>
            </a:bodyPr>
            <a:lstStyle/>
            <a:p>
              <a:pPr algn="l">
                <a:lnSpc>
                  <a:spcPts val="4479"/>
                </a:lnSpc>
              </a:pPr>
              <a:r>
                <a:rPr lang="en-US" sz="3199" dirty="0">
                  <a:solidFill>
                    <a:srgbClr val="2A2E3A"/>
                  </a:solidFill>
                  <a:latin typeface="Helios"/>
                </a:rPr>
                <a:t>od dnia </a:t>
              </a:r>
              <a:r>
                <a:rPr lang="pl-PL" sz="3199" dirty="0">
                  <a:solidFill>
                    <a:srgbClr val="2A2E3A"/>
                  </a:solidFill>
                  <a:latin typeface="Helios"/>
                </a:rPr>
                <a:t>26</a:t>
              </a:r>
              <a:r>
                <a:rPr lang="en-US" sz="3199" dirty="0">
                  <a:solidFill>
                    <a:srgbClr val="2A2E3A"/>
                  </a:solidFill>
                  <a:latin typeface="Helios"/>
                </a:rPr>
                <a:t>.</a:t>
              </a:r>
              <a:r>
                <a:rPr lang="pl-PL" sz="3199" dirty="0">
                  <a:solidFill>
                    <a:srgbClr val="2A2E3A"/>
                  </a:solidFill>
                  <a:latin typeface="Helios"/>
                </a:rPr>
                <a:t>11</a:t>
              </a:r>
              <a:r>
                <a:rPr lang="en-US" sz="3199" dirty="0">
                  <a:solidFill>
                    <a:srgbClr val="2A2E3A"/>
                  </a:solidFill>
                  <a:latin typeface="Helios"/>
                </a:rPr>
                <a:t>.2024</a:t>
              </a:r>
              <a:r>
                <a:rPr lang="pl-PL" sz="3199" dirty="0">
                  <a:solidFill>
                    <a:srgbClr val="2A2E3A"/>
                  </a:solidFill>
                  <a:latin typeface="Helios"/>
                </a:rPr>
                <a:t>r.</a:t>
              </a:r>
              <a:r>
                <a:rPr lang="en-US" sz="3199" dirty="0">
                  <a:solidFill>
                    <a:srgbClr val="2A2E3A"/>
                  </a:solidFill>
                  <a:latin typeface="Helios"/>
                </a:rPr>
                <a:t> do dnia </a:t>
              </a:r>
              <a:r>
                <a:rPr lang="pl-PL" sz="3199" dirty="0">
                  <a:solidFill>
                    <a:srgbClr val="2A2E3A"/>
                  </a:solidFill>
                  <a:latin typeface="Helios"/>
                </a:rPr>
                <a:t>16</a:t>
              </a:r>
              <a:r>
                <a:rPr lang="en-US" sz="3199" dirty="0">
                  <a:solidFill>
                    <a:srgbClr val="2A2E3A"/>
                  </a:solidFill>
                  <a:latin typeface="Helios"/>
                </a:rPr>
                <a:t>.</a:t>
              </a:r>
              <a:r>
                <a:rPr lang="pl-PL" sz="3199" dirty="0">
                  <a:solidFill>
                    <a:srgbClr val="2A2E3A"/>
                  </a:solidFill>
                  <a:latin typeface="Helios"/>
                </a:rPr>
                <a:t>12</a:t>
              </a:r>
              <a:r>
                <a:rPr lang="en-US" sz="3199" dirty="0">
                  <a:solidFill>
                    <a:srgbClr val="2A2E3A"/>
                  </a:solidFill>
                  <a:latin typeface="Helios"/>
                </a:rPr>
                <a:t>.2024</a:t>
              </a:r>
              <a:r>
                <a:rPr lang="pl-PL" sz="3199" dirty="0">
                  <a:solidFill>
                    <a:srgbClr val="2A2E3A"/>
                  </a:solidFill>
                  <a:latin typeface="Helios"/>
                </a:rPr>
                <a:t>r.</a:t>
              </a:r>
              <a:endParaRPr lang="en-US" sz="3199" dirty="0">
                <a:solidFill>
                  <a:srgbClr val="2A2E3A"/>
                </a:solidFill>
                <a:latin typeface="Helios"/>
              </a:endParaRPr>
            </a:p>
          </p:txBody>
        </p:sp>
        <p:sp>
          <p:nvSpPr>
            <p:cNvPr id="14" name="TextBox 14"/>
            <p:cNvSpPr txBox="1"/>
            <p:nvPr/>
          </p:nvSpPr>
          <p:spPr>
            <a:xfrm>
              <a:off x="-85697" y="6119487"/>
              <a:ext cx="11746224" cy="3436840"/>
            </a:xfrm>
            <a:prstGeom prst="rect">
              <a:avLst/>
            </a:prstGeom>
          </p:spPr>
          <p:txBody>
            <a:bodyPr wrap="square" lIns="0" tIns="0" rIns="0" bIns="0" rtlCol="0" anchor="t">
              <a:spAutoFit/>
            </a:bodyPr>
            <a:lstStyle/>
            <a:p>
              <a:pPr algn="l">
                <a:lnSpc>
                  <a:spcPts val="6720"/>
                </a:lnSpc>
              </a:pPr>
              <a:r>
                <a:rPr lang="en-US" sz="5600" dirty="0">
                  <a:solidFill>
                    <a:srgbClr val="9A0000"/>
                  </a:solidFill>
                  <a:latin typeface="TT Hoves Bold"/>
                </a:rPr>
                <a:t>SPRAWOZDANIE</a:t>
              </a:r>
              <a:r>
                <a:rPr lang="en-US" sz="5600" dirty="0">
                  <a:solidFill>
                    <a:srgbClr val="A20E20"/>
                  </a:solidFill>
                  <a:latin typeface="TT Hoves Bold"/>
                </a:rPr>
                <a:t> </a:t>
              </a:r>
            </a:p>
            <a:p>
              <a:pPr algn="l">
                <a:lnSpc>
                  <a:spcPts val="6720"/>
                </a:lnSpc>
              </a:pPr>
              <a:r>
                <a:rPr lang="en-US" sz="5600" dirty="0">
                  <a:solidFill>
                    <a:srgbClr val="000000"/>
                  </a:solidFill>
                  <a:latin typeface="TT Hoves Bold"/>
                </a:rPr>
                <a:t>Starosty Powiatu</a:t>
              </a:r>
              <a:r>
                <a:rPr lang="pl-PL" sz="5600" dirty="0">
                  <a:solidFill>
                    <a:srgbClr val="000000"/>
                  </a:solidFill>
                  <a:latin typeface="TT Hoves Bold"/>
                </a:rPr>
                <a:t> </a:t>
              </a:r>
              <a:r>
                <a:rPr lang="en-US" sz="5600" dirty="0">
                  <a:solidFill>
                    <a:srgbClr val="000000"/>
                  </a:solidFill>
                  <a:latin typeface="TT Hoves Bold"/>
                </a:rPr>
                <a:t>Gorzowskiego </a:t>
              </a:r>
              <a:br>
                <a:rPr lang="pl-PL" sz="5600" dirty="0">
                  <a:solidFill>
                    <a:srgbClr val="000000"/>
                  </a:solidFill>
                  <a:latin typeface="TT Hoves Bold"/>
                </a:rPr>
              </a:br>
              <a:r>
                <a:rPr lang="en-US" sz="5600" dirty="0">
                  <a:solidFill>
                    <a:srgbClr val="000000"/>
                  </a:solidFill>
                  <a:latin typeface="TT Hoves Bold"/>
                </a:rPr>
                <a:t>z prac Zarządu między sesjami</a:t>
              </a:r>
            </a:p>
          </p:txBody>
        </p:sp>
      </p:grpSp>
      <p:sp>
        <p:nvSpPr>
          <p:cNvPr id="11" name="Freeform 11"/>
          <p:cNvSpPr/>
          <p:nvPr/>
        </p:nvSpPr>
        <p:spPr>
          <a:xfrm>
            <a:off x="13542370" y="3729989"/>
            <a:ext cx="2557059" cy="2827020"/>
          </a:xfrm>
          <a:custGeom>
            <a:avLst/>
            <a:gdLst/>
            <a:ahLst/>
            <a:cxnLst/>
            <a:rect l="l" t="t" r="r" b="b"/>
            <a:pathLst>
              <a:path w="1756453" h="1963615">
                <a:moveTo>
                  <a:pt x="0" y="0"/>
                </a:moveTo>
                <a:lnTo>
                  <a:pt x="1756453" y="0"/>
                </a:lnTo>
                <a:lnTo>
                  <a:pt x="1756453" y="1963614"/>
                </a:lnTo>
                <a:lnTo>
                  <a:pt x="0" y="1963614"/>
                </a:lnTo>
                <a:lnTo>
                  <a:pt x="0" y="0"/>
                </a:lnTo>
                <a:close/>
              </a:path>
            </a:pathLst>
          </a:custGeom>
          <a:blipFill>
            <a:blip r:embed="rId3"/>
            <a:stretch>
              <a:fillRect/>
            </a:stretch>
          </a:blipFill>
        </p:spPr>
        <p:txBody>
          <a:bodyPr/>
          <a:lstStyle/>
          <a:p>
            <a:endParaRPr lang="pl-PL"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ównoległobok 6">
            <a:extLst>
              <a:ext uri="{FF2B5EF4-FFF2-40B4-BE49-F238E27FC236}">
                <a16:creationId xmlns:a16="http://schemas.microsoft.com/office/drawing/2014/main" id="{3F304628-A8C4-5516-76E2-27DA46F7A181}"/>
              </a:ext>
            </a:extLst>
          </p:cNvPr>
          <p:cNvSpPr/>
          <p:nvPr/>
        </p:nvSpPr>
        <p:spPr>
          <a:xfrm>
            <a:off x="0" y="9462959"/>
            <a:ext cx="2189018" cy="824041"/>
          </a:xfrm>
          <a:prstGeom prst="parallelogram">
            <a:avLst>
              <a:gd name="adj" fmla="val 0"/>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 name="AutoShape 2"/>
          <p:cNvSpPr/>
          <p:nvPr/>
        </p:nvSpPr>
        <p:spPr>
          <a:xfrm>
            <a:off x="-7253" y="5816143"/>
            <a:ext cx="1388811" cy="0"/>
          </a:xfrm>
          <a:prstGeom prst="line">
            <a:avLst/>
          </a:prstGeom>
          <a:ln>
            <a:headEnd type="none" w="sm" len="sm"/>
            <a:tailEnd type="none" w="sm" len="sm"/>
          </a:ln>
        </p:spPr>
        <p:style>
          <a:lnRef idx="2">
            <a:schemeClr val="dk1"/>
          </a:lnRef>
          <a:fillRef idx="0">
            <a:schemeClr val="dk1"/>
          </a:fillRef>
          <a:effectRef idx="1">
            <a:schemeClr val="dk1"/>
          </a:effectRef>
          <a:fontRef idx="minor">
            <a:schemeClr val="tx1"/>
          </a:fontRef>
        </p:style>
        <p:txBody>
          <a:bodyPr/>
          <a:lstStyle/>
          <a:p>
            <a:endParaRPr lang="pl-PL" dirty="0"/>
          </a:p>
        </p:txBody>
      </p:sp>
      <p:sp>
        <p:nvSpPr>
          <p:cNvPr id="13" name="TextBox 13"/>
          <p:cNvSpPr txBox="1"/>
          <p:nvPr/>
        </p:nvSpPr>
        <p:spPr>
          <a:xfrm>
            <a:off x="1547812" y="6197143"/>
            <a:ext cx="6858000" cy="2215991"/>
          </a:xfrm>
          <a:prstGeom prst="rect">
            <a:avLst/>
          </a:prstGeom>
        </p:spPr>
        <p:txBody>
          <a:bodyPr wrap="square" lIns="0" tIns="0" rIns="0" bIns="0" rtlCol="0" anchor="t">
            <a:spAutoFit/>
          </a:bodyPr>
          <a:lstStyle/>
          <a:p>
            <a:pPr algn="just"/>
            <a:r>
              <a:rPr lang="pl-PL" sz="2400" dirty="0"/>
              <a:t>W starostwie odbyło się posiedzenie Powiatowego Zespołu Zarządzania Kryzysowego, któremu przewodniczył Krzysztof Karwatowicz Starosta. Omówiono m.in. przygotowania do sezonu zimowego 2024/2025, w tym zimowe utrzymanie dróg i wsparcie dla osób bezdomnych. </a:t>
            </a:r>
            <a:endParaRPr lang="en-US" sz="2000" dirty="0">
              <a:solidFill>
                <a:srgbClr val="000000"/>
              </a:solidFill>
              <a:latin typeface="Open Sans"/>
            </a:endParaRPr>
          </a:p>
        </p:txBody>
      </p:sp>
      <p:sp>
        <p:nvSpPr>
          <p:cNvPr id="14" name="TextBox 14"/>
          <p:cNvSpPr txBox="1"/>
          <p:nvPr/>
        </p:nvSpPr>
        <p:spPr>
          <a:xfrm>
            <a:off x="1547812" y="5650177"/>
            <a:ext cx="3423565" cy="671018"/>
          </a:xfrm>
          <a:prstGeom prst="rect">
            <a:avLst/>
          </a:prstGeom>
        </p:spPr>
        <p:txBody>
          <a:bodyPr wrap="square" lIns="0" tIns="0" rIns="0" bIns="0" rtlCol="0" anchor="t">
            <a:spAutoFit/>
          </a:bodyPr>
          <a:lstStyle/>
          <a:p>
            <a:pPr>
              <a:lnSpc>
                <a:spcPts val="5599"/>
              </a:lnSpc>
            </a:pPr>
            <a:r>
              <a:rPr lang="pl-PL" sz="3999" dirty="0">
                <a:solidFill>
                  <a:srgbClr val="9A0000"/>
                </a:solidFill>
                <a:latin typeface="Open Sans Bold"/>
              </a:rPr>
              <a:t>2 GRUDNIA</a:t>
            </a:r>
            <a:endParaRPr lang="en-US" sz="3999" dirty="0">
              <a:solidFill>
                <a:srgbClr val="9A0000"/>
              </a:solidFill>
              <a:latin typeface="Open Sans Bold"/>
            </a:endParaRPr>
          </a:p>
        </p:txBody>
      </p:sp>
      <p:sp>
        <p:nvSpPr>
          <p:cNvPr id="17" name="TextBox 17"/>
          <p:cNvSpPr txBox="1"/>
          <p:nvPr/>
        </p:nvSpPr>
        <p:spPr>
          <a:xfrm>
            <a:off x="1600739" y="7200187"/>
            <a:ext cx="7314661" cy="857799"/>
          </a:xfrm>
          <a:prstGeom prst="rect">
            <a:avLst/>
          </a:prstGeom>
        </p:spPr>
        <p:txBody>
          <a:bodyPr wrap="square" lIns="0" tIns="0" rIns="0" bIns="0" rtlCol="0" anchor="t">
            <a:spAutoFit/>
          </a:bodyPr>
          <a:lstStyle/>
          <a:p>
            <a:pPr algn="just">
              <a:lnSpc>
                <a:spcPts val="3360"/>
              </a:lnSpc>
            </a:pPr>
            <a:r>
              <a:rPr lang="pl-PL" sz="2800" dirty="0">
                <a:solidFill>
                  <a:srgbClr val="000000"/>
                </a:solidFill>
              </a:rPr>
              <a:t> </a:t>
            </a:r>
            <a:endParaRPr lang="en-US" sz="2800" dirty="0">
              <a:solidFill>
                <a:srgbClr val="000000"/>
              </a:solidFill>
            </a:endParaRPr>
          </a:p>
          <a:p>
            <a:pPr algn="just">
              <a:lnSpc>
                <a:spcPts val="3360"/>
              </a:lnSpc>
            </a:pPr>
            <a:endParaRPr lang="en-US" sz="2800" dirty="0">
              <a:solidFill>
                <a:srgbClr val="000000"/>
              </a:solidFill>
            </a:endParaRPr>
          </a:p>
        </p:txBody>
      </p:sp>
      <p:sp>
        <p:nvSpPr>
          <p:cNvPr id="21" name="Freeform 14">
            <a:extLst>
              <a:ext uri="{FF2B5EF4-FFF2-40B4-BE49-F238E27FC236}">
                <a16:creationId xmlns:a16="http://schemas.microsoft.com/office/drawing/2014/main" id="{075DD2EA-4500-81DC-290C-4CDFBD557759}"/>
              </a:ext>
            </a:extLst>
          </p:cNvPr>
          <p:cNvSpPr/>
          <p:nvPr/>
        </p:nvSpPr>
        <p:spPr>
          <a:xfrm>
            <a:off x="969962" y="9551128"/>
            <a:ext cx="554038" cy="619383"/>
          </a:xfrm>
          <a:custGeom>
            <a:avLst/>
            <a:gdLst/>
            <a:ahLst/>
            <a:cxnLst/>
            <a:rect l="l" t="t" r="r" b="b"/>
            <a:pathLst>
              <a:path w="554038" h="619383">
                <a:moveTo>
                  <a:pt x="0" y="0"/>
                </a:moveTo>
                <a:lnTo>
                  <a:pt x="554038" y="0"/>
                </a:lnTo>
                <a:lnTo>
                  <a:pt x="554038" y="619382"/>
                </a:lnTo>
                <a:lnTo>
                  <a:pt x="0" y="619382"/>
                </a:lnTo>
                <a:lnTo>
                  <a:pt x="0" y="0"/>
                </a:lnTo>
                <a:close/>
              </a:path>
            </a:pathLst>
          </a:custGeom>
          <a:blipFill>
            <a:blip r:embed="rId3"/>
            <a:stretch>
              <a:fillRect/>
            </a:stretch>
          </a:blipFill>
        </p:spPr>
        <p:txBody>
          <a:bodyPr/>
          <a:lstStyle/>
          <a:p>
            <a:endParaRPr lang="pl-PL" dirty="0"/>
          </a:p>
        </p:txBody>
      </p:sp>
      <p:sp>
        <p:nvSpPr>
          <p:cNvPr id="8" name="Trójkąt prostokątny 7">
            <a:extLst>
              <a:ext uri="{FF2B5EF4-FFF2-40B4-BE49-F238E27FC236}">
                <a16:creationId xmlns:a16="http://schemas.microsoft.com/office/drawing/2014/main" id="{7D9BB447-834C-DB32-A25C-DC0F95632BEB}"/>
              </a:ext>
            </a:extLst>
          </p:cNvPr>
          <p:cNvSpPr/>
          <p:nvPr/>
        </p:nvSpPr>
        <p:spPr>
          <a:xfrm>
            <a:off x="2189018" y="9462958"/>
            <a:ext cx="818496" cy="824042"/>
          </a:xfrm>
          <a:prstGeom prst="rtTriangl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AutoShape 2">
            <a:extLst>
              <a:ext uri="{FF2B5EF4-FFF2-40B4-BE49-F238E27FC236}">
                <a16:creationId xmlns:a16="http://schemas.microsoft.com/office/drawing/2014/main" id="{B5E3A04B-C5BF-276E-C9FF-9E192F2DF3C7}"/>
              </a:ext>
            </a:extLst>
          </p:cNvPr>
          <p:cNvSpPr/>
          <p:nvPr/>
        </p:nvSpPr>
        <p:spPr>
          <a:xfrm>
            <a:off x="23812" y="1455812"/>
            <a:ext cx="1388811" cy="0"/>
          </a:xfrm>
          <a:prstGeom prst="line">
            <a:avLst/>
          </a:prstGeom>
          <a:ln>
            <a:headEnd type="none" w="sm" len="sm"/>
            <a:tailEnd type="none" w="sm" len="sm"/>
          </a:ln>
        </p:spPr>
        <p:style>
          <a:lnRef idx="2">
            <a:schemeClr val="dk1"/>
          </a:lnRef>
          <a:fillRef idx="0">
            <a:schemeClr val="dk1"/>
          </a:fillRef>
          <a:effectRef idx="1">
            <a:schemeClr val="dk1"/>
          </a:effectRef>
          <a:fontRef idx="minor">
            <a:schemeClr val="tx1"/>
          </a:fontRef>
        </p:style>
        <p:txBody>
          <a:bodyPr/>
          <a:lstStyle/>
          <a:p>
            <a:endParaRPr lang="pl-PL" dirty="0"/>
          </a:p>
        </p:txBody>
      </p:sp>
      <p:sp>
        <p:nvSpPr>
          <p:cNvPr id="12" name="TextBox 14">
            <a:extLst>
              <a:ext uri="{FF2B5EF4-FFF2-40B4-BE49-F238E27FC236}">
                <a16:creationId xmlns:a16="http://schemas.microsoft.com/office/drawing/2014/main" id="{9BC7BB4D-5492-D728-0A6F-8853984328CF}"/>
              </a:ext>
            </a:extLst>
          </p:cNvPr>
          <p:cNvSpPr txBox="1"/>
          <p:nvPr/>
        </p:nvSpPr>
        <p:spPr>
          <a:xfrm>
            <a:off x="1714066" y="1255693"/>
            <a:ext cx="3719945" cy="1389163"/>
          </a:xfrm>
          <a:prstGeom prst="rect">
            <a:avLst/>
          </a:prstGeom>
        </p:spPr>
        <p:txBody>
          <a:bodyPr wrap="square" lIns="0" tIns="0" rIns="0" bIns="0" rtlCol="0" anchor="t">
            <a:spAutoFit/>
          </a:bodyPr>
          <a:lstStyle/>
          <a:p>
            <a:pPr>
              <a:lnSpc>
                <a:spcPts val="5599"/>
              </a:lnSpc>
            </a:pPr>
            <a:r>
              <a:rPr lang="pl-PL" sz="3999" dirty="0">
                <a:solidFill>
                  <a:srgbClr val="9A0000"/>
                </a:solidFill>
                <a:latin typeface="Open Sans Bold"/>
              </a:rPr>
              <a:t>28 LISTOPADA</a:t>
            </a:r>
            <a:endParaRPr lang="en-US" sz="3999" dirty="0">
              <a:solidFill>
                <a:srgbClr val="9A0000"/>
              </a:solidFill>
              <a:latin typeface="Open Sans Bold"/>
            </a:endParaRPr>
          </a:p>
          <a:p>
            <a:pPr algn="ctr">
              <a:lnSpc>
                <a:spcPts val="5599"/>
              </a:lnSpc>
            </a:pPr>
            <a:endParaRPr lang="en-US" sz="3999" dirty="0">
              <a:solidFill>
                <a:srgbClr val="000000"/>
              </a:solidFill>
              <a:latin typeface="Open Sans Bold"/>
            </a:endParaRPr>
          </a:p>
        </p:txBody>
      </p:sp>
      <p:sp>
        <p:nvSpPr>
          <p:cNvPr id="15" name="TextBox 13">
            <a:extLst>
              <a:ext uri="{FF2B5EF4-FFF2-40B4-BE49-F238E27FC236}">
                <a16:creationId xmlns:a16="http://schemas.microsoft.com/office/drawing/2014/main" id="{5EB1DFD1-28B5-292B-0105-5FFE099770E5}"/>
              </a:ext>
            </a:extLst>
          </p:cNvPr>
          <p:cNvSpPr txBox="1"/>
          <p:nvPr/>
        </p:nvSpPr>
        <p:spPr>
          <a:xfrm>
            <a:off x="1700212" y="1792402"/>
            <a:ext cx="6705600" cy="3016210"/>
          </a:xfrm>
          <a:prstGeom prst="rect">
            <a:avLst/>
          </a:prstGeom>
        </p:spPr>
        <p:txBody>
          <a:bodyPr wrap="square" lIns="0" tIns="0" rIns="0" bIns="0" rtlCol="0" anchor="t">
            <a:spAutoFit/>
          </a:bodyPr>
          <a:lstStyle/>
          <a:p>
            <a:pPr algn="just"/>
            <a:r>
              <a:rPr lang="pl-PL" sz="2400" dirty="0"/>
              <a:t>Uroczyste podsumowanie Powiatowej Spartakiady Młodzieży za rok szkolny 2023/2024 odbyło się </a:t>
            </a:r>
            <a:br>
              <a:rPr lang="pl-PL" sz="2400" dirty="0"/>
            </a:br>
            <a:r>
              <a:rPr lang="pl-PL" sz="2400" dirty="0"/>
              <a:t>z udziałem Starosty Powiatu Gorzowskiego </a:t>
            </a:r>
            <a:br>
              <a:rPr lang="pl-PL" sz="2400" dirty="0"/>
            </a:br>
            <a:r>
              <a:rPr lang="pl-PL" sz="2400" dirty="0"/>
              <a:t>oraz Wicestarosty. Podczas wydarzenia wręczono nagrody, gratulacje oraz podziękowania dla dyrekcji szkół, nauczycieli i trenerów za ich zaangażowanie </a:t>
            </a:r>
            <a:br>
              <a:rPr lang="pl-PL" sz="2400" dirty="0"/>
            </a:br>
            <a:r>
              <a:rPr lang="pl-PL" sz="2400" dirty="0"/>
              <a:t>i przygotowanie uczniów do zawodów sportowych.</a:t>
            </a:r>
            <a:endParaRPr lang="pl-PL" sz="2400" b="0" i="0" dirty="0">
              <a:solidFill>
                <a:srgbClr val="202124"/>
              </a:solidFill>
              <a:effectLst/>
              <a:highlight>
                <a:srgbClr val="FFFFFF"/>
              </a:highlight>
            </a:endParaRPr>
          </a:p>
          <a:p>
            <a:pPr algn="just"/>
            <a:endParaRPr lang="pl-PL" sz="2800" b="0" i="0" dirty="0">
              <a:solidFill>
                <a:srgbClr val="202124"/>
              </a:solidFill>
              <a:effectLst/>
              <a:highlight>
                <a:srgbClr val="FFFFFF"/>
              </a:highlight>
            </a:endParaRPr>
          </a:p>
        </p:txBody>
      </p:sp>
      <p:pic>
        <p:nvPicPr>
          <p:cNvPr id="4" name="Obraz 3">
            <a:extLst>
              <a:ext uri="{FF2B5EF4-FFF2-40B4-BE49-F238E27FC236}">
                <a16:creationId xmlns:a16="http://schemas.microsoft.com/office/drawing/2014/main" id="{85AE6456-5B3C-C3D6-F326-A8FF4A8608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1019" y="1396675"/>
            <a:ext cx="4038600" cy="2802337"/>
          </a:xfrm>
          <a:prstGeom prst="rect">
            <a:avLst/>
          </a:prstGeom>
          <a:ln>
            <a:noFill/>
          </a:ln>
          <a:effectLst>
            <a:outerShdw blurRad="292100" dist="139700" dir="2700000" algn="tl" rotWithShape="0">
              <a:srgbClr val="333333">
                <a:alpha val="65000"/>
              </a:srgbClr>
            </a:outerShdw>
          </a:effectLst>
        </p:spPr>
      </p:pic>
      <p:pic>
        <p:nvPicPr>
          <p:cNvPr id="5" name="Obraz 4">
            <a:extLst>
              <a:ext uri="{FF2B5EF4-FFF2-40B4-BE49-F238E27FC236}">
                <a16:creationId xmlns:a16="http://schemas.microsoft.com/office/drawing/2014/main" id="{2894B128-CFE4-5ADB-2429-D775E684A2C5}"/>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t="16540"/>
          <a:stretch/>
        </p:blipFill>
        <p:spPr>
          <a:xfrm>
            <a:off x="9321019" y="5816275"/>
            <a:ext cx="4038601" cy="2802337"/>
          </a:xfrm>
          <a:prstGeom prst="rect">
            <a:avLst/>
          </a:prstGeom>
          <a:ln>
            <a:noFill/>
          </a:ln>
          <a:effectLst>
            <a:outerShdw blurRad="292100" dist="139700" dir="2700000" algn="tl" rotWithShape="0">
              <a:srgbClr val="333333">
                <a:alpha val="65000"/>
              </a:srgbClr>
            </a:outerShdw>
          </a:effectLst>
        </p:spPr>
      </p:pic>
      <p:pic>
        <p:nvPicPr>
          <p:cNvPr id="18" name="Obraz 17">
            <a:extLst>
              <a:ext uri="{FF2B5EF4-FFF2-40B4-BE49-F238E27FC236}">
                <a16:creationId xmlns:a16="http://schemas.microsoft.com/office/drawing/2014/main" id="{3A31BA96-623C-088C-2ED9-8E92169760E5}"/>
              </a:ext>
            </a:extLst>
          </p:cNvPr>
          <p:cNvPicPr>
            <a:picLocks noChangeAspect="1"/>
          </p:cNvPicPr>
          <p:nvPr/>
        </p:nvPicPr>
        <p:blipFill>
          <a:blip r:embed="rId7" cstate="print">
            <a:extLst>
              <a:ext uri="{28A0092B-C50C-407E-A947-70E740481C1C}">
                <a14:useLocalDpi xmlns:a14="http://schemas.microsoft.com/office/drawing/2010/main" val="0"/>
              </a:ext>
            </a:extLst>
          </a:blip>
          <a:srcRect l="2678" r="2678"/>
          <a:stretch/>
        </p:blipFill>
        <p:spPr>
          <a:xfrm>
            <a:off x="13892212" y="1455812"/>
            <a:ext cx="4038601" cy="2802337"/>
          </a:xfrm>
          <a:prstGeom prst="rect">
            <a:avLst/>
          </a:prstGeom>
          <a:ln>
            <a:noFill/>
          </a:ln>
          <a:effectLst>
            <a:outerShdw blurRad="292100" dist="139700" dir="2700000" algn="tl" rotWithShape="0">
              <a:srgbClr val="333333">
                <a:alpha val="65000"/>
              </a:srgbClr>
            </a:outerShdw>
          </a:effectLst>
        </p:spPr>
      </p:pic>
      <p:pic>
        <p:nvPicPr>
          <p:cNvPr id="24" name="Obraz 23">
            <a:extLst>
              <a:ext uri="{FF2B5EF4-FFF2-40B4-BE49-F238E27FC236}">
                <a16:creationId xmlns:a16="http://schemas.microsoft.com/office/drawing/2014/main" id="{6C16D3A6-7539-E15D-61EC-2CBE5C34BB30}"/>
              </a:ext>
            </a:extLst>
          </p:cNvPr>
          <p:cNvPicPr>
            <a:picLocks noChangeAspect="1"/>
          </p:cNvPicPr>
          <p:nvPr/>
        </p:nvPicPr>
        <p:blipFill>
          <a:blip r:embed="rId8" cstate="print">
            <a:extLst>
              <a:ext uri="{28A0092B-C50C-407E-A947-70E740481C1C}">
                <a14:useLocalDpi xmlns:a14="http://schemas.microsoft.com/office/drawing/2010/main" val="0"/>
              </a:ext>
            </a:extLst>
          </a:blip>
          <a:srcRect l="24953"/>
          <a:stretch/>
        </p:blipFill>
        <p:spPr>
          <a:xfrm>
            <a:off x="13892212" y="5816142"/>
            <a:ext cx="4038602" cy="282135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ównoległobok 6">
            <a:extLst>
              <a:ext uri="{FF2B5EF4-FFF2-40B4-BE49-F238E27FC236}">
                <a16:creationId xmlns:a16="http://schemas.microsoft.com/office/drawing/2014/main" id="{3F304628-A8C4-5516-76E2-27DA46F7A181}"/>
              </a:ext>
            </a:extLst>
          </p:cNvPr>
          <p:cNvSpPr/>
          <p:nvPr/>
        </p:nvSpPr>
        <p:spPr>
          <a:xfrm>
            <a:off x="0" y="9462959"/>
            <a:ext cx="2189018" cy="824041"/>
          </a:xfrm>
          <a:prstGeom prst="parallelogram">
            <a:avLst>
              <a:gd name="adj" fmla="val 0"/>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 name="AutoShape 2"/>
          <p:cNvSpPr/>
          <p:nvPr/>
        </p:nvSpPr>
        <p:spPr>
          <a:xfrm>
            <a:off x="6113" y="6743700"/>
            <a:ext cx="1388811" cy="0"/>
          </a:xfrm>
          <a:prstGeom prst="line">
            <a:avLst/>
          </a:prstGeom>
          <a:ln>
            <a:headEnd type="none" w="sm" len="sm"/>
            <a:tailEnd type="none" w="sm" len="sm"/>
          </a:ln>
        </p:spPr>
        <p:style>
          <a:lnRef idx="2">
            <a:schemeClr val="dk1"/>
          </a:lnRef>
          <a:fillRef idx="0">
            <a:schemeClr val="dk1"/>
          </a:fillRef>
          <a:effectRef idx="1">
            <a:schemeClr val="dk1"/>
          </a:effectRef>
          <a:fontRef idx="minor">
            <a:schemeClr val="tx1"/>
          </a:fontRef>
        </p:style>
        <p:txBody>
          <a:bodyPr/>
          <a:lstStyle/>
          <a:p>
            <a:endParaRPr lang="pl-PL" dirty="0"/>
          </a:p>
        </p:txBody>
      </p:sp>
      <p:sp>
        <p:nvSpPr>
          <p:cNvPr id="21" name="Freeform 14">
            <a:extLst>
              <a:ext uri="{FF2B5EF4-FFF2-40B4-BE49-F238E27FC236}">
                <a16:creationId xmlns:a16="http://schemas.microsoft.com/office/drawing/2014/main" id="{075DD2EA-4500-81DC-290C-4CDFBD557759}"/>
              </a:ext>
            </a:extLst>
          </p:cNvPr>
          <p:cNvSpPr/>
          <p:nvPr/>
        </p:nvSpPr>
        <p:spPr>
          <a:xfrm>
            <a:off x="969962" y="9551128"/>
            <a:ext cx="554038" cy="619383"/>
          </a:xfrm>
          <a:custGeom>
            <a:avLst/>
            <a:gdLst/>
            <a:ahLst/>
            <a:cxnLst/>
            <a:rect l="l" t="t" r="r" b="b"/>
            <a:pathLst>
              <a:path w="554038" h="619383">
                <a:moveTo>
                  <a:pt x="0" y="0"/>
                </a:moveTo>
                <a:lnTo>
                  <a:pt x="554038" y="0"/>
                </a:lnTo>
                <a:lnTo>
                  <a:pt x="554038" y="619382"/>
                </a:lnTo>
                <a:lnTo>
                  <a:pt x="0" y="619382"/>
                </a:lnTo>
                <a:lnTo>
                  <a:pt x="0" y="0"/>
                </a:lnTo>
                <a:close/>
              </a:path>
            </a:pathLst>
          </a:custGeom>
          <a:blipFill>
            <a:blip r:embed="rId3"/>
            <a:stretch>
              <a:fillRect/>
            </a:stretch>
          </a:blipFill>
        </p:spPr>
        <p:txBody>
          <a:bodyPr/>
          <a:lstStyle/>
          <a:p>
            <a:endParaRPr lang="pl-PL" dirty="0"/>
          </a:p>
        </p:txBody>
      </p:sp>
      <p:sp>
        <p:nvSpPr>
          <p:cNvPr id="8" name="Trójkąt prostokątny 7">
            <a:extLst>
              <a:ext uri="{FF2B5EF4-FFF2-40B4-BE49-F238E27FC236}">
                <a16:creationId xmlns:a16="http://schemas.microsoft.com/office/drawing/2014/main" id="{7D9BB447-834C-DB32-A25C-DC0F95632BEB}"/>
              </a:ext>
            </a:extLst>
          </p:cNvPr>
          <p:cNvSpPr/>
          <p:nvPr/>
        </p:nvSpPr>
        <p:spPr>
          <a:xfrm>
            <a:off x="2189018" y="9462958"/>
            <a:ext cx="818496" cy="824042"/>
          </a:xfrm>
          <a:prstGeom prst="rtTriangl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6" name="TextBox 16">
            <a:extLst>
              <a:ext uri="{FF2B5EF4-FFF2-40B4-BE49-F238E27FC236}">
                <a16:creationId xmlns:a16="http://schemas.microsoft.com/office/drawing/2014/main" id="{9B735231-4B28-0D51-C639-8B0BB1945443}"/>
              </a:ext>
            </a:extLst>
          </p:cNvPr>
          <p:cNvSpPr txBox="1"/>
          <p:nvPr/>
        </p:nvSpPr>
        <p:spPr>
          <a:xfrm>
            <a:off x="1704976" y="6591300"/>
            <a:ext cx="4162757" cy="1389163"/>
          </a:xfrm>
          <a:prstGeom prst="rect">
            <a:avLst/>
          </a:prstGeom>
        </p:spPr>
        <p:txBody>
          <a:bodyPr wrap="square" lIns="0" tIns="0" rIns="0" bIns="0" rtlCol="0" anchor="t">
            <a:spAutoFit/>
          </a:bodyPr>
          <a:lstStyle/>
          <a:p>
            <a:pPr>
              <a:lnSpc>
                <a:spcPts val="5600"/>
              </a:lnSpc>
            </a:pPr>
            <a:r>
              <a:rPr lang="pl-PL" sz="4000" dirty="0">
                <a:solidFill>
                  <a:srgbClr val="9A0000"/>
                </a:solidFill>
                <a:latin typeface="Open Sans Bold"/>
              </a:rPr>
              <a:t>3 GRUDNIA</a:t>
            </a:r>
            <a:endParaRPr lang="en-US" sz="4000" dirty="0">
              <a:solidFill>
                <a:srgbClr val="9A0000"/>
              </a:solidFill>
              <a:latin typeface="Open Sans Bold"/>
            </a:endParaRPr>
          </a:p>
          <a:p>
            <a:pPr algn="ctr">
              <a:lnSpc>
                <a:spcPts val="5600"/>
              </a:lnSpc>
            </a:pPr>
            <a:endParaRPr lang="en-US" sz="4000" dirty="0">
              <a:solidFill>
                <a:srgbClr val="000000"/>
              </a:solidFill>
              <a:latin typeface="Open Sans Bold"/>
            </a:endParaRPr>
          </a:p>
        </p:txBody>
      </p:sp>
      <p:sp>
        <p:nvSpPr>
          <p:cNvPr id="11" name="pole tekstowe 10">
            <a:extLst>
              <a:ext uri="{FF2B5EF4-FFF2-40B4-BE49-F238E27FC236}">
                <a16:creationId xmlns:a16="http://schemas.microsoft.com/office/drawing/2014/main" id="{7A10F071-6C9B-C230-78A2-9F5422472541}"/>
              </a:ext>
            </a:extLst>
          </p:cNvPr>
          <p:cNvSpPr txBox="1"/>
          <p:nvPr/>
        </p:nvSpPr>
        <p:spPr>
          <a:xfrm>
            <a:off x="1695451" y="7124700"/>
            <a:ext cx="8996360" cy="1938992"/>
          </a:xfrm>
          <a:prstGeom prst="rect">
            <a:avLst/>
          </a:prstGeom>
          <a:noFill/>
        </p:spPr>
        <p:txBody>
          <a:bodyPr wrap="square">
            <a:spAutoFit/>
          </a:bodyPr>
          <a:lstStyle/>
          <a:p>
            <a:pPr algn="just"/>
            <a:r>
              <a:rPr lang="pl-PL" sz="2400" dirty="0"/>
              <a:t>Starosta Krzysztof Karwatowicz, odbył wizytę w Seelow, </a:t>
            </a:r>
            <a:br>
              <a:rPr lang="pl-PL" sz="2400" dirty="0"/>
            </a:br>
            <a:r>
              <a:rPr lang="pl-PL" sz="2400" dirty="0"/>
              <a:t>gdzie spotkał się z Burmistrzem Robertem Nitzem. </a:t>
            </a:r>
            <a:br>
              <a:rPr lang="pl-PL" sz="2400" dirty="0"/>
            </a:br>
            <a:r>
              <a:rPr lang="pl-PL" sz="2400" dirty="0"/>
              <a:t>Efektem rozmów jest decyzja o realizacji wspólnego projektu </a:t>
            </a:r>
            <a:br>
              <a:rPr lang="pl-PL" sz="2400" dirty="0"/>
            </a:br>
            <a:r>
              <a:rPr lang="pl-PL" sz="2400" dirty="0"/>
              <a:t>w 2025 roku mającego na celu promocję gospodarczą </a:t>
            </a:r>
            <a:br>
              <a:rPr lang="pl-PL" sz="2400" dirty="0"/>
            </a:br>
            <a:r>
              <a:rPr lang="pl-PL" sz="2400" dirty="0"/>
              <a:t>i turystyczną naszego regionu. </a:t>
            </a:r>
            <a:endParaRPr lang="en-US" sz="2400" dirty="0">
              <a:solidFill>
                <a:srgbClr val="000000"/>
              </a:solidFill>
            </a:endParaRPr>
          </a:p>
        </p:txBody>
      </p:sp>
      <p:pic>
        <p:nvPicPr>
          <p:cNvPr id="13" name="Obraz 12">
            <a:extLst>
              <a:ext uri="{FF2B5EF4-FFF2-40B4-BE49-F238E27FC236}">
                <a16:creationId xmlns:a16="http://schemas.microsoft.com/office/drawing/2014/main" id="{4624E606-9F05-B5F3-87AA-8FE2B9EB1B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69208" y="6989146"/>
            <a:ext cx="4423341" cy="2813398"/>
          </a:xfrm>
          <a:prstGeom prst="rect">
            <a:avLst/>
          </a:prstGeom>
          <a:ln>
            <a:noFill/>
          </a:ln>
          <a:effectLst>
            <a:outerShdw blurRad="292100" dist="139700" dir="2700000" algn="tl" rotWithShape="0">
              <a:srgbClr val="333333">
                <a:alpha val="65000"/>
              </a:srgbClr>
            </a:outerShdw>
          </a:effectLst>
        </p:spPr>
      </p:pic>
      <p:sp>
        <p:nvSpPr>
          <p:cNvPr id="19" name="AutoShape 2">
            <a:extLst>
              <a:ext uri="{FF2B5EF4-FFF2-40B4-BE49-F238E27FC236}">
                <a16:creationId xmlns:a16="http://schemas.microsoft.com/office/drawing/2014/main" id="{404E94A4-5039-D68F-148A-328F7E111235}"/>
              </a:ext>
            </a:extLst>
          </p:cNvPr>
          <p:cNvSpPr/>
          <p:nvPr/>
        </p:nvSpPr>
        <p:spPr>
          <a:xfrm>
            <a:off x="11892" y="1261939"/>
            <a:ext cx="1388811" cy="0"/>
          </a:xfrm>
          <a:prstGeom prst="line">
            <a:avLst/>
          </a:prstGeom>
          <a:ln>
            <a:headEnd type="none" w="sm" len="sm"/>
            <a:tailEnd type="none" w="sm" len="sm"/>
          </a:ln>
        </p:spPr>
        <p:style>
          <a:lnRef idx="2">
            <a:schemeClr val="dk1"/>
          </a:lnRef>
          <a:fillRef idx="0">
            <a:schemeClr val="dk1"/>
          </a:fillRef>
          <a:effectRef idx="1">
            <a:schemeClr val="dk1"/>
          </a:effectRef>
          <a:fontRef idx="minor">
            <a:schemeClr val="tx1"/>
          </a:fontRef>
        </p:style>
        <p:txBody>
          <a:bodyPr/>
          <a:lstStyle/>
          <a:p>
            <a:endParaRPr lang="pl-PL" dirty="0"/>
          </a:p>
        </p:txBody>
      </p:sp>
      <p:sp>
        <p:nvSpPr>
          <p:cNvPr id="16" name="TextBox 13">
            <a:extLst>
              <a:ext uri="{FF2B5EF4-FFF2-40B4-BE49-F238E27FC236}">
                <a16:creationId xmlns:a16="http://schemas.microsoft.com/office/drawing/2014/main" id="{1A498B24-97D7-0C57-68DF-3406BDB3C8FE}"/>
              </a:ext>
            </a:extLst>
          </p:cNvPr>
          <p:cNvSpPr txBox="1"/>
          <p:nvPr/>
        </p:nvSpPr>
        <p:spPr>
          <a:xfrm>
            <a:off x="1693057" y="1652817"/>
            <a:ext cx="8996360" cy="1477328"/>
          </a:xfrm>
          <a:prstGeom prst="rect">
            <a:avLst/>
          </a:prstGeom>
        </p:spPr>
        <p:txBody>
          <a:bodyPr wrap="square" lIns="0" tIns="0" rIns="0" bIns="0" rtlCol="0" anchor="t">
            <a:spAutoFit/>
          </a:bodyPr>
          <a:lstStyle/>
          <a:p>
            <a:pPr algn="just"/>
            <a:r>
              <a:rPr lang="pl-PL" sz="2400" dirty="0"/>
              <a:t>Dzięki współpracy Powiatu Gorzowskiego, Miasta Gorzów Wlkp. oraz WFOŚiGW w Zielonej Górze zakupiono nowy sprzęt i mundury dla Komendy Miejskiej Państwowej Straży Pożarnej w Gorzowie Wlkp. Strażaków w ich codziennej służbie.</a:t>
            </a:r>
            <a:endParaRPr lang="en-US" sz="2400" dirty="0">
              <a:solidFill>
                <a:srgbClr val="000000"/>
              </a:solidFill>
            </a:endParaRPr>
          </a:p>
        </p:txBody>
      </p:sp>
      <p:sp>
        <p:nvSpPr>
          <p:cNvPr id="17" name="TextBox 14">
            <a:extLst>
              <a:ext uri="{FF2B5EF4-FFF2-40B4-BE49-F238E27FC236}">
                <a16:creationId xmlns:a16="http://schemas.microsoft.com/office/drawing/2014/main" id="{DC9C979E-B072-351B-EAA8-818A0A25E314}"/>
              </a:ext>
            </a:extLst>
          </p:cNvPr>
          <p:cNvSpPr txBox="1"/>
          <p:nvPr/>
        </p:nvSpPr>
        <p:spPr>
          <a:xfrm>
            <a:off x="1693057" y="1059744"/>
            <a:ext cx="3423565" cy="671018"/>
          </a:xfrm>
          <a:prstGeom prst="rect">
            <a:avLst/>
          </a:prstGeom>
        </p:spPr>
        <p:txBody>
          <a:bodyPr wrap="square" lIns="0" tIns="0" rIns="0" bIns="0" rtlCol="0" anchor="t">
            <a:spAutoFit/>
          </a:bodyPr>
          <a:lstStyle/>
          <a:p>
            <a:pPr>
              <a:lnSpc>
                <a:spcPts val="5599"/>
              </a:lnSpc>
            </a:pPr>
            <a:r>
              <a:rPr lang="pl-PL" sz="3999" dirty="0">
                <a:solidFill>
                  <a:srgbClr val="9A0000"/>
                </a:solidFill>
                <a:latin typeface="Open Sans Bold"/>
              </a:rPr>
              <a:t>3 GRUDNIA</a:t>
            </a:r>
            <a:endParaRPr lang="en-US" sz="3999" dirty="0">
              <a:solidFill>
                <a:srgbClr val="9A0000"/>
              </a:solidFill>
              <a:latin typeface="Open Sans Bold"/>
            </a:endParaRPr>
          </a:p>
        </p:txBody>
      </p:sp>
      <p:pic>
        <p:nvPicPr>
          <p:cNvPr id="18" name="Obraz 17">
            <a:extLst>
              <a:ext uri="{FF2B5EF4-FFF2-40B4-BE49-F238E27FC236}">
                <a16:creationId xmlns:a16="http://schemas.microsoft.com/office/drawing/2014/main" id="{29D4F08D-825C-31BC-54FA-47A7909B77A9}"/>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154920" y="433374"/>
            <a:ext cx="4423339" cy="3069303"/>
          </a:xfrm>
          <a:prstGeom prst="rect">
            <a:avLst/>
          </a:prstGeom>
          <a:ln>
            <a:noFill/>
          </a:ln>
          <a:effectLst>
            <a:outerShdw blurRad="292100" dist="139700" dir="2700000" algn="tl" rotWithShape="0">
              <a:srgbClr val="333333">
                <a:alpha val="65000"/>
              </a:srgbClr>
            </a:outerShdw>
          </a:effectLst>
        </p:spPr>
      </p:pic>
      <p:sp>
        <p:nvSpPr>
          <p:cNvPr id="3" name="AutoShape 2">
            <a:extLst>
              <a:ext uri="{FF2B5EF4-FFF2-40B4-BE49-F238E27FC236}">
                <a16:creationId xmlns:a16="http://schemas.microsoft.com/office/drawing/2014/main" id="{5AF23397-A188-B81E-45DC-4B7FB2D023C2}"/>
              </a:ext>
            </a:extLst>
          </p:cNvPr>
          <p:cNvSpPr/>
          <p:nvPr/>
        </p:nvSpPr>
        <p:spPr>
          <a:xfrm>
            <a:off x="19225" y="4057928"/>
            <a:ext cx="1388811" cy="0"/>
          </a:xfrm>
          <a:prstGeom prst="line">
            <a:avLst/>
          </a:prstGeom>
          <a:ln>
            <a:headEnd type="none" w="sm" len="sm"/>
            <a:tailEnd type="none" w="sm" len="sm"/>
          </a:ln>
        </p:spPr>
        <p:style>
          <a:lnRef idx="2">
            <a:schemeClr val="dk1"/>
          </a:lnRef>
          <a:fillRef idx="0">
            <a:schemeClr val="dk1"/>
          </a:fillRef>
          <a:effectRef idx="1">
            <a:schemeClr val="dk1"/>
          </a:effectRef>
          <a:fontRef idx="minor">
            <a:schemeClr val="tx1"/>
          </a:fontRef>
        </p:style>
        <p:txBody>
          <a:bodyPr/>
          <a:lstStyle/>
          <a:p>
            <a:endParaRPr lang="pl-PL" dirty="0"/>
          </a:p>
        </p:txBody>
      </p:sp>
      <p:sp>
        <p:nvSpPr>
          <p:cNvPr id="4" name="TextBox 13">
            <a:extLst>
              <a:ext uri="{FF2B5EF4-FFF2-40B4-BE49-F238E27FC236}">
                <a16:creationId xmlns:a16="http://schemas.microsoft.com/office/drawing/2014/main" id="{4198E20C-9937-6975-8AA8-00BC569FBD6D}"/>
              </a:ext>
            </a:extLst>
          </p:cNvPr>
          <p:cNvSpPr txBox="1"/>
          <p:nvPr/>
        </p:nvSpPr>
        <p:spPr>
          <a:xfrm>
            <a:off x="1700390" y="4448806"/>
            <a:ext cx="8989027" cy="1107996"/>
          </a:xfrm>
          <a:prstGeom prst="rect">
            <a:avLst/>
          </a:prstGeom>
        </p:spPr>
        <p:txBody>
          <a:bodyPr wrap="square" lIns="0" tIns="0" rIns="0" bIns="0" rtlCol="0" anchor="t">
            <a:spAutoFit/>
          </a:bodyPr>
          <a:lstStyle/>
          <a:p>
            <a:pPr algn="just"/>
            <a:r>
              <a:rPr lang="pl-PL" sz="2400" dirty="0"/>
              <a:t>W Urzędzie Gminy Lubiszyn Zbigniew Surma Wicestarosta spotkał się </a:t>
            </a:r>
            <a:br>
              <a:rPr lang="pl-PL" sz="2400" dirty="0"/>
            </a:br>
            <a:r>
              <a:rPr lang="pl-PL" sz="2400" dirty="0"/>
              <a:t>z Arturem Terleckim Wójtem Gminy Lubiszyn ws. nieruchomości </a:t>
            </a:r>
            <a:br>
              <a:rPr lang="pl-PL" sz="2400" dirty="0"/>
            </a:br>
            <a:r>
              <a:rPr lang="pl-PL" sz="2400" dirty="0"/>
              <a:t>w Buszowie. </a:t>
            </a:r>
            <a:endParaRPr lang="en-US" sz="2400" dirty="0">
              <a:solidFill>
                <a:srgbClr val="000000"/>
              </a:solidFill>
            </a:endParaRPr>
          </a:p>
        </p:txBody>
      </p:sp>
      <p:sp>
        <p:nvSpPr>
          <p:cNvPr id="5" name="TextBox 14">
            <a:extLst>
              <a:ext uri="{FF2B5EF4-FFF2-40B4-BE49-F238E27FC236}">
                <a16:creationId xmlns:a16="http://schemas.microsoft.com/office/drawing/2014/main" id="{680664E0-6887-07A3-F94D-FF1379077C54}"/>
              </a:ext>
            </a:extLst>
          </p:cNvPr>
          <p:cNvSpPr txBox="1"/>
          <p:nvPr/>
        </p:nvSpPr>
        <p:spPr>
          <a:xfrm>
            <a:off x="1700390" y="3855733"/>
            <a:ext cx="3423565" cy="671018"/>
          </a:xfrm>
          <a:prstGeom prst="rect">
            <a:avLst/>
          </a:prstGeom>
        </p:spPr>
        <p:txBody>
          <a:bodyPr wrap="square" lIns="0" tIns="0" rIns="0" bIns="0" rtlCol="0" anchor="t">
            <a:spAutoFit/>
          </a:bodyPr>
          <a:lstStyle/>
          <a:p>
            <a:pPr>
              <a:lnSpc>
                <a:spcPts val="5599"/>
              </a:lnSpc>
            </a:pPr>
            <a:r>
              <a:rPr lang="pl-PL" sz="3999" dirty="0">
                <a:solidFill>
                  <a:srgbClr val="9A0000"/>
                </a:solidFill>
                <a:latin typeface="Open Sans Bold"/>
              </a:rPr>
              <a:t>3 GRUDNIA</a:t>
            </a:r>
            <a:endParaRPr lang="en-US" sz="3999" dirty="0">
              <a:solidFill>
                <a:srgbClr val="9A0000"/>
              </a:solidFill>
              <a:latin typeface="Open Sans Bold"/>
            </a:endParaRPr>
          </a:p>
        </p:txBody>
      </p:sp>
      <p:pic>
        <p:nvPicPr>
          <p:cNvPr id="10" name="Obraz 9">
            <a:extLst>
              <a:ext uri="{FF2B5EF4-FFF2-40B4-BE49-F238E27FC236}">
                <a16:creationId xmlns:a16="http://schemas.microsoft.com/office/drawing/2014/main" id="{A8150442-E626-2D2A-794B-93BF095D27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69208" y="3723122"/>
            <a:ext cx="4409051" cy="30612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4842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23CB6-5934-4869-44E4-01894CDCE8A5}"/>
            </a:ext>
          </a:extLst>
        </p:cNvPr>
        <p:cNvGrpSpPr/>
        <p:nvPr/>
      </p:nvGrpSpPr>
      <p:grpSpPr>
        <a:xfrm>
          <a:off x="0" y="0"/>
          <a:ext cx="0" cy="0"/>
          <a:chOff x="0" y="0"/>
          <a:chExt cx="0" cy="0"/>
        </a:xfrm>
      </p:grpSpPr>
      <p:sp>
        <p:nvSpPr>
          <p:cNvPr id="7" name="Równoległobok 6">
            <a:extLst>
              <a:ext uri="{FF2B5EF4-FFF2-40B4-BE49-F238E27FC236}">
                <a16:creationId xmlns:a16="http://schemas.microsoft.com/office/drawing/2014/main" id="{4A1914BF-7AFF-327C-8368-FC4998EDF1A0}"/>
              </a:ext>
            </a:extLst>
          </p:cNvPr>
          <p:cNvSpPr/>
          <p:nvPr/>
        </p:nvSpPr>
        <p:spPr>
          <a:xfrm>
            <a:off x="0" y="9462959"/>
            <a:ext cx="2189018" cy="824041"/>
          </a:xfrm>
          <a:prstGeom prst="parallelogram">
            <a:avLst>
              <a:gd name="adj" fmla="val 0"/>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1" name="Freeform 14">
            <a:extLst>
              <a:ext uri="{FF2B5EF4-FFF2-40B4-BE49-F238E27FC236}">
                <a16:creationId xmlns:a16="http://schemas.microsoft.com/office/drawing/2014/main" id="{C18DECA7-23F5-90DB-00D1-9FB945FC6C43}"/>
              </a:ext>
            </a:extLst>
          </p:cNvPr>
          <p:cNvSpPr/>
          <p:nvPr/>
        </p:nvSpPr>
        <p:spPr>
          <a:xfrm>
            <a:off x="969962" y="9551128"/>
            <a:ext cx="554038" cy="619383"/>
          </a:xfrm>
          <a:custGeom>
            <a:avLst/>
            <a:gdLst/>
            <a:ahLst/>
            <a:cxnLst/>
            <a:rect l="l" t="t" r="r" b="b"/>
            <a:pathLst>
              <a:path w="554038" h="619383">
                <a:moveTo>
                  <a:pt x="0" y="0"/>
                </a:moveTo>
                <a:lnTo>
                  <a:pt x="554038" y="0"/>
                </a:lnTo>
                <a:lnTo>
                  <a:pt x="554038" y="619382"/>
                </a:lnTo>
                <a:lnTo>
                  <a:pt x="0" y="619382"/>
                </a:lnTo>
                <a:lnTo>
                  <a:pt x="0" y="0"/>
                </a:lnTo>
                <a:close/>
              </a:path>
            </a:pathLst>
          </a:custGeom>
          <a:blipFill>
            <a:blip r:embed="rId3"/>
            <a:stretch>
              <a:fillRect/>
            </a:stretch>
          </a:blipFill>
        </p:spPr>
        <p:txBody>
          <a:bodyPr/>
          <a:lstStyle/>
          <a:p>
            <a:endParaRPr lang="pl-PL" dirty="0"/>
          </a:p>
        </p:txBody>
      </p:sp>
      <p:sp>
        <p:nvSpPr>
          <p:cNvPr id="8" name="Trójkąt prostokątny 7">
            <a:extLst>
              <a:ext uri="{FF2B5EF4-FFF2-40B4-BE49-F238E27FC236}">
                <a16:creationId xmlns:a16="http://schemas.microsoft.com/office/drawing/2014/main" id="{858F6B77-427B-CB77-BE83-BDB433703003}"/>
              </a:ext>
            </a:extLst>
          </p:cNvPr>
          <p:cNvSpPr/>
          <p:nvPr/>
        </p:nvSpPr>
        <p:spPr>
          <a:xfrm>
            <a:off x="2189018" y="9462958"/>
            <a:ext cx="818496" cy="824042"/>
          </a:xfrm>
          <a:prstGeom prst="rtTriangl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0" name="TextBox 6">
            <a:extLst>
              <a:ext uri="{FF2B5EF4-FFF2-40B4-BE49-F238E27FC236}">
                <a16:creationId xmlns:a16="http://schemas.microsoft.com/office/drawing/2014/main" id="{B9F0F641-FEF0-F8AC-6749-740C30EB514C}"/>
              </a:ext>
            </a:extLst>
          </p:cNvPr>
          <p:cNvSpPr txBox="1"/>
          <p:nvPr/>
        </p:nvSpPr>
        <p:spPr>
          <a:xfrm>
            <a:off x="1633328" y="6632698"/>
            <a:ext cx="9788394" cy="2165849"/>
          </a:xfrm>
          <a:prstGeom prst="rect">
            <a:avLst/>
          </a:prstGeom>
        </p:spPr>
        <p:txBody>
          <a:bodyPr wrap="square" lIns="0" tIns="0" rIns="0" bIns="0" rtlCol="0" anchor="t">
            <a:spAutoFit/>
          </a:bodyPr>
          <a:lstStyle/>
          <a:p>
            <a:pPr algn="just">
              <a:lnSpc>
                <a:spcPts val="3360"/>
              </a:lnSpc>
            </a:pPr>
            <a:r>
              <a:rPr lang="pl-PL" sz="2800" dirty="0"/>
              <a:t>W Zespole Szkół Centrum Kształcenia Rolniczego </a:t>
            </a:r>
            <a:br>
              <a:rPr lang="pl-PL" sz="2800" dirty="0"/>
            </a:br>
            <a:r>
              <a:rPr lang="pl-PL" sz="2800" dirty="0"/>
              <a:t>w Kamieniu Małym, odbył się Powiatowy Konkursu Języka Polskiego dla uczniów szkół ponadpodstawowych w kategorii technikum. Powiat Gorzowski reprezentowała Radna Agnieszka Hołubowska, Członek Zarządu Powiatu.</a:t>
            </a:r>
            <a:endParaRPr lang="en-US" sz="2800" dirty="0">
              <a:solidFill>
                <a:srgbClr val="000000"/>
              </a:solidFill>
            </a:endParaRPr>
          </a:p>
        </p:txBody>
      </p:sp>
      <p:sp>
        <p:nvSpPr>
          <p:cNvPr id="27" name="AutoShape 2">
            <a:extLst>
              <a:ext uri="{FF2B5EF4-FFF2-40B4-BE49-F238E27FC236}">
                <a16:creationId xmlns:a16="http://schemas.microsoft.com/office/drawing/2014/main" id="{1CE26A1D-84DE-C07A-B340-53F181BDAC36}"/>
              </a:ext>
            </a:extLst>
          </p:cNvPr>
          <p:cNvSpPr/>
          <p:nvPr/>
        </p:nvSpPr>
        <p:spPr>
          <a:xfrm>
            <a:off x="-605" y="6251698"/>
            <a:ext cx="1388811" cy="0"/>
          </a:xfrm>
          <a:prstGeom prst="line">
            <a:avLst/>
          </a:prstGeom>
          <a:ln>
            <a:headEnd type="none" w="sm" len="sm"/>
            <a:tailEnd type="none" w="sm" len="sm"/>
          </a:ln>
        </p:spPr>
        <p:style>
          <a:lnRef idx="2">
            <a:schemeClr val="dk1"/>
          </a:lnRef>
          <a:fillRef idx="0">
            <a:schemeClr val="dk1"/>
          </a:fillRef>
          <a:effectRef idx="1">
            <a:schemeClr val="dk1"/>
          </a:effectRef>
          <a:fontRef idx="minor">
            <a:schemeClr val="tx1"/>
          </a:fontRef>
        </p:style>
        <p:txBody>
          <a:bodyPr/>
          <a:lstStyle/>
          <a:p>
            <a:endParaRPr lang="pl-PL" dirty="0"/>
          </a:p>
        </p:txBody>
      </p:sp>
      <p:sp>
        <p:nvSpPr>
          <p:cNvPr id="28" name="TextBox 16">
            <a:extLst>
              <a:ext uri="{FF2B5EF4-FFF2-40B4-BE49-F238E27FC236}">
                <a16:creationId xmlns:a16="http://schemas.microsoft.com/office/drawing/2014/main" id="{9A3CD3FB-E8AE-92DB-97C5-64D76C23BAF4}"/>
              </a:ext>
            </a:extLst>
          </p:cNvPr>
          <p:cNvSpPr txBox="1"/>
          <p:nvPr/>
        </p:nvSpPr>
        <p:spPr>
          <a:xfrm>
            <a:off x="1633328" y="6099298"/>
            <a:ext cx="4942647" cy="671018"/>
          </a:xfrm>
          <a:prstGeom prst="rect">
            <a:avLst/>
          </a:prstGeom>
        </p:spPr>
        <p:txBody>
          <a:bodyPr wrap="square" lIns="0" tIns="0" rIns="0" bIns="0" rtlCol="0" anchor="t">
            <a:spAutoFit/>
          </a:bodyPr>
          <a:lstStyle/>
          <a:p>
            <a:pPr>
              <a:lnSpc>
                <a:spcPts val="5600"/>
              </a:lnSpc>
            </a:pPr>
            <a:r>
              <a:rPr lang="pl-PL" sz="4000" dirty="0">
                <a:solidFill>
                  <a:srgbClr val="9A0000"/>
                </a:solidFill>
                <a:latin typeface="Open Sans Bold"/>
              </a:rPr>
              <a:t>4 GRUDNIA</a:t>
            </a:r>
            <a:endParaRPr lang="en-US" sz="4000" dirty="0">
              <a:solidFill>
                <a:srgbClr val="9A0000"/>
              </a:solidFill>
              <a:latin typeface="Open Sans Bold"/>
            </a:endParaRPr>
          </a:p>
        </p:txBody>
      </p:sp>
      <p:sp>
        <p:nvSpPr>
          <p:cNvPr id="3" name="AutoShape 4"/>
          <p:cNvSpPr/>
          <p:nvPr/>
        </p:nvSpPr>
        <p:spPr>
          <a:xfrm>
            <a:off x="6632" y="1525308"/>
            <a:ext cx="1388811" cy="0"/>
          </a:xfrm>
          <a:prstGeom prst="line">
            <a:avLst/>
          </a:prstGeom>
          <a:ln>
            <a:headEnd type="none" w="sm" len="sm"/>
            <a:tailEnd type="none" w="sm" len="sm"/>
          </a:ln>
        </p:spPr>
        <p:style>
          <a:lnRef idx="2">
            <a:schemeClr val="dk1"/>
          </a:lnRef>
          <a:fillRef idx="0">
            <a:schemeClr val="dk1"/>
          </a:fillRef>
          <a:effectRef idx="1">
            <a:schemeClr val="dk1"/>
          </a:effectRef>
          <a:fontRef idx="minor">
            <a:schemeClr val="tx1"/>
          </a:fontRef>
        </p:style>
        <p:txBody>
          <a:bodyPr/>
          <a:lstStyle/>
          <a:p>
            <a:endParaRPr lang="pl-PL" dirty="0"/>
          </a:p>
        </p:txBody>
      </p:sp>
      <p:sp>
        <p:nvSpPr>
          <p:cNvPr id="9" name="TextBox 16">
            <a:extLst>
              <a:ext uri="{FF2B5EF4-FFF2-40B4-BE49-F238E27FC236}">
                <a16:creationId xmlns:a16="http://schemas.microsoft.com/office/drawing/2014/main" id="{CB6001C3-CF2F-42EF-8860-41D530753814}"/>
              </a:ext>
            </a:extLst>
          </p:cNvPr>
          <p:cNvSpPr txBox="1"/>
          <p:nvPr/>
        </p:nvSpPr>
        <p:spPr>
          <a:xfrm>
            <a:off x="1669766" y="1278256"/>
            <a:ext cx="3647247" cy="1389163"/>
          </a:xfrm>
          <a:prstGeom prst="rect">
            <a:avLst/>
          </a:prstGeom>
        </p:spPr>
        <p:txBody>
          <a:bodyPr wrap="square" lIns="0" tIns="0" rIns="0" bIns="0" rtlCol="0" anchor="t">
            <a:spAutoFit/>
          </a:bodyPr>
          <a:lstStyle/>
          <a:p>
            <a:pPr>
              <a:lnSpc>
                <a:spcPts val="5600"/>
              </a:lnSpc>
            </a:pPr>
            <a:r>
              <a:rPr lang="pl-PL" sz="4000" dirty="0">
                <a:solidFill>
                  <a:srgbClr val="9A0000"/>
                </a:solidFill>
                <a:latin typeface="Open Sans Bold"/>
              </a:rPr>
              <a:t>4 GRUDNIA</a:t>
            </a:r>
            <a:endParaRPr lang="en-US" sz="4000" dirty="0">
              <a:solidFill>
                <a:srgbClr val="9A0000"/>
              </a:solidFill>
              <a:latin typeface="Open Sans Bold"/>
            </a:endParaRPr>
          </a:p>
          <a:p>
            <a:pPr algn="ctr">
              <a:lnSpc>
                <a:spcPts val="5600"/>
              </a:lnSpc>
            </a:pPr>
            <a:endParaRPr lang="en-US" sz="4000" dirty="0">
              <a:solidFill>
                <a:srgbClr val="000000"/>
              </a:solidFill>
              <a:latin typeface="Open Sans Bold"/>
            </a:endParaRPr>
          </a:p>
        </p:txBody>
      </p:sp>
      <p:sp>
        <p:nvSpPr>
          <p:cNvPr id="14" name="pole tekstowe 13">
            <a:extLst>
              <a:ext uri="{FF2B5EF4-FFF2-40B4-BE49-F238E27FC236}">
                <a16:creationId xmlns:a16="http://schemas.microsoft.com/office/drawing/2014/main" id="{E8175F99-18A8-AC37-4263-FD1133F96314}"/>
              </a:ext>
            </a:extLst>
          </p:cNvPr>
          <p:cNvSpPr txBox="1"/>
          <p:nvPr/>
        </p:nvSpPr>
        <p:spPr>
          <a:xfrm>
            <a:off x="1524000" y="1860935"/>
            <a:ext cx="9893982" cy="2677656"/>
          </a:xfrm>
          <a:prstGeom prst="rect">
            <a:avLst/>
          </a:prstGeom>
          <a:noFill/>
        </p:spPr>
        <p:txBody>
          <a:bodyPr wrap="square">
            <a:spAutoFit/>
          </a:bodyPr>
          <a:lstStyle/>
          <a:p>
            <a:pPr algn="just"/>
            <a:r>
              <a:rPr lang="pl-PL" sz="2800" dirty="0"/>
              <a:t>Starosta Krzysztof Karwatowicz, spotkał się z pracownikami Urzędu Miasta Kostrzyna nad Odrą oraz przedstawicielami służb, </a:t>
            </a:r>
            <a:br>
              <a:rPr lang="pl-PL" sz="2800" dirty="0"/>
            </a:br>
            <a:r>
              <a:rPr lang="pl-PL" sz="2800" dirty="0"/>
              <a:t>które brały udział w działaniach podczas zagrożenia powodziowego we wrześniu. Podziękował im za szybką reakcję, profesjonalizm </a:t>
            </a:r>
            <a:br>
              <a:rPr lang="pl-PL" sz="2800" dirty="0"/>
            </a:br>
            <a:r>
              <a:rPr lang="pl-PL" sz="2800" dirty="0"/>
              <a:t>i ogromne zaangażowanie w zapewnienie bezpieczeństwa mieszkańcom Powiatu Gorzowskiego.</a:t>
            </a:r>
            <a:endParaRPr lang="en-US" sz="2400" dirty="0">
              <a:solidFill>
                <a:srgbClr val="000000"/>
              </a:solidFill>
              <a:latin typeface="Open Sans"/>
            </a:endParaRPr>
          </a:p>
        </p:txBody>
      </p:sp>
      <p:pic>
        <p:nvPicPr>
          <p:cNvPr id="15" name="Obraz 14">
            <a:extLst>
              <a:ext uri="{FF2B5EF4-FFF2-40B4-BE49-F238E27FC236}">
                <a16:creationId xmlns:a16="http://schemas.microsoft.com/office/drawing/2014/main" id="{377385AE-EF7C-1A79-59CA-B1A21346F41A}"/>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416860" y="1338697"/>
            <a:ext cx="4423340" cy="2912458"/>
          </a:xfrm>
          <a:prstGeom prst="rect">
            <a:avLst/>
          </a:prstGeom>
          <a:ln>
            <a:noFill/>
          </a:ln>
          <a:effectLst>
            <a:outerShdw blurRad="292100" dist="139700" dir="2700000" algn="tl" rotWithShape="0">
              <a:srgbClr val="333333">
                <a:alpha val="65000"/>
              </a:srgbClr>
            </a:outerShdw>
          </a:effectLst>
        </p:spPr>
      </p:pic>
      <p:pic>
        <p:nvPicPr>
          <p:cNvPr id="17" name="Obraz 16">
            <a:extLst>
              <a:ext uri="{FF2B5EF4-FFF2-40B4-BE49-F238E27FC236}">
                <a16:creationId xmlns:a16="http://schemas.microsoft.com/office/drawing/2014/main" id="{DD3C76A3-0861-B2AE-996B-272371DCB38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12416860" y="5876771"/>
            <a:ext cx="4423340" cy="29217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73774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ównoległobok 6">
            <a:extLst>
              <a:ext uri="{FF2B5EF4-FFF2-40B4-BE49-F238E27FC236}">
                <a16:creationId xmlns:a16="http://schemas.microsoft.com/office/drawing/2014/main" id="{3F304628-A8C4-5516-76E2-27DA46F7A181}"/>
              </a:ext>
            </a:extLst>
          </p:cNvPr>
          <p:cNvSpPr/>
          <p:nvPr/>
        </p:nvSpPr>
        <p:spPr>
          <a:xfrm>
            <a:off x="0" y="9462959"/>
            <a:ext cx="2189018" cy="824041"/>
          </a:xfrm>
          <a:prstGeom prst="parallelogram">
            <a:avLst>
              <a:gd name="adj" fmla="val 0"/>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1" name="Freeform 14">
            <a:extLst>
              <a:ext uri="{FF2B5EF4-FFF2-40B4-BE49-F238E27FC236}">
                <a16:creationId xmlns:a16="http://schemas.microsoft.com/office/drawing/2014/main" id="{075DD2EA-4500-81DC-290C-4CDFBD557759}"/>
              </a:ext>
            </a:extLst>
          </p:cNvPr>
          <p:cNvSpPr/>
          <p:nvPr/>
        </p:nvSpPr>
        <p:spPr>
          <a:xfrm>
            <a:off x="969962" y="9551128"/>
            <a:ext cx="554038" cy="619383"/>
          </a:xfrm>
          <a:custGeom>
            <a:avLst/>
            <a:gdLst/>
            <a:ahLst/>
            <a:cxnLst/>
            <a:rect l="l" t="t" r="r" b="b"/>
            <a:pathLst>
              <a:path w="554038" h="619383">
                <a:moveTo>
                  <a:pt x="0" y="0"/>
                </a:moveTo>
                <a:lnTo>
                  <a:pt x="554038" y="0"/>
                </a:lnTo>
                <a:lnTo>
                  <a:pt x="554038" y="619382"/>
                </a:lnTo>
                <a:lnTo>
                  <a:pt x="0" y="619382"/>
                </a:lnTo>
                <a:lnTo>
                  <a:pt x="0" y="0"/>
                </a:lnTo>
                <a:close/>
              </a:path>
            </a:pathLst>
          </a:custGeom>
          <a:blipFill>
            <a:blip r:embed="rId3"/>
            <a:stretch>
              <a:fillRect/>
            </a:stretch>
          </a:blipFill>
        </p:spPr>
        <p:txBody>
          <a:bodyPr/>
          <a:lstStyle/>
          <a:p>
            <a:endParaRPr lang="pl-PL" dirty="0"/>
          </a:p>
        </p:txBody>
      </p:sp>
      <p:sp>
        <p:nvSpPr>
          <p:cNvPr id="8" name="Trójkąt prostokątny 7">
            <a:extLst>
              <a:ext uri="{FF2B5EF4-FFF2-40B4-BE49-F238E27FC236}">
                <a16:creationId xmlns:a16="http://schemas.microsoft.com/office/drawing/2014/main" id="{7D9BB447-834C-DB32-A25C-DC0F95632BEB}"/>
              </a:ext>
            </a:extLst>
          </p:cNvPr>
          <p:cNvSpPr/>
          <p:nvPr/>
        </p:nvSpPr>
        <p:spPr>
          <a:xfrm>
            <a:off x="2189018" y="9462958"/>
            <a:ext cx="818496" cy="824042"/>
          </a:xfrm>
          <a:prstGeom prst="rtTriangl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9" name="TextBox 6">
            <a:extLst>
              <a:ext uri="{FF2B5EF4-FFF2-40B4-BE49-F238E27FC236}">
                <a16:creationId xmlns:a16="http://schemas.microsoft.com/office/drawing/2014/main" id="{27504BA8-1547-4CF3-6551-F0D3868BB9BE}"/>
              </a:ext>
            </a:extLst>
          </p:cNvPr>
          <p:cNvSpPr txBox="1"/>
          <p:nvPr/>
        </p:nvSpPr>
        <p:spPr>
          <a:xfrm>
            <a:off x="1615315" y="1409700"/>
            <a:ext cx="8947910" cy="408253"/>
          </a:xfrm>
          <a:prstGeom prst="rect">
            <a:avLst/>
          </a:prstGeom>
        </p:spPr>
        <p:txBody>
          <a:bodyPr wrap="square" lIns="0" tIns="0" rIns="0" bIns="0" rtlCol="0" anchor="t">
            <a:spAutoFit/>
          </a:bodyPr>
          <a:lstStyle/>
          <a:p>
            <a:pPr algn="just">
              <a:lnSpc>
                <a:spcPts val="3360"/>
              </a:lnSpc>
            </a:pPr>
            <a:endParaRPr lang="en-US" sz="2400" dirty="0">
              <a:solidFill>
                <a:srgbClr val="000000"/>
              </a:solidFill>
              <a:ea typeface="Open Sans" panose="020B0606030504020204" pitchFamily="34" charset="0"/>
              <a:cs typeface="Open Sans" panose="020B0606030504020204" pitchFamily="34" charset="0"/>
            </a:endParaRPr>
          </a:p>
        </p:txBody>
      </p:sp>
      <p:sp>
        <p:nvSpPr>
          <p:cNvPr id="3" name="TextBox 6">
            <a:extLst>
              <a:ext uri="{FF2B5EF4-FFF2-40B4-BE49-F238E27FC236}">
                <a16:creationId xmlns:a16="http://schemas.microsoft.com/office/drawing/2014/main" id="{3352B285-6927-BE1F-1C87-D76E4DC70319}"/>
              </a:ext>
            </a:extLst>
          </p:cNvPr>
          <p:cNvSpPr txBox="1"/>
          <p:nvPr/>
        </p:nvSpPr>
        <p:spPr>
          <a:xfrm>
            <a:off x="1648652" y="1560445"/>
            <a:ext cx="9011882" cy="408253"/>
          </a:xfrm>
          <a:prstGeom prst="rect">
            <a:avLst/>
          </a:prstGeom>
        </p:spPr>
        <p:txBody>
          <a:bodyPr wrap="square" lIns="0" tIns="0" rIns="0" bIns="0" rtlCol="0" anchor="t">
            <a:spAutoFit/>
          </a:bodyPr>
          <a:lstStyle/>
          <a:p>
            <a:pPr algn="just">
              <a:lnSpc>
                <a:spcPts val="3360"/>
              </a:lnSpc>
            </a:pPr>
            <a:endParaRPr lang="en-US" sz="2400" dirty="0">
              <a:solidFill>
                <a:srgbClr val="000000"/>
              </a:solidFill>
            </a:endParaRPr>
          </a:p>
        </p:txBody>
      </p:sp>
      <p:sp>
        <p:nvSpPr>
          <p:cNvPr id="30" name="AutoShape 3"/>
          <p:cNvSpPr/>
          <p:nvPr/>
        </p:nvSpPr>
        <p:spPr>
          <a:xfrm>
            <a:off x="-196" y="1340097"/>
            <a:ext cx="1388811" cy="0"/>
          </a:xfrm>
          <a:prstGeom prst="line">
            <a:avLst/>
          </a:prstGeom>
          <a:ln>
            <a:headEnd type="none" w="sm" len="sm"/>
            <a:tailEnd type="none" w="sm" len="sm"/>
          </a:ln>
        </p:spPr>
        <p:style>
          <a:lnRef idx="2">
            <a:schemeClr val="dk1"/>
          </a:lnRef>
          <a:fillRef idx="0">
            <a:schemeClr val="dk1"/>
          </a:fillRef>
          <a:effectRef idx="1">
            <a:schemeClr val="dk1"/>
          </a:effectRef>
          <a:fontRef idx="minor">
            <a:schemeClr val="tx1"/>
          </a:fontRef>
        </p:style>
        <p:txBody>
          <a:bodyPr/>
          <a:lstStyle/>
          <a:p>
            <a:endParaRPr lang="pl-PL" dirty="0"/>
          </a:p>
        </p:txBody>
      </p:sp>
      <p:sp>
        <p:nvSpPr>
          <p:cNvPr id="31" name="TextBox 16">
            <a:extLst>
              <a:ext uri="{FF2B5EF4-FFF2-40B4-BE49-F238E27FC236}">
                <a16:creationId xmlns:a16="http://schemas.microsoft.com/office/drawing/2014/main" id="{F802F5B3-965D-E9B3-A1CF-30F486CE1038}"/>
              </a:ext>
            </a:extLst>
          </p:cNvPr>
          <p:cNvSpPr txBox="1"/>
          <p:nvPr/>
        </p:nvSpPr>
        <p:spPr>
          <a:xfrm>
            <a:off x="1639127" y="1119453"/>
            <a:ext cx="3594666" cy="1389163"/>
          </a:xfrm>
          <a:prstGeom prst="rect">
            <a:avLst/>
          </a:prstGeom>
        </p:spPr>
        <p:txBody>
          <a:bodyPr wrap="square" lIns="0" tIns="0" rIns="0" bIns="0" rtlCol="0" anchor="t">
            <a:spAutoFit/>
          </a:bodyPr>
          <a:lstStyle/>
          <a:p>
            <a:pPr>
              <a:lnSpc>
                <a:spcPts val="5600"/>
              </a:lnSpc>
            </a:pPr>
            <a:r>
              <a:rPr lang="pl-PL" sz="4000" dirty="0">
                <a:solidFill>
                  <a:srgbClr val="9A0000"/>
                </a:solidFill>
                <a:latin typeface="Open Sans Bold"/>
              </a:rPr>
              <a:t>5 GRUDNIA</a:t>
            </a:r>
            <a:endParaRPr lang="en-US" sz="4000" dirty="0">
              <a:solidFill>
                <a:srgbClr val="9A0000"/>
              </a:solidFill>
              <a:latin typeface="Open Sans Bold"/>
            </a:endParaRPr>
          </a:p>
          <a:p>
            <a:pPr>
              <a:lnSpc>
                <a:spcPts val="5600"/>
              </a:lnSpc>
            </a:pPr>
            <a:endParaRPr lang="en-US" sz="4000" dirty="0">
              <a:solidFill>
                <a:srgbClr val="000000"/>
              </a:solidFill>
              <a:latin typeface="Open Sans Bold"/>
            </a:endParaRPr>
          </a:p>
        </p:txBody>
      </p:sp>
      <p:sp>
        <p:nvSpPr>
          <p:cNvPr id="32" name="TextBox 17">
            <a:extLst>
              <a:ext uri="{FF2B5EF4-FFF2-40B4-BE49-F238E27FC236}">
                <a16:creationId xmlns:a16="http://schemas.microsoft.com/office/drawing/2014/main" id="{7DA2EE64-D78B-E376-C0EE-F6B286FC6622}"/>
              </a:ext>
            </a:extLst>
          </p:cNvPr>
          <p:cNvSpPr txBox="1"/>
          <p:nvPr/>
        </p:nvSpPr>
        <p:spPr>
          <a:xfrm>
            <a:off x="1672464" y="1696868"/>
            <a:ext cx="9820658" cy="2154436"/>
          </a:xfrm>
          <a:prstGeom prst="rect">
            <a:avLst/>
          </a:prstGeom>
        </p:spPr>
        <p:txBody>
          <a:bodyPr wrap="square" lIns="0" tIns="0" rIns="0" bIns="0" rtlCol="0" anchor="t">
            <a:spAutoFit/>
          </a:bodyPr>
          <a:lstStyle/>
          <a:p>
            <a:pPr algn="just">
              <a:spcAft>
                <a:spcPts val="800"/>
              </a:spcAft>
            </a:pPr>
            <a:r>
              <a:rPr lang="pl-PL" sz="2800" dirty="0"/>
              <a:t>W dniu II Powiatowo-Gminnych Obchodów 106. rocznicy wybuchu Powstania Wielkopolskiego członek Zarządu Powiatu Gorzowskiego, Radny Rady Powiatu Mariusz Śpiewanek, złożył kwiaty pod tablicą upamiętniającą porucznika Franciszka Manieckiego, powstańca </a:t>
            </a:r>
            <a:br>
              <a:rPr lang="pl-PL" sz="2800" dirty="0"/>
            </a:br>
            <a:r>
              <a:rPr lang="pl-PL" sz="2800" dirty="0"/>
              <a:t>i wieloletniego Sołtysa, w Starym Polichnie.</a:t>
            </a:r>
            <a:endParaRPr lang="en-US" sz="3200" dirty="0">
              <a:solidFill>
                <a:srgbClr val="000000"/>
              </a:solidFill>
            </a:endParaRPr>
          </a:p>
        </p:txBody>
      </p:sp>
      <p:pic>
        <p:nvPicPr>
          <p:cNvPr id="33" name="Obraz 32">
            <a:extLst>
              <a:ext uri="{FF2B5EF4-FFF2-40B4-BE49-F238E27FC236}">
                <a16:creationId xmlns:a16="http://schemas.microsoft.com/office/drawing/2014/main" id="{AC282EF5-730F-9BA6-4BAC-EFD757A7E5E7}"/>
              </a:ext>
            </a:extLst>
          </p:cNvPr>
          <p:cNvPicPr>
            <a:picLocks noChangeAspect="1"/>
          </p:cNvPicPr>
          <p:nvPr/>
        </p:nvPicPr>
        <p:blipFill>
          <a:blip r:embed="rId4" cstate="print">
            <a:extLst>
              <a:ext uri="{28A0092B-C50C-407E-A947-70E740481C1C}">
                <a14:useLocalDpi xmlns:a14="http://schemas.microsoft.com/office/drawing/2010/main" val="0"/>
              </a:ext>
            </a:extLst>
          </a:blip>
          <a:srcRect b="21019"/>
          <a:stretch/>
        </p:blipFill>
        <p:spPr>
          <a:xfrm>
            <a:off x="11970068" y="1409699"/>
            <a:ext cx="5715979" cy="2972526"/>
          </a:xfrm>
          <a:prstGeom prst="rect">
            <a:avLst/>
          </a:prstGeom>
          <a:ln>
            <a:noFill/>
          </a:ln>
          <a:effectLst>
            <a:outerShdw blurRad="292100" dist="139700" dir="2700000" algn="tl" rotWithShape="0">
              <a:srgbClr val="333333">
                <a:alpha val="65000"/>
              </a:srgbClr>
            </a:outerShdw>
          </a:effectLst>
        </p:spPr>
      </p:pic>
      <p:sp>
        <p:nvSpPr>
          <p:cNvPr id="6" name="AutoShape 3">
            <a:extLst>
              <a:ext uri="{FF2B5EF4-FFF2-40B4-BE49-F238E27FC236}">
                <a16:creationId xmlns:a16="http://schemas.microsoft.com/office/drawing/2014/main" id="{56465A5A-5F73-FB45-E475-EE60777543ED}"/>
              </a:ext>
            </a:extLst>
          </p:cNvPr>
          <p:cNvSpPr/>
          <p:nvPr/>
        </p:nvSpPr>
        <p:spPr>
          <a:xfrm>
            <a:off x="9329" y="5845523"/>
            <a:ext cx="1388811" cy="0"/>
          </a:xfrm>
          <a:prstGeom prst="line">
            <a:avLst/>
          </a:prstGeom>
          <a:ln>
            <a:headEnd type="none" w="sm" len="sm"/>
            <a:tailEnd type="none" w="sm" len="sm"/>
          </a:ln>
        </p:spPr>
        <p:style>
          <a:lnRef idx="2">
            <a:schemeClr val="dk1"/>
          </a:lnRef>
          <a:fillRef idx="0">
            <a:schemeClr val="dk1"/>
          </a:fillRef>
          <a:effectRef idx="1">
            <a:schemeClr val="dk1"/>
          </a:effectRef>
          <a:fontRef idx="minor">
            <a:schemeClr val="tx1"/>
          </a:fontRef>
        </p:style>
        <p:txBody>
          <a:bodyPr/>
          <a:lstStyle/>
          <a:p>
            <a:endParaRPr lang="pl-PL" dirty="0"/>
          </a:p>
        </p:txBody>
      </p:sp>
      <p:sp>
        <p:nvSpPr>
          <p:cNvPr id="10" name="TextBox 16">
            <a:extLst>
              <a:ext uri="{FF2B5EF4-FFF2-40B4-BE49-F238E27FC236}">
                <a16:creationId xmlns:a16="http://schemas.microsoft.com/office/drawing/2014/main" id="{999D0827-23EF-4F94-C768-C285DA292941}"/>
              </a:ext>
            </a:extLst>
          </p:cNvPr>
          <p:cNvSpPr txBox="1"/>
          <p:nvPr/>
        </p:nvSpPr>
        <p:spPr>
          <a:xfrm>
            <a:off x="1648652" y="5624879"/>
            <a:ext cx="3594666" cy="1389163"/>
          </a:xfrm>
          <a:prstGeom prst="rect">
            <a:avLst/>
          </a:prstGeom>
        </p:spPr>
        <p:txBody>
          <a:bodyPr wrap="square" lIns="0" tIns="0" rIns="0" bIns="0" rtlCol="0" anchor="t">
            <a:spAutoFit/>
          </a:bodyPr>
          <a:lstStyle/>
          <a:p>
            <a:pPr>
              <a:lnSpc>
                <a:spcPts val="5600"/>
              </a:lnSpc>
            </a:pPr>
            <a:r>
              <a:rPr lang="pl-PL" sz="4000" dirty="0">
                <a:solidFill>
                  <a:srgbClr val="9A0000"/>
                </a:solidFill>
                <a:latin typeface="Open Sans Bold"/>
              </a:rPr>
              <a:t>5 GRUDNIA</a:t>
            </a:r>
            <a:endParaRPr lang="en-US" sz="4000" dirty="0">
              <a:solidFill>
                <a:srgbClr val="9A0000"/>
              </a:solidFill>
              <a:latin typeface="Open Sans Bold"/>
            </a:endParaRPr>
          </a:p>
          <a:p>
            <a:pPr>
              <a:lnSpc>
                <a:spcPts val="5600"/>
              </a:lnSpc>
            </a:pPr>
            <a:endParaRPr lang="en-US" sz="4000" dirty="0">
              <a:solidFill>
                <a:srgbClr val="000000"/>
              </a:solidFill>
              <a:latin typeface="Open Sans Bold"/>
            </a:endParaRPr>
          </a:p>
        </p:txBody>
      </p:sp>
      <p:sp>
        <p:nvSpPr>
          <p:cNvPr id="11" name="TextBox 17">
            <a:extLst>
              <a:ext uri="{FF2B5EF4-FFF2-40B4-BE49-F238E27FC236}">
                <a16:creationId xmlns:a16="http://schemas.microsoft.com/office/drawing/2014/main" id="{BAEB50E1-98D7-00B7-E930-D09E9BEE049C}"/>
              </a:ext>
            </a:extLst>
          </p:cNvPr>
          <p:cNvSpPr txBox="1"/>
          <p:nvPr/>
        </p:nvSpPr>
        <p:spPr>
          <a:xfrm>
            <a:off x="1681989" y="6202294"/>
            <a:ext cx="9820658" cy="2585323"/>
          </a:xfrm>
          <a:prstGeom prst="rect">
            <a:avLst/>
          </a:prstGeom>
        </p:spPr>
        <p:txBody>
          <a:bodyPr wrap="square" lIns="0" tIns="0" rIns="0" bIns="0" rtlCol="0" anchor="t">
            <a:spAutoFit/>
          </a:bodyPr>
          <a:lstStyle/>
          <a:p>
            <a:pPr algn="just">
              <a:spcAft>
                <a:spcPts val="800"/>
              </a:spcAft>
            </a:pPr>
            <a:r>
              <a:rPr lang="pl-PL" sz="2800" dirty="0"/>
              <a:t>W urzędzie marszałkowskim w Zielonej Górze odbyło się posiedzenie plenarne Wojewódzkiej Rady Dialogu Społecznego </a:t>
            </a:r>
            <a:br>
              <a:rPr lang="pl-PL" sz="2800" dirty="0"/>
            </a:br>
            <a:r>
              <a:rPr lang="pl-PL" sz="2800" dirty="0"/>
              <a:t>w województwie lubuskim, w którym wziął udział Krzysztof Karwatowicz Starosta Powiatu Gorzowskiego. Tematem obrad </a:t>
            </a:r>
            <a:br>
              <a:rPr lang="pl-PL" sz="2800" dirty="0"/>
            </a:br>
            <a:r>
              <a:rPr lang="pl-PL" sz="2800" dirty="0"/>
              <a:t>był m.in. perspektywy poprawy komunikacji krajowej w regionie gorzowskim.</a:t>
            </a:r>
            <a:endParaRPr lang="en-US" sz="3200" dirty="0">
              <a:solidFill>
                <a:srgbClr val="000000"/>
              </a:solidFill>
            </a:endParaRPr>
          </a:p>
        </p:txBody>
      </p:sp>
      <p:pic>
        <p:nvPicPr>
          <p:cNvPr id="13" name="Obraz 12">
            <a:extLst>
              <a:ext uri="{FF2B5EF4-FFF2-40B4-BE49-F238E27FC236}">
                <a16:creationId xmlns:a16="http://schemas.microsoft.com/office/drawing/2014/main" id="{E200BBD1-62B3-92CF-2E11-6CD2617EF245}"/>
              </a:ext>
            </a:extLst>
          </p:cNvPr>
          <p:cNvPicPr>
            <a:picLocks noChangeAspect="1"/>
          </p:cNvPicPr>
          <p:nvPr/>
        </p:nvPicPr>
        <p:blipFill>
          <a:blip r:embed="rId5" cstate="print">
            <a:extLst>
              <a:ext uri="{28A0092B-C50C-407E-A947-70E740481C1C}">
                <a14:useLocalDpi xmlns:a14="http://schemas.microsoft.com/office/drawing/2010/main" val="0"/>
              </a:ext>
            </a:extLst>
          </a:blip>
          <a:srcRect b="19773"/>
          <a:stretch/>
        </p:blipFill>
        <p:spPr>
          <a:xfrm>
            <a:off x="11974830" y="5845523"/>
            <a:ext cx="5715979" cy="29710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0501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4432F-8356-EA22-50D4-8C26D48DB780}"/>
            </a:ext>
          </a:extLst>
        </p:cNvPr>
        <p:cNvGrpSpPr/>
        <p:nvPr/>
      </p:nvGrpSpPr>
      <p:grpSpPr>
        <a:xfrm>
          <a:off x="0" y="0"/>
          <a:ext cx="0" cy="0"/>
          <a:chOff x="0" y="0"/>
          <a:chExt cx="0" cy="0"/>
        </a:xfrm>
      </p:grpSpPr>
      <p:sp>
        <p:nvSpPr>
          <p:cNvPr id="7" name="Równoległobok 6">
            <a:extLst>
              <a:ext uri="{FF2B5EF4-FFF2-40B4-BE49-F238E27FC236}">
                <a16:creationId xmlns:a16="http://schemas.microsoft.com/office/drawing/2014/main" id="{5269B8D7-1066-49F4-879C-BFB8812FE250}"/>
              </a:ext>
            </a:extLst>
          </p:cNvPr>
          <p:cNvSpPr/>
          <p:nvPr/>
        </p:nvSpPr>
        <p:spPr>
          <a:xfrm>
            <a:off x="0" y="9462959"/>
            <a:ext cx="2189018" cy="824041"/>
          </a:xfrm>
          <a:prstGeom prst="parallelogram">
            <a:avLst>
              <a:gd name="adj" fmla="val 0"/>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 name="AutoShape 2">
            <a:extLst>
              <a:ext uri="{FF2B5EF4-FFF2-40B4-BE49-F238E27FC236}">
                <a16:creationId xmlns:a16="http://schemas.microsoft.com/office/drawing/2014/main" id="{738AF933-747D-D5E3-557C-A27750317173}"/>
              </a:ext>
            </a:extLst>
          </p:cNvPr>
          <p:cNvSpPr/>
          <p:nvPr/>
        </p:nvSpPr>
        <p:spPr>
          <a:xfrm>
            <a:off x="0" y="5753100"/>
            <a:ext cx="1388811" cy="0"/>
          </a:xfrm>
          <a:prstGeom prst="line">
            <a:avLst/>
          </a:prstGeom>
          <a:ln>
            <a:headEnd type="none" w="sm" len="sm"/>
            <a:tailEnd type="none" w="sm" len="sm"/>
          </a:ln>
        </p:spPr>
        <p:style>
          <a:lnRef idx="2">
            <a:schemeClr val="dk1"/>
          </a:lnRef>
          <a:fillRef idx="0">
            <a:schemeClr val="dk1"/>
          </a:fillRef>
          <a:effectRef idx="1">
            <a:schemeClr val="dk1"/>
          </a:effectRef>
          <a:fontRef idx="minor">
            <a:schemeClr val="tx1"/>
          </a:fontRef>
        </p:style>
        <p:txBody>
          <a:bodyPr/>
          <a:lstStyle/>
          <a:p>
            <a:endParaRPr lang="pl-PL" dirty="0"/>
          </a:p>
        </p:txBody>
      </p:sp>
      <p:sp>
        <p:nvSpPr>
          <p:cNvPr id="21" name="Freeform 14">
            <a:extLst>
              <a:ext uri="{FF2B5EF4-FFF2-40B4-BE49-F238E27FC236}">
                <a16:creationId xmlns:a16="http://schemas.microsoft.com/office/drawing/2014/main" id="{6ED8449B-8EE0-2E69-5F7E-F0D9F67F0A94}"/>
              </a:ext>
            </a:extLst>
          </p:cNvPr>
          <p:cNvSpPr/>
          <p:nvPr/>
        </p:nvSpPr>
        <p:spPr>
          <a:xfrm>
            <a:off x="969962" y="9551128"/>
            <a:ext cx="554038" cy="619383"/>
          </a:xfrm>
          <a:custGeom>
            <a:avLst/>
            <a:gdLst/>
            <a:ahLst/>
            <a:cxnLst/>
            <a:rect l="l" t="t" r="r" b="b"/>
            <a:pathLst>
              <a:path w="554038" h="619383">
                <a:moveTo>
                  <a:pt x="0" y="0"/>
                </a:moveTo>
                <a:lnTo>
                  <a:pt x="554038" y="0"/>
                </a:lnTo>
                <a:lnTo>
                  <a:pt x="554038" y="619382"/>
                </a:lnTo>
                <a:lnTo>
                  <a:pt x="0" y="619382"/>
                </a:lnTo>
                <a:lnTo>
                  <a:pt x="0" y="0"/>
                </a:lnTo>
                <a:close/>
              </a:path>
            </a:pathLst>
          </a:custGeom>
          <a:blipFill>
            <a:blip r:embed="rId3"/>
            <a:stretch>
              <a:fillRect/>
            </a:stretch>
          </a:blipFill>
        </p:spPr>
        <p:txBody>
          <a:bodyPr/>
          <a:lstStyle/>
          <a:p>
            <a:endParaRPr lang="pl-PL" dirty="0"/>
          </a:p>
        </p:txBody>
      </p:sp>
      <p:sp>
        <p:nvSpPr>
          <p:cNvPr id="8" name="Trójkąt prostokątny 7">
            <a:extLst>
              <a:ext uri="{FF2B5EF4-FFF2-40B4-BE49-F238E27FC236}">
                <a16:creationId xmlns:a16="http://schemas.microsoft.com/office/drawing/2014/main" id="{63630D0D-329E-CF7F-F5E0-D5CDB2147627}"/>
              </a:ext>
            </a:extLst>
          </p:cNvPr>
          <p:cNvSpPr/>
          <p:nvPr/>
        </p:nvSpPr>
        <p:spPr>
          <a:xfrm>
            <a:off x="2189018" y="9462958"/>
            <a:ext cx="818496" cy="824042"/>
          </a:xfrm>
          <a:prstGeom prst="rtTriangl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 name="TextBox 16">
            <a:extLst>
              <a:ext uri="{FF2B5EF4-FFF2-40B4-BE49-F238E27FC236}">
                <a16:creationId xmlns:a16="http://schemas.microsoft.com/office/drawing/2014/main" id="{D68C3D4A-E2EA-C515-4E27-209BDEB9A47E}"/>
              </a:ext>
            </a:extLst>
          </p:cNvPr>
          <p:cNvSpPr txBox="1"/>
          <p:nvPr/>
        </p:nvSpPr>
        <p:spPr>
          <a:xfrm>
            <a:off x="1669607" y="5465232"/>
            <a:ext cx="4942647" cy="671018"/>
          </a:xfrm>
          <a:prstGeom prst="rect">
            <a:avLst/>
          </a:prstGeom>
        </p:spPr>
        <p:txBody>
          <a:bodyPr wrap="square" lIns="0" tIns="0" rIns="0" bIns="0" rtlCol="0" anchor="t">
            <a:spAutoFit/>
          </a:bodyPr>
          <a:lstStyle/>
          <a:p>
            <a:pPr>
              <a:lnSpc>
                <a:spcPts val="5600"/>
              </a:lnSpc>
            </a:pPr>
            <a:r>
              <a:rPr lang="pl-PL" sz="4000" dirty="0">
                <a:solidFill>
                  <a:srgbClr val="9A0000"/>
                </a:solidFill>
                <a:latin typeface="Open Sans Bold"/>
              </a:rPr>
              <a:t>6 GRUDNIA</a:t>
            </a:r>
            <a:endParaRPr lang="en-US" sz="4000" dirty="0">
              <a:solidFill>
                <a:srgbClr val="9A0000"/>
              </a:solidFill>
              <a:latin typeface="Open Sans Bold"/>
            </a:endParaRPr>
          </a:p>
        </p:txBody>
      </p:sp>
      <p:sp>
        <p:nvSpPr>
          <p:cNvPr id="9" name="TextBox 6">
            <a:extLst>
              <a:ext uri="{FF2B5EF4-FFF2-40B4-BE49-F238E27FC236}">
                <a16:creationId xmlns:a16="http://schemas.microsoft.com/office/drawing/2014/main" id="{65C3B3C3-0A5A-2DF6-E29E-511F6DF249D0}"/>
              </a:ext>
            </a:extLst>
          </p:cNvPr>
          <p:cNvSpPr txBox="1"/>
          <p:nvPr/>
        </p:nvSpPr>
        <p:spPr>
          <a:xfrm>
            <a:off x="1648652" y="1322883"/>
            <a:ext cx="9788394" cy="3016210"/>
          </a:xfrm>
          <a:prstGeom prst="rect">
            <a:avLst/>
          </a:prstGeom>
        </p:spPr>
        <p:txBody>
          <a:bodyPr wrap="square" lIns="0" tIns="0" rIns="0" bIns="0" rtlCol="0" anchor="t">
            <a:spAutoFit/>
          </a:bodyPr>
          <a:lstStyle/>
          <a:p>
            <a:pPr algn="just"/>
            <a:r>
              <a:rPr lang="pl-PL" sz="2800" dirty="0"/>
              <a:t>Przy remizie strażackiej w Łośnie, odbyło się przekazanie nowego wozu ratowniczo-gaśniczego dla OSP Łośno. Projekt zakupu został zrealizowany przez Oddział Wojewódzki Związku OSP RP Województwa Lubuskiego w Zielonej Górze w ramach programu Fundusze Europejskie dla Województwa Lubuskiego 2021-2027 oraz dofinansowany przez Komendę Główną Państwowej Straży Pożarnej. </a:t>
            </a:r>
            <a:endParaRPr lang="en-US" sz="2800" dirty="0">
              <a:solidFill>
                <a:srgbClr val="000000"/>
              </a:solidFill>
            </a:endParaRPr>
          </a:p>
        </p:txBody>
      </p:sp>
      <p:sp>
        <p:nvSpPr>
          <p:cNvPr id="27" name="AutoShape 2">
            <a:extLst>
              <a:ext uri="{FF2B5EF4-FFF2-40B4-BE49-F238E27FC236}">
                <a16:creationId xmlns:a16="http://schemas.microsoft.com/office/drawing/2014/main" id="{9D0BE8D9-86A8-D0C6-4792-6A013208AFB4}"/>
              </a:ext>
            </a:extLst>
          </p:cNvPr>
          <p:cNvSpPr/>
          <p:nvPr/>
        </p:nvSpPr>
        <p:spPr>
          <a:xfrm>
            <a:off x="0" y="938043"/>
            <a:ext cx="1388811" cy="0"/>
          </a:xfrm>
          <a:prstGeom prst="line">
            <a:avLst/>
          </a:prstGeom>
          <a:ln>
            <a:headEnd type="none" w="sm" len="sm"/>
            <a:tailEnd type="none" w="sm" len="sm"/>
          </a:ln>
        </p:spPr>
        <p:style>
          <a:lnRef idx="2">
            <a:schemeClr val="dk1"/>
          </a:lnRef>
          <a:fillRef idx="0">
            <a:schemeClr val="dk1"/>
          </a:fillRef>
          <a:effectRef idx="1">
            <a:schemeClr val="dk1"/>
          </a:effectRef>
          <a:fontRef idx="minor">
            <a:schemeClr val="tx1"/>
          </a:fontRef>
        </p:style>
        <p:txBody>
          <a:bodyPr/>
          <a:lstStyle/>
          <a:p>
            <a:endParaRPr lang="pl-PL" dirty="0"/>
          </a:p>
        </p:txBody>
      </p:sp>
      <p:sp>
        <p:nvSpPr>
          <p:cNvPr id="28" name="TextBox 16">
            <a:extLst>
              <a:ext uri="{FF2B5EF4-FFF2-40B4-BE49-F238E27FC236}">
                <a16:creationId xmlns:a16="http://schemas.microsoft.com/office/drawing/2014/main" id="{C3693156-E688-DC7A-792E-2B09126CF94F}"/>
              </a:ext>
            </a:extLst>
          </p:cNvPr>
          <p:cNvSpPr txBox="1"/>
          <p:nvPr/>
        </p:nvSpPr>
        <p:spPr>
          <a:xfrm>
            <a:off x="1669607" y="789163"/>
            <a:ext cx="4942647" cy="671018"/>
          </a:xfrm>
          <a:prstGeom prst="rect">
            <a:avLst/>
          </a:prstGeom>
        </p:spPr>
        <p:txBody>
          <a:bodyPr wrap="square" lIns="0" tIns="0" rIns="0" bIns="0" rtlCol="0" anchor="t">
            <a:spAutoFit/>
          </a:bodyPr>
          <a:lstStyle/>
          <a:p>
            <a:pPr>
              <a:lnSpc>
                <a:spcPts val="5600"/>
              </a:lnSpc>
            </a:pPr>
            <a:r>
              <a:rPr lang="pl-PL" sz="4000" dirty="0">
                <a:solidFill>
                  <a:srgbClr val="9A0000"/>
                </a:solidFill>
                <a:latin typeface="Open Sans Bold"/>
              </a:rPr>
              <a:t>6 GRUDNIA</a:t>
            </a:r>
            <a:endParaRPr lang="en-US" sz="4000" dirty="0">
              <a:solidFill>
                <a:srgbClr val="9A0000"/>
              </a:solidFill>
              <a:latin typeface="Open Sans Bold"/>
            </a:endParaRPr>
          </a:p>
        </p:txBody>
      </p:sp>
      <p:sp>
        <p:nvSpPr>
          <p:cNvPr id="29" name="TextBox 6">
            <a:extLst>
              <a:ext uri="{FF2B5EF4-FFF2-40B4-BE49-F238E27FC236}">
                <a16:creationId xmlns:a16="http://schemas.microsoft.com/office/drawing/2014/main" id="{27A143DB-28F1-B33C-5A87-680179FBA15D}"/>
              </a:ext>
            </a:extLst>
          </p:cNvPr>
          <p:cNvSpPr txBox="1"/>
          <p:nvPr/>
        </p:nvSpPr>
        <p:spPr>
          <a:xfrm>
            <a:off x="1615315" y="1409700"/>
            <a:ext cx="8947910" cy="408253"/>
          </a:xfrm>
          <a:prstGeom prst="rect">
            <a:avLst/>
          </a:prstGeom>
        </p:spPr>
        <p:txBody>
          <a:bodyPr wrap="square" lIns="0" tIns="0" rIns="0" bIns="0" rtlCol="0" anchor="t">
            <a:spAutoFit/>
          </a:bodyPr>
          <a:lstStyle/>
          <a:p>
            <a:pPr algn="just">
              <a:lnSpc>
                <a:spcPts val="3360"/>
              </a:lnSpc>
            </a:pPr>
            <a:endParaRPr lang="en-US" sz="2400" dirty="0">
              <a:solidFill>
                <a:srgbClr val="000000"/>
              </a:solidFill>
              <a:ea typeface="Open Sans" panose="020B0606030504020204" pitchFamily="34" charset="0"/>
              <a:cs typeface="Open Sans" panose="020B0606030504020204" pitchFamily="34" charset="0"/>
            </a:endParaRPr>
          </a:p>
        </p:txBody>
      </p:sp>
      <p:pic>
        <p:nvPicPr>
          <p:cNvPr id="4" name="Obraz 3">
            <a:extLst>
              <a:ext uri="{FF2B5EF4-FFF2-40B4-BE49-F238E27FC236}">
                <a16:creationId xmlns:a16="http://schemas.microsoft.com/office/drawing/2014/main" id="{D8E5EBBF-B8ED-7D76-D7DA-9AFBFE148FC9}"/>
              </a:ext>
            </a:extLst>
          </p:cNvPr>
          <p:cNvPicPr>
            <a:picLocks noChangeAspect="1"/>
          </p:cNvPicPr>
          <p:nvPr/>
        </p:nvPicPr>
        <p:blipFill>
          <a:blip r:embed="rId4" cstate="print">
            <a:extLst>
              <a:ext uri="{28A0092B-C50C-407E-A947-70E740481C1C}">
                <a14:useLocalDpi xmlns:a14="http://schemas.microsoft.com/office/drawing/2010/main" val="0"/>
              </a:ext>
            </a:extLst>
          </a:blip>
          <a:srcRect l="30067" t="5110" r="4900" b="25920"/>
          <a:stretch/>
        </p:blipFill>
        <p:spPr>
          <a:xfrm>
            <a:off x="11811000" y="5494296"/>
            <a:ext cx="5849740" cy="3481851"/>
          </a:xfrm>
          <a:prstGeom prst="rect">
            <a:avLst/>
          </a:prstGeom>
          <a:ln>
            <a:noFill/>
          </a:ln>
          <a:effectLst>
            <a:outerShdw blurRad="292100" dist="139700" dir="2700000" algn="tl" rotWithShape="0">
              <a:srgbClr val="333333">
                <a:alpha val="65000"/>
              </a:srgbClr>
            </a:outerShdw>
          </a:effectLst>
        </p:spPr>
      </p:pic>
      <p:sp>
        <p:nvSpPr>
          <p:cNvPr id="3" name="TextBox 6">
            <a:extLst>
              <a:ext uri="{FF2B5EF4-FFF2-40B4-BE49-F238E27FC236}">
                <a16:creationId xmlns:a16="http://schemas.microsoft.com/office/drawing/2014/main" id="{2CC8EF0C-1D76-BC49-4C4F-331484A341D6}"/>
              </a:ext>
            </a:extLst>
          </p:cNvPr>
          <p:cNvSpPr txBox="1"/>
          <p:nvPr/>
        </p:nvSpPr>
        <p:spPr>
          <a:xfrm>
            <a:off x="1648652" y="1560445"/>
            <a:ext cx="9011882" cy="408253"/>
          </a:xfrm>
          <a:prstGeom prst="rect">
            <a:avLst/>
          </a:prstGeom>
        </p:spPr>
        <p:txBody>
          <a:bodyPr wrap="square" lIns="0" tIns="0" rIns="0" bIns="0" rtlCol="0" anchor="t">
            <a:spAutoFit/>
          </a:bodyPr>
          <a:lstStyle/>
          <a:p>
            <a:pPr algn="just">
              <a:lnSpc>
                <a:spcPts val="3360"/>
              </a:lnSpc>
            </a:pPr>
            <a:endParaRPr lang="en-US" sz="2400" dirty="0">
              <a:solidFill>
                <a:srgbClr val="000000"/>
              </a:solidFill>
            </a:endParaRPr>
          </a:p>
        </p:txBody>
      </p:sp>
      <p:sp>
        <p:nvSpPr>
          <p:cNvPr id="19" name="pole tekstowe 18">
            <a:extLst>
              <a:ext uri="{FF2B5EF4-FFF2-40B4-BE49-F238E27FC236}">
                <a16:creationId xmlns:a16="http://schemas.microsoft.com/office/drawing/2014/main" id="{95CA7805-CC4E-5C36-33E2-0B6A9CB1D74D}"/>
              </a:ext>
            </a:extLst>
          </p:cNvPr>
          <p:cNvSpPr txBox="1"/>
          <p:nvPr/>
        </p:nvSpPr>
        <p:spPr>
          <a:xfrm>
            <a:off x="1524000" y="6010344"/>
            <a:ext cx="9893996" cy="2677656"/>
          </a:xfrm>
          <a:prstGeom prst="rect">
            <a:avLst/>
          </a:prstGeom>
          <a:noFill/>
        </p:spPr>
        <p:txBody>
          <a:bodyPr wrap="square">
            <a:spAutoFit/>
          </a:bodyPr>
          <a:lstStyle/>
          <a:p>
            <a:pPr algn="just"/>
            <a:r>
              <a:rPr lang="pl-PL" sz="2800" dirty="0"/>
              <a:t>Krzysztof Karwatowicz oraz Andrzej Legan Członek Zarządu Powiatu, podpisali umowę z firmą Eurovia na realizację pierwszego etapu przebudowy drogi powiatowej nr 1405F Zdroisko-Rybakowo. Długość remontowanego odcinka wynosi 2356 metrów, a wartość inwestycji to 1 916 805,92 złotych, realizowana przy wsparciu </a:t>
            </a:r>
            <a:br>
              <a:rPr lang="pl-PL" sz="2800" dirty="0"/>
            </a:br>
            <a:r>
              <a:rPr lang="pl-PL" sz="2800" dirty="0"/>
              <a:t>z Rządowego Funduszu Rozwoju Dróg.</a:t>
            </a:r>
          </a:p>
        </p:txBody>
      </p:sp>
      <p:pic>
        <p:nvPicPr>
          <p:cNvPr id="13" name="Obraz 12">
            <a:extLst>
              <a:ext uri="{FF2B5EF4-FFF2-40B4-BE49-F238E27FC236}">
                <a16:creationId xmlns:a16="http://schemas.microsoft.com/office/drawing/2014/main" id="{6A4926F2-D4D9-EC5B-1ACE-3B4AC16E3C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11000" y="857241"/>
            <a:ext cx="5849740" cy="34818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8800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B5605-9D64-64EF-ED80-C025249D8681}"/>
            </a:ext>
          </a:extLst>
        </p:cNvPr>
        <p:cNvGrpSpPr/>
        <p:nvPr/>
      </p:nvGrpSpPr>
      <p:grpSpPr>
        <a:xfrm>
          <a:off x="0" y="0"/>
          <a:ext cx="0" cy="0"/>
          <a:chOff x="0" y="0"/>
          <a:chExt cx="0" cy="0"/>
        </a:xfrm>
      </p:grpSpPr>
      <p:sp>
        <p:nvSpPr>
          <p:cNvPr id="7" name="Równoległobok 6">
            <a:extLst>
              <a:ext uri="{FF2B5EF4-FFF2-40B4-BE49-F238E27FC236}">
                <a16:creationId xmlns:a16="http://schemas.microsoft.com/office/drawing/2014/main" id="{C90528DE-BBD3-A528-6FD0-7587B9EE2756}"/>
              </a:ext>
            </a:extLst>
          </p:cNvPr>
          <p:cNvSpPr/>
          <p:nvPr/>
        </p:nvSpPr>
        <p:spPr>
          <a:xfrm>
            <a:off x="0" y="9462959"/>
            <a:ext cx="2189018" cy="824041"/>
          </a:xfrm>
          <a:prstGeom prst="parallelogram">
            <a:avLst>
              <a:gd name="adj" fmla="val 0"/>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1" name="Freeform 14">
            <a:extLst>
              <a:ext uri="{FF2B5EF4-FFF2-40B4-BE49-F238E27FC236}">
                <a16:creationId xmlns:a16="http://schemas.microsoft.com/office/drawing/2014/main" id="{8D0AF2B4-0F07-CCA6-D99B-D85552F60D75}"/>
              </a:ext>
            </a:extLst>
          </p:cNvPr>
          <p:cNvSpPr/>
          <p:nvPr/>
        </p:nvSpPr>
        <p:spPr>
          <a:xfrm>
            <a:off x="969962" y="9551128"/>
            <a:ext cx="554038" cy="619383"/>
          </a:xfrm>
          <a:custGeom>
            <a:avLst/>
            <a:gdLst/>
            <a:ahLst/>
            <a:cxnLst/>
            <a:rect l="l" t="t" r="r" b="b"/>
            <a:pathLst>
              <a:path w="554038" h="619383">
                <a:moveTo>
                  <a:pt x="0" y="0"/>
                </a:moveTo>
                <a:lnTo>
                  <a:pt x="554038" y="0"/>
                </a:lnTo>
                <a:lnTo>
                  <a:pt x="554038" y="619382"/>
                </a:lnTo>
                <a:lnTo>
                  <a:pt x="0" y="619382"/>
                </a:lnTo>
                <a:lnTo>
                  <a:pt x="0" y="0"/>
                </a:lnTo>
                <a:close/>
              </a:path>
            </a:pathLst>
          </a:custGeom>
          <a:blipFill>
            <a:blip r:embed="rId3"/>
            <a:stretch>
              <a:fillRect/>
            </a:stretch>
          </a:blipFill>
        </p:spPr>
        <p:txBody>
          <a:bodyPr/>
          <a:lstStyle/>
          <a:p>
            <a:endParaRPr lang="pl-PL" dirty="0"/>
          </a:p>
        </p:txBody>
      </p:sp>
      <p:sp>
        <p:nvSpPr>
          <p:cNvPr id="8" name="Trójkąt prostokątny 7">
            <a:extLst>
              <a:ext uri="{FF2B5EF4-FFF2-40B4-BE49-F238E27FC236}">
                <a16:creationId xmlns:a16="http://schemas.microsoft.com/office/drawing/2014/main" id="{529D102F-E9B3-753E-6D41-DAB2A6F56A91}"/>
              </a:ext>
            </a:extLst>
          </p:cNvPr>
          <p:cNvSpPr/>
          <p:nvPr/>
        </p:nvSpPr>
        <p:spPr>
          <a:xfrm>
            <a:off x="2189018" y="9462958"/>
            <a:ext cx="818496" cy="824042"/>
          </a:xfrm>
          <a:prstGeom prst="rtTriangl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9" name="TextBox 6">
            <a:extLst>
              <a:ext uri="{FF2B5EF4-FFF2-40B4-BE49-F238E27FC236}">
                <a16:creationId xmlns:a16="http://schemas.microsoft.com/office/drawing/2014/main" id="{C147A5FE-9E8A-B529-D167-D9288FFBD3B1}"/>
              </a:ext>
            </a:extLst>
          </p:cNvPr>
          <p:cNvSpPr txBox="1"/>
          <p:nvPr/>
        </p:nvSpPr>
        <p:spPr>
          <a:xfrm>
            <a:off x="1615315" y="1409700"/>
            <a:ext cx="8947910" cy="408253"/>
          </a:xfrm>
          <a:prstGeom prst="rect">
            <a:avLst/>
          </a:prstGeom>
        </p:spPr>
        <p:txBody>
          <a:bodyPr wrap="square" lIns="0" tIns="0" rIns="0" bIns="0" rtlCol="0" anchor="t">
            <a:spAutoFit/>
          </a:bodyPr>
          <a:lstStyle/>
          <a:p>
            <a:pPr algn="just">
              <a:lnSpc>
                <a:spcPts val="3360"/>
              </a:lnSpc>
            </a:pPr>
            <a:endParaRPr lang="en-US" sz="2400" dirty="0">
              <a:solidFill>
                <a:srgbClr val="000000"/>
              </a:solidFill>
              <a:ea typeface="Open Sans" panose="020B0606030504020204" pitchFamily="34" charset="0"/>
              <a:cs typeface="Open Sans" panose="020B0606030504020204" pitchFamily="34" charset="0"/>
            </a:endParaRPr>
          </a:p>
        </p:txBody>
      </p:sp>
      <p:sp>
        <p:nvSpPr>
          <p:cNvPr id="3" name="TextBox 6">
            <a:extLst>
              <a:ext uri="{FF2B5EF4-FFF2-40B4-BE49-F238E27FC236}">
                <a16:creationId xmlns:a16="http://schemas.microsoft.com/office/drawing/2014/main" id="{2B417518-9EA9-6710-2540-7C5275CC2037}"/>
              </a:ext>
            </a:extLst>
          </p:cNvPr>
          <p:cNvSpPr txBox="1"/>
          <p:nvPr/>
        </p:nvSpPr>
        <p:spPr>
          <a:xfrm>
            <a:off x="1648652" y="1560445"/>
            <a:ext cx="9011882" cy="408253"/>
          </a:xfrm>
          <a:prstGeom prst="rect">
            <a:avLst/>
          </a:prstGeom>
        </p:spPr>
        <p:txBody>
          <a:bodyPr wrap="square" lIns="0" tIns="0" rIns="0" bIns="0" rtlCol="0" anchor="t">
            <a:spAutoFit/>
          </a:bodyPr>
          <a:lstStyle/>
          <a:p>
            <a:pPr algn="just">
              <a:lnSpc>
                <a:spcPts val="3360"/>
              </a:lnSpc>
            </a:pPr>
            <a:endParaRPr lang="en-US" sz="2400" dirty="0">
              <a:solidFill>
                <a:srgbClr val="000000"/>
              </a:solidFill>
            </a:endParaRPr>
          </a:p>
        </p:txBody>
      </p:sp>
      <p:sp>
        <p:nvSpPr>
          <p:cNvPr id="20" name="AutoShape 4">
            <a:extLst>
              <a:ext uri="{FF2B5EF4-FFF2-40B4-BE49-F238E27FC236}">
                <a16:creationId xmlns:a16="http://schemas.microsoft.com/office/drawing/2014/main" id="{C9A3A4BE-2B06-80A1-4B46-9834C1AE8EDD}"/>
              </a:ext>
            </a:extLst>
          </p:cNvPr>
          <p:cNvSpPr/>
          <p:nvPr/>
        </p:nvSpPr>
        <p:spPr>
          <a:xfrm>
            <a:off x="-14421" y="1104900"/>
            <a:ext cx="1388811" cy="0"/>
          </a:xfrm>
          <a:prstGeom prst="line">
            <a:avLst/>
          </a:prstGeom>
          <a:ln>
            <a:headEnd type="none" w="sm" len="sm"/>
            <a:tailEnd type="none" w="sm" len="sm"/>
          </a:ln>
        </p:spPr>
        <p:style>
          <a:lnRef idx="2">
            <a:schemeClr val="dk1"/>
          </a:lnRef>
          <a:fillRef idx="0">
            <a:schemeClr val="dk1"/>
          </a:fillRef>
          <a:effectRef idx="1">
            <a:schemeClr val="dk1"/>
          </a:effectRef>
          <a:fontRef idx="minor">
            <a:schemeClr val="tx1"/>
          </a:fontRef>
        </p:style>
        <p:txBody>
          <a:bodyPr/>
          <a:lstStyle/>
          <a:p>
            <a:endParaRPr lang="pl-PL" dirty="0"/>
          </a:p>
        </p:txBody>
      </p:sp>
      <p:sp>
        <p:nvSpPr>
          <p:cNvPr id="22" name="TextBox 16">
            <a:extLst>
              <a:ext uri="{FF2B5EF4-FFF2-40B4-BE49-F238E27FC236}">
                <a16:creationId xmlns:a16="http://schemas.microsoft.com/office/drawing/2014/main" id="{652B1A43-8824-C512-DF96-64536D4EB881}"/>
              </a:ext>
            </a:extLst>
          </p:cNvPr>
          <p:cNvSpPr txBox="1"/>
          <p:nvPr/>
        </p:nvSpPr>
        <p:spPr>
          <a:xfrm>
            <a:off x="1660523" y="927419"/>
            <a:ext cx="4772358" cy="2107308"/>
          </a:xfrm>
          <a:prstGeom prst="rect">
            <a:avLst/>
          </a:prstGeom>
        </p:spPr>
        <p:txBody>
          <a:bodyPr wrap="square" lIns="0" tIns="0" rIns="0" bIns="0" rtlCol="0" anchor="t">
            <a:spAutoFit/>
          </a:bodyPr>
          <a:lstStyle/>
          <a:p>
            <a:pPr>
              <a:lnSpc>
                <a:spcPts val="5600"/>
              </a:lnSpc>
            </a:pPr>
            <a:r>
              <a:rPr lang="pl-PL" sz="4000" dirty="0">
                <a:solidFill>
                  <a:srgbClr val="9A0000"/>
                </a:solidFill>
                <a:latin typeface="Open Sans Bold"/>
              </a:rPr>
              <a:t>9 GRUDNIA</a:t>
            </a:r>
            <a:endParaRPr lang="en-US" sz="4000" dirty="0">
              <a:solidFill>
                <a:srgbClr val="9A0000"/>
              </a:solidFill>
              <a:latin typeface="Open Sans Bold"/>
            </a:endParaRPr>
          </a:p>
          <a:p>
            <a:pPr algn="ctr">
              <a:lnSpc>
                <a:spcPts val="5600"/>
              </a:lnSpc>
            </a:pPr>
            <a:endParaRPr lang="en-US" sz="4000" dirty="0">
              <a:solidFill>
                <a:srgbClr val="9A0000"/>
              </a:solidFill>
              <a:latin typeface="Open Sans Bold"/>
            </a:endParaRPr>
          </a:p>
          <a:p>
            <a:pPr algn="ctr">
              <a:lnSpc>
                <a:spcPts val="5600"/>
              </a:lnSpc>
            </a:pPr>
            <a:endParaRPr lang="en-US" sz="4000" dirty="0">
              <a:solidFill>
                <a:srgbClr val="000000"/>
              </a:solidFill>
              <a:latin typeface="Open Sans Bold"/>
            </a:endParaRPr>
          </a:p>
        </p:txBody>
      </p:sp>
      <p:sp>
        <p:nvSpPr>
          <p:cNvPr id="23" name="pole tekstowe 22">
            <a:extLst>
              <a:ext uri="{FF2B5EF4-FFF2-40B4-BE49-F238E27FC236}">
                <a16:creationId xmlns:a16="http://schemas.microsoft.com/office/drawing/2014/main" id="{1484963C-2835-0BC8-6A4C-23E4E7DC5F6A}"/>
              </a:ext>
            </a:extLst>
          </p:cNvPr>
          <p:cNvSpPr txBox="1"/>
          <p:nvPr/>
        </p:nvSpPr>
        <p:spPr>
          <a:xfrm>
            <a:off x="1470269" y="1457524"/>
            <a:ext cx="6454531" cy="1569660"/>
          </a:xfrm>
          <a:prstGeom prst="rect">
            <a:avLst/>
          </a:prstGeom>
          <a:noFill/>
        </p:spPr>
        <p:txBody>
          <a:bodyPr wrap="square">
            <a:spAutoFit/>
          </a:bodyPr>
          <a:lstStyle/>
          <a:p>
            <a:pPr algn="just"/>
            <a:r>
              <a:rPr lang="pl-PL" sz="2400" dirty="0"/>
              <a:t>Do Starostwa Powiatowego zawitały Sówki i Leśne Skrzaty z Zespołu Przedszkolnego w Bogdańcu </a:t>
            </a:r>
            <a:br>
              <a:rPr lang="pl-PL" sz="2400" dirty="0"/>
            </a:br>
            <a:r>
              <a:rPr lang="pl-PL" sz="2400" dirty="0"/>
              <a:t>aby poznać, jak urzędnicy pracują </a:t>
            </a:r>
            <a:br>
              <a:rPr lang="pl-PL" sz="2400" dirty="0"/>
            </a:br>
            <a:r>
              <a:rPr lang="pl-PL" sz="2400" dirty="0"/>
              <a:t>dla   mieszkańców powiatu gorzowskiego. </a:t>
            </a:r>
            <a:endParaRPr lang="en-US" sz="2400" dirty="0">
              <a:solidFill>
                <a:srgbClr val="000000"/>
              </a:solidFill>
            </a:endParaRPr>
          </a:p>
        </p:txBody>
      </p:sp>
      <p:pic>
        <p:nvPicPr>
          <p:cNvPr id="24" name="Obraz 23">
            <a:extLst>
              <a:ext uri="{FF2B5EF4-FFF2-40B4-BE49-F238E27FC236}">
                <a16:creationId xmlns:a16="http://schemas.microsoft.com/office/drawing/2014/main" id="{1FD08A28-5863-82EA-A6E0-E03FFA934CCF}"/>
              </a:ext>
            </a:extLst>
          </p:cNvPr>
          <p:cNvPicPr>
            <a:picLocks noChangeAspect="1"/>
          </p:cNvPicPr>
          <p:nvPr/>
        </p:nvPicPr>
        <p:blipFill>
          <a:blip r:embed="rId4" cstate="print">
            <a:extLst>
              <a:ext uri="{28A0092B-C50C-407E-A947-70E740481C1C}">
                <a14:useLocalDpi xmlns:a14="http://schemas.microsoft.com/office/drawing/2010/main" val="0"/>
              </a:ext>
            </a:extLst>
          </a:blip>
          <a:srcRect l="10534" t="17882" r="10536" b="4759"/>
          <a:stretch/>
        </p:blipFill>
        <p:spPr>
          <a:xfrm>
            <a:off x="8366941" y="927419"/>
            <a:ext cx="4358765" cy="3208147"/>
          </a:xfrm>
          <a:prstGeom prst="rect">
            <a:avLst/>
          </a:prstGeom>
          <a:ln>
            <a:noFill/>
          </a:ln>
          <a:effectLst>
            <a:outerShdw blurRad="292100" dist="139700" dir="2700000" algn="tl" rotWithShape="0">
              <a:srgbClr val="333333">
                <a:alpha val="65000"/>
              </a:srgbClr>
            </a:outerShdw>
          </a:effectLst>
        </p:spPr>
      </p:pic>
      <p:sp>
        <p:nvSpPr>
          <p:cNvPr id="2" name="AutoShape 4">
            <a:extLst>
              <a:ext uri="{FF2B5EF4-FFF2-40B4-BE49-F238E27FC236}">
                <a16:creationId xmlns:a16="http://schemas.microsoft.com/office/drawing/2014/main" id="{3AE7AE68-D91F-3F06-6CBF-4C67CF16E8CB}"/>
              </a:ext>
            </a:extLst>
          </p:cNvPr>
          <p:cNvSpPr/>
          <p:nvPr/>
        </p:nvSpPr>
        <p:spPr>
          <a:xfrm>
            <a:off x="-14421" y="5844037"/>
            <a:ext cx="1388811" cy="0"/>
          </a:xfrm>
          <a:prstGeom prst="line">
            <a:avLst/>
          </a:prstGeom>
          <a:ln>
            <a:headEnd type="none" w="sm" len="sm"/>
            <a:tailEnd type="none" w="sm" len="sm"/>
          </a:ln>
        </p:spPr>
        <p:style>
          <a:lnRef idx="2">
            <a:schemeClr val="dk1"/>
          </a:lnRef>
          <a:fillRef idx="0">
            <a:schemeClr val="dk1"/>
          </a:fillRef>
          <a:effectRef idx="1">
            <a:schemeClr val="dk1"/>
          </a:effectRef>
          <a:fontRef idx="minor">
            <a:schemeClr val="tx1"/>
          </a:fontRef>
        </p:style>
        <p:txBody>
          <a:bodyPr/>
          <a:lstStyle/>
          <a:p>
            <a:endParaRPr lang="pl-PL" dirty="0"/>
          </a:p>
        </p:txBody>
      </p:sp>
      <p:sp>
        <p:nvSpPr>
          <p:cNvPr id="4" name="TextBox 16">
            <a:extLst>
              <a:ext uri="{FF2B5EF4-FFF2-40B4-BE49-F238E27FC236}">
                <a16:creationId xmlns:a16="http://schemas.microsoft.com/office/drawing/2014/main" id="{29D48ED0-DF30-E5E1-FF1D-E04732C3B0BF}"/>
              </a:ext>
            </a:extLst>
          </p:cNvPr>
          <p:cNvSpPr txBox="1"/>
          <p:nvPr/>
        </p:nvSpPr>
        <p:spPr>
          <a:xfrm>
            <a:off x="1627185" y="5648200"/>
            <a:ext cx="4772358" cy="2107308"/>
          </a:xfrm>
          <a:prstGeom prst="rect">
            <a:avLst/>
          </a:prstGeom>
        </p:spPr>
        <p:txBody>
          <a:bodyPr wrap="square" lIns="0" tIns="0" rIns="0" bIns="0" rtlCol="0" anchor="t">
            <a:spAutoFit/>
          </a:bodyPr>
          <a:lstStyle/>
          <a:p>
            <a:pPr>
              <a:lnSpc>
                <a:spcPts val="5600"/>
              </a:lnSpc>
            </a:pPr>
            <a:r>
              <a:rPr lang="pl-PL" sz="4000" dirty="0">
                <a:solidFill>
                  <a:srgbClr val="9A0000"/>
                </a:solidFill>
                <a:latin typeface="Open Sans Bold"/>
              </a:rPr>
              <a:t>10 GRUDNIA</a:t>
            </a:r>
            <a:endParaRPr lang="en-US" sz="4000" dirty="0">
              <a:solidFill>
                <a:srgbClr val="9A0000"/>
              </a:solidFill>
              <a:latin typeface="Open Sans Bold"/>
            </a:endParaRPr>
          </a:p>
          <a:p>
            <a:pPr algn="ctr">
              <a:lnSpc>
                <a:spcPts val="5600"/>
              </a:lnSpc>
            </a:pPr>
            <a:endParaRPr lang="en-US" sz="4000" dirty="0">
              <a:solidFill>
                <a:srgbClr val="9A0000"/>
              </a:solidFill>
              <a:latin typeface="Open Sans Bold"/>
            </a:endParaRPr>
          </a:p>
          <a:p>
            <a:pPr algn="ctr">
              <a:lnSpc>
                <a:spcPts val="5600"/>
              </a:lnSpc>
            </a:pPr>
            <a:endParaRPr lang="en-US" sz="4000" dirty="0">
              <a:solidFill>
                <a:srgbClr val="000000"/>
              </a:solidFill>
              <a:latin typeface="Open Sans Bold"/>
            </a:endParaRPr>
          </a:p>
        </p:txBody>
      </p:sp>
      <p:sp>
        <p:nvSpPr>
          <p:cNvPr id="5" name="pole tekstowe 4">
            <a:extLst>
              <a:ext uri="{FF2B5EF4-FFF2-40B4-BE49-F238E27FC236}">
                <a16:creationId xmlns:a16="http://schemas.microsoft.com/office/drawing/2014/main" id="{1D5D2441-4AAE-380D-3412-608DDCC1FAA9}"/>
              </a:ext>
            </a:extLst>
          </p:cNvPr>
          <p:cNvSpPr txBox="1"/>
          <p:nvPr/>
        </p:nvSpPr>
        <p:spPr>
          <a:xfrm>
            <a:off x="1436931" y="6178305"/>
            <a:ext cx="6454531" cy="2677656"/>
          </a:xfrm>
          <a:prstGeom prst="rect">
            <a:avLst/>
          </a:prstGeom>
          <a:noFill/>
        </p:spPr>
        <p:txBody>
          <a:bodyPr wrap="square">
            <a:spAutoFit/>
          </a:bodyPr>
          <a:lstStyle/>
          <a:p>
            <a:pPr algn="just"/>
            <a:r>
              <a:rPr lang="pl-PL" sz="2400" kern="100" dirty="0">
                <a:effectLst/>
                <a:latin typeface="Calibri" panose="020F0502020204030204" pitchFamily="34" charset="0"/>
                <a:ea typeface="Calibri" panose="020F0502020204030204" pitchFamily="34" charset="0"/>
                <a:cs typeface="Times New Roman" panose="02020603050405020304" pitchFamily="18" charset="0"/>
              </a:rPr>
              <a:t>Powiatowe Centrum Pomocy Rodzinie w Gorzowie Wielkopolskim zorganizowało w Starostwie Powiatowym spotkanie rodzin zastępczych </a:t>
            </a:r>
            <a:br>
              <a:rPr lang="pl-PL" sz="2400" kern="100" dirty="0">
                <a:effectLst/>
                <a:latin typeface="Calibri" panose="020F0502020204030204" pitchFamily="34" charset="0"/>
                <a:ea typeface="Calibri" panose="020F0502020204030204" pitchFamily="34" charset="0"/>
                <a:cs typeface="Times New Roman" panose="02020603050405020304" pitchFamily="18" charset="0"/>
              </a:rPr>
            </a:br>
            <a:r>
              <a:rPr lang="pl-PL" sz="2400" kern="100" dirty="0">
                <a:effectLst/>
                <a:latin typeface="Calibri" panose="020F0502020204030204" pitchFamily="34" charset="0"/>
                <a:ea typeface="Calibri" panose="020F0502020204030204" pitchFamily="34" charset="0"/>
                <a:cs typeface="Times New Roman" panose="02020603050405020304" pitchFamily="18" charset="0"/>
              </a:rPr>
              <a:t>z powiatu, podczas którego odbyły się warsztaty przedświątecznego przygotowywania ozdób choinkowych.</a:t>
            </a:r>
          </a:p>
          <a:p>
            <a:pPr algn="just"/>
            <a:endParaRPr lang="en-US" sz="2400" dirty="0">
              <a:solidFill>
                <a:srgbClr val="000000"/>
              </a:solidFill>
            </a:endParaRPr>
          </a:p>
        </p:txBody>
      </p:sp>
      <p:pic>
        <p:nvPicPr>
          <p:cNvPr id="13" name="Obraz 12">
            <a:extLst>
              <a:ext uri="{FF2B5EF4-FFF2-40B4-BE49-F238E27FC236}">
                <a16:creationId xmlns:a16="http://schemas.microsoft.com/office/drawing/2014/main" id="{B79D470C-83EA-F967-3A46-23CE946CC02D}"/>
              </a:ext>
            </a:extLst>
          </p:cNvPr>
          <p:cNvPicPr>
            <a:picLocks noChangeAspect="1"/>
          </p:cNvPicPr>
          <p:nvPr/>
        </p:nvPicPr>
        <p:blipFill>
          <a:blip r:embed="rId5" cstate="print">
            <a:extLst>
              <a:ext uri="{28A0092B-C50C-407E-A947-70E740481C1C}">
                <a14:useLocalDpi xmlns:a14="http://schemas.microsoft.com/office/drawing/2010/main" val="0"/>
              </a:ext>
            </a:extLst>
          </a:blip>
          <a:srcRect b="26606"/>
          <a:stretch/>
        </p:blipFill>
        <p:spPr>
          <a:xfrm>
            <a:off x="8398128" y="5524745"/>
            <a:ext cx="4354003" cy="3201810"/>
          </a:xfrm>
          <a:prstGeom prst="rect">
            <a:avLst/>
          </a:prstGeom>
          <a:ln>
            <a:noFill/>
          </a:ln>
          <a:effectLst>
            <a:outerShdw blurRad="292100" dist="139700" dir="2700000" algn="tl" rotWithShape="0">
              <a:srgbClr val="333333">
                <a:alpha val="65000"/>
              </a:srgbClr>
            </a:outerShdw>
          </a:effectLst>
        </p:spPr>
      </p:pic>
      <p:pic>
        <p:nvPicPr>
          <p:cNvPr id="15" name="Obraz 14">
            <a:extLst>
              <a:ext uri="{FF2B5EF4-FFF2-40B4-BE49-F238E27FC236}">
                <a16:creationId xmlns:a16="http://schemas.microsoft.com/office/drawing/2014/main" id="{65782E6E-4CC1-B1AC-DCC5-BF3FA98482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58797" y="5518408"/>
            <a:ext cx="4354003" cy="3208147"/>
          </a:xfrm>
          <a:prstGeom prst="rect">
            <a:avLst/>
          </a:prstGeom>
          <a:ln>
            <a:noFill/>
          </a:ln>
          <a:effectLst>
            <a:outerShdw blurRad="292100" dist="139700" dir="2700000" algn="tl" rotWithShape="0">
              <a:srgbClr val="333333">
                <a:alpha val="65000"/>
              </a:srgbClr>
            </a:outerShdw>
          </a:effectLst>
        </p:spPr>
      </p:pic>
      <p:pic>
        <p:nvPicPr>
          <p:cNvPr id="26" name="Obraz 25">
            <a:extLst>
              <a:ext uri="{FF2B5EF4-FFF2-40B4-BE49-F238E27FC236}">
                <a16:creationId xmlns:a16="http://schemas.microsoft.com/office/drawing/2014/main" id="{2D0C3B8E-2201-F662-F656-C57D3D00D021}"/>
              </a:ext>
            </a:extLst>
          </p:cNvPr>
          <p:cNvPicPr>
            <a:picLocks noChangeAspect="1"/>
          </p:cNvPicPr>
          <p:nvPr/>
        </p:nvPicPr>
        <p:blipFill>
          <a:blip r:embed="rId7" cstate="print">
            <a:extLst>
              <a:ext uri="{28A0092B-C50C-407E-A947-70E740481C1C}">
                <a14:useLocalDpi xmlns:a14="http://schemas.microsoft.com/office/drawing/2010/main" val="0"/>
              </a:ext>
            </a:extLst>
          </a:blip>
          <a:srcRect l="34250" t="32716"/>
          <a:stretch/>
        </p:blipFill>
        <p:spPr>
          <a:xfrm>
            <a:off x="13258797" y="922656"/>
            <a:ext cx="4354003" cy="32081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9306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9E0DA-BEF7-89C0-0DAC-757B01AE6E5C}"/>
            </a:ext>
          </a:extLst>
        </p:cNvPr>
        <p:cNvGrpSpPr/>
        <p:nvPr/>
      </p:nvGrpSpPr>
      <p:grpSpPr>
        <a:xfrm>
          <a:off x="0" y="0"/>
          <a:ext cx="0" cy="0"/>
          <a:chOff x="0" y="0"/>
          <a:chExt cx="0" cy="0"/>
        </a:xfrm>
      </p:grpSpPr>
      <p:sp>
        <p:nvSpPr>
          <p:cNvPr id="7" name="Równoległobok 6">
            <a:extLst>
              <a:ext uri="{FF2B5EF4-FFF2-40B4-BE49-F238E27FC236}">
                <a16:creationId xmlns:a16="http://schemas.microsoft.com/office/drawing/2014/main" id="{541DBD44-90B4-37CE-9EA3-4E9679545C18}"/>
              </a:ext>
            </a:extLst>
          </p:cNvPr>
          <p:cNvSpPr/>
          <p:nvPr/>
        </p:nvSpPr>
        <p:spPr>
          <a:xfrm>
            <a:off x="0" y="9462959"/>
            <a:ext cx="2189018" cy="824041"/>
          </a:xfrm>
          <a:prstGeom prst="parallelogram">
            <a:avLst>
              <a:gd name="adj" fmla="val 0"/>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1" name="Freeform 14">
            <a:extLst>
              <a:ext uri="{FF2B5EF4-FFF2-40B4-BE49-F238E27FC236}">
                <a16:creationId xmlns:a16="http://schemas.microsoft.com/office/drawing/2014/main" id="{C3E778C7-F372-D4F9-3E4C-FEE8F1EA1A9D}"/>
              </a:ext>
            </a:extLst>
          </p:cNvPr>
          <p:cNvSpPr/>
          <p:nvPr/>
        </p:nvSpPr>
        <p:spPr>
          <a:xfrm>
            <a:off x="969962" y="9551128"/>
            <a:ext cx="554038" cy="619383"/>
          </a:xfrm>
          <a:custGeom>
            <a:avLst/>
            <a:gdLst/>
            <a:ahLst/>
            <a:cxnLst/>
            <a:rect l="l" t="t" r="r" b="b"/>
            <a:pathLst>
              <a:path w="554038" h="619383">
                <a:moveTo>
                  <a:pt x="0" y="0"/>
                </a:moveTo>
                <a:lnTo>
                  <a:pt x="554038" y="0"/>
                </a:lnTo>
                <a:lnTo>
                  <a:pt x="554038" y="619382"/>
                </a:lnTo>
                <a:lnTo>
                  <a:pt x="0" y="619382"/>
                </a:lnTo>
                <a:lnTo>
                  <a:pt x="0" y="0"/>
                </a:lnTo>
                <a:close/>
              </a:path>
            </a:pathLst>
          </a:custGeom>
          <a:blipFill>
            <a:blip r:embed="rId3"/>
            <a:stretch>
              <a:fillRect/>
            </a:stretch>
          </a:blipFill>
        </p:spPr>
        <p:txBody>
          <a:bodyPr/>
          <a:lstStyle/>
          <a:p>
            <a:endParaRPr lang="pl-PL" dirty="0"/>
          </a:p>
        </p:txBody>
      </p:sp>
      <p:sp>
        <p:nvSpPr>
          <p:cNvPr id="8" name="Trójkąt prostokątny 7">
            <a:extLst>
              <a:ext uri="{FF2B5EF4-FFF2-40B4-BE49-F238E27FC236}">
                <a16:creationId xmlns:a16="http://schemas.microsoft.com/office/drawing/2014/main" id="{5E673533-D644-A460-0625-A093E00464A7}"/>
              </a:ext>
            </a:extLst>
          </p:cNvPr>
          <p:cNvSpPr/>
          <p:nvPr/>
        </p:nvSpPr>
        <p:spPr>
          <a:xfrm>
            <a:off x="2189018" y="9462958"/>
            <a:ext cx="818496" cy="824042"/>
          </a:xfrm>
          <a:prstGeom prst="rtTriangle">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9" name="TextBox 6">
            <a:extLst>
              <a:ext uri="{FF2B5EF4-FFF2-40B4-BE49-F238E27FC236}">
                <a16:creationId xmlns:a16="http://schemas.microsoft.com/office/drawing/2014/main" id="{F36E87FF-3E47-0A02-DB03-CAB51FDCD989}"/>
              </a:ext>
            </a:extLst>
          </p:cNvPr>
          <p:cNvSpPr txBox="1"/>
          <p:nvPr/>
        </p:nvSpPr>
        <p:spPr>
          <a:xfrm>
            <a:off x="1615315" y="1409700"/>
            <a:ext cx="8947910" cy="408253"/>
          </a:xfrm>
          <a:prstGeom prst="rect">
            <a:avLst/>
          </a:prstGeom>
        </p:spPr>
        <p:txBody>
          <a:bodyPr wrap="square" lIns="0" tIns="0" rIns="0" bIns="0" rtlCol="0" anchor="t">
            <a:spAutoFit/>
          </a:bodyPr>
          <a:lstStyle/>
          <a:p>
            <a:pPr algn="just">
              <a:lnSpc>
                <a:spcPts val="3360"/>
              </a:lnSpc>
            </a:pPr>
            <a:endParaRPr lang="en-US" sz="2400" dirty="0">
              <a:solidFill>
                <a:srgbClr val="000000"/>
              </a:solidFill>
              <a:ea typeface="Open Sans" panose="020B0606030504020204" pitchFamily="34" charset="0"/>
              <a:cs typeface="Open Sans" panose="020B0606030504020204" pitchFamily="34" charset="0"/>
            </a:endParaRPr>
          </a:p>
        </p:txBody>
      </p:sp>
      <p:sp>
        <p:nvSpPr>
          <p:cNvPr id="3" name="TextBox 6">
            <a:extLst>
              <a:ext uri="{FF2B5EF4-FFF2-40B4-BE49-F238E27FC236}">
                <a16:creationId xmlns:a16="http://schemas.microsoft.com/office/drawing/2014/main" id="{AB306632-262D-139C-D989-4C751DDF1B5E}"/>
              </a:ext>
            </a:extLst>
          </p:cNvPr>
          <p:cNvSpPr txBox="1"/>
          <p:nvPr/>
        </p:nvSpPr>
        <p:spPr>
          <a:xfrm>
            <a:off x="1648652" y="1560445"/>
            <a:ext cx="9011882" cy="408253"/>
          </a:xfrm>
          <a:prstGeom prst="rect">
            <a:avLst/>
          </a:prstGeom>
        </p:spPr>
        <p:txBody>
          <a:bodyPr wrap="square" lIns="0" tIns="0" rIns="0" bIns="0" rtlCol="0" anchor="t">
            <a:spAutoFit/>
          </a:bodyPr>
          <a:lstStyle/>
          <a:p>
            <a:pPr algn="just">
              <a:lnSpc>
                <a:spcPts val="3360"/>
              </a:lnSpc>
            </a:pPr>
            <a:endParaRPr lang="en-US" sz="2400" dirty="0">
              <a:solidFill>
                <a:srgbClr val="000000"/>
              </a:solidFill>
            </a:endParaRPr>
          </a:p>
        </p:txBody>
      </p:sp>
      <p:sp>
        <p:nvSpPr>
          <p:cNvPr id="2" name="AutoShape 4">
            <a:extLst>
              <a:ext uri="{FF2B5EF4-FFF2-40B4-BE49-F238E27FC236}">
                <a16:creationId xmlns:a16="http://schemas.microsoft.com/office/drawing/2014/main" id="{EDBA38E4-899F-BE8E-A7E2-71E03FBBB006}"/>
              </a:ext>
            </a:extLst>
          </p:cNvPr>
          <p:cNvSpPr/>
          <p:nvPr/>
        </p:nvSpPr>
        <p:spPr>
          <a:xfrm>
            <a:off x="0" y="730428"/>
            <a:ext cx="1388811" cy="0"/>
          </a:xfrm>
          <a:prstGeom prst="line">
            <a:avLst/>
          </a:prstGeom>
          <a:ln>
            <a:headEnd type="none" w="sm" len="sm"/>
            <a:tailEnd type="none" w="sm" len="sm"/>
          </a:ln>
        </p:spPr>
        <p:style>
          <a:lnRef idx="2">
            <a:schemeClr val="dk1"/>
          </a:lnRef>
          <a:fillRef idx="0">
            <a:schemeClr val="dk1"/>
          </a:fillRef>
          <a:effectRef idx="1">
            <a:schemeClr val="dk1"/>
          </a:effectRef>
          <a:fontRef idx="minor">
            <a:schemeClr val="tx1"/>
          </a:fontRef>
        </p:style>
        <p:txBody>
          <a:bodyPr/>
          <a:lstStyle/>
          <a:p>
            <a:endParaRPr lang="pl-PL" dirty="0"/>
          </a:p>
        </p:txBody>
      </p:sp>
      <p:sp>
        <p:nvSpPr>
          <p:cNvPr id="4" name="TextBox 16">
            <a:extLst>
              <a:ext uri="{FF2B5EF4-FFF2-40B4-BE49-F238E27FC236}">
                <a16:creationId xmlns:a16="http://schemas.microsoft.com/office/drawing/2014/main" id="{C74A2866-29CE-EC26-1D0D-281B3F0EEB5E}"/>
              </a:ext>
            </a:extLst>
          </p:cNvPr>
          <p:cNvSpPr txBox="1"/>
          <p:nvPr/>
        </p:nvSpPr>
        <p:spPr>
          <a:xfrm>
            <a:off x="1671390" y="506791"/>
            <a:ext cx="4772358" cy="2107308"/>
          </a:xfrm>
          <a:prstGeom prst="rect">
            <a:avLst/>
          </a:prstGeom>
        </p:spPr>
        <p:txBody>
          <a:bodyPr wrap="square" lIns="0" tIns="0" rIns="0" bIns="0" rtlCol="0" anchor="t">
            <a:spAutoFit/>
          </a:bodyPr>
          <a:lstStyle/>
          <a:p>
            <a:pPr>
              <a:lnSpc>
                <a:spcPts val="5600"/>
              </a:lnSpc>
            </a:pPr>
            <a:r>
              <a:rPr lang="pl-PL" sz="4000" dirty="0">
                <a:solidFill>
                  <a:srgbClr val="9A0000"/>
                </a:solidFill>
                <a:latin typeface="Open Sans Bold"/>
              </a:rPr>
              <a:t>10 GRUDNIA</a:t>
            </a:r>
            <a:endParaRPr lang="en-US" sz="4000" dirty="0">
              <a:solidFill>
                <a:srgbClr val="9A0000"/>
              </a:solidFill>
              <a:latin typeface="Open Sans Bold"/>
            </a:endParaRPr>
          </a:p>
          <a:p>
            <a:pPr algn="ctr">
              <a:lnSpc>
                <a:spcPts val="5600"/>
              </a:lnSpc>
            </a:pPr>
            <a:endParaRPr lang="en-US" sz="4000" dirty="0">
              <a:solidFill>
                <a:srgbClr val="9A0000"/>
              </a:solidFill>
              <a:latin typeface="Open Sans Bold"/>
            </a:endParaRPr>
          </a:p>
          <a:p>
            <a:pPr algn="ctr">
              <a:lnSpc>
                <a:spcPts val="5600"/>
              </a:lnSpc>
            </a:pPr>
            <a:endParaRPr lang="en-US" sz="4000" dirty="0">
              <a:solidFill>
                <a:srgbClr val="000000"/>
              </a:solidFill>
              <a:latin typeface="Open Sans Bold"/>
            </a:endParaRPr>
          </a:p>
        </p:txBody>
      </p:sp>
      <p:sp>
        <p:nvSpPr>
          <p:cNvPr id="5" name="pole tekstowe 4">
            <a:extLst>
              <a:ext uri="{FF2B5EF4-FFF2-40B4-BE49-F238E27FC236}">
                <a16:creationId xmlns:a16="http://schemas.microsoft.com/office/drawing/2014/main" id="{47736112-C6EE-8227-9AC5-44E96A0E68B0}"/>
              </a:ext>
            </a:extLst>
          </p:cNvPr>
          <p:cNvSpPr txBox="1"/>
          <p:nvPr/>
        </p:nvSpPr>
        <p:spPr>
          <a:xfrm>
            <a:off x="1490662" y="1017071"/>
            <a:ext cx="8843963" cy="2308324"/>
          </a:xfrm>
          <a:prstGeom prst="rect">
            <a:avLst/>
          </a:prstGeom>
          <a:noFill/>
        </p:spPr>
        <p:txBody>
          <a:bodyPr wrap="square">
            <a:spAutoFit/>
          </a:bodyPr>
          <a:lstStyle/>
          <a:p>
            <a:pPr algn="just"/>
            <a:r>
              <a:rPr lang="pl-PL" sz="2400" dirty="0"/>
              <a:t>Starosta Powiatu Gorzowskiego wziął udział w Walnym Zebranie Członków Związku Miast i Gmin Nadnoteckich w Urzędzie Miasta </a:t>
            </a:r>
            <a:br>
              <a:rPr lang="pl-PL" sz="2400" dirty="0"/>
            </a:br>
            <a:r>
              <a:rPr lang="pl-PL" sz="2400" dirty="0"/>
              <a:t>w Pakościu, podczas którego dokonano prezentacji projektów dotyczących opracowania publikacji pn. „Nadnotecki Produkt Lokalny” oraz opracowania przebiegu Noteckiej Drogi Rowerowej etap II „Przebieg 1.0”.</a:t>
            </a:r>
            <a:endParaRPr lang="en-US" sz="2400" dirty="0">
              <a:solidFill>
                <a:srgbClr val="000000"/>
              </a:solidFill>
            </a:endParaRPr>
          </a:p>
        </p:txBody>
      </p:sp>
      <p:pic>
        <p:nvPicPr>
          <p:cNvPr id="16" name="Obraz 15">
            <a:extLst>
              <a:ext uri="{FF2B5EF4-FFF2-40B4-BE49-F238E27FC236}">
                <a16:creationId xmlns:a16="http://schemas.microsoft.com/office/drawing/2014/main" id="{F506BFE8-966C-B5B4-9275-F31872593EA4}"/>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21066"/>
          <a:stretch/>
        </p:blipFill>
        <p:spPr>
          <a:xfrm>
            <a:off x="11963400" y="442370"/>
            <a:ext cx="5026408" cy="2644402"/>
          </a:xfrm>
          <a:prstGeom prst="rect">
            <a:avLst/>
          </a:prstGeom>
          <a:ln>
            <a:noFill/>
          </a:ln>
          <a:effectLst>
            <a:outerShdw blurRad="292100" dist="139700" dir="2700000" algn="tl" rotWithShape="0">
              <a:srgbClr val="333333">
                <a:alpha val="65000"/>
              </a:srgbClr>
            </a:outerShdw>
          </a:effectLst>
        </p:spPr>
      </p:pic>
      <p:sp>
        <p:nvSpPr>
          <p:cNvPr id="17" name="AutoShape 4">
            <a:extLst>
              <a:ext uri="{FF2B5EF4-FFF2-40B4-BE49-F238E27FC236}">
                <a16:creationId xmlns:a16="http://schemas.microsoft.com/office/drawing/2014/main" id="{3212290D-71A9-403A-F4B7-163C5B9E4EA1}"/>
              </a:ext>
            </a:extLst>
          </p:cNvPr>
          <p:cNvSpPr/>
          <p:nvPr/>
        </p:nvSpPr>
        <p:spPr>
          <a:xfrm>
            <a:off x="-9526" y="3854946"/>
            <a:ext cx="1388811" cy="0"/>
          </a:xfrm>
          <a:prstGeom prst="line">
            <a:avLst/>
          </a:prstGeom>
          <a:ln>
            <a:headEnd type="none" w="sm" len="sm"/>
            <a:tailEnd type="none" w="sm" len="sm"/>
          </a:ln>
        </p:spPr>
        <p:style>
          <a:lnRef idx="2">
            <a:schemeClr val="dk1"/>
          </a:lnRef>
          <a:fillRef idx="0">
            <a:schemeClr val="dk1"/>
          </a:fillRef>
          <a:effectRef idx="1">
            <a:schemeClr val="dk1"/>
          </a:effectRef>
          <a:fontRef idx="minor">
            <a:schemeClr val="tx1"/>
          </a:fontRef>
        </p:style>
        <p:txBody>
          <a:bodyPr/>
          <a:lstStyle/>
          <a:p>
            <a:endParaRPr lang="pl-PL" dirty="0"/>
          </a:p>
        </p:txBody>
      </p:sp>
      <p:sp>
        <p:nvSpPr>
          <p:cNvPr id="18" name="TextBox 16">
            <a:extLst>
              <a:ext uri="{FF2B5EF4-FFF2-40B4-BE49-F238E27FC236}">
                <a16:creationId xmlns:a16="http://schemas.microsoft.com/office/drawing/2014/main" id="{08091CC3-4CD9-835D-4B53-0E1E163F75EC}"/>
              </a:ext>
            </a:extLst>
          </p:cNvPr>
          <p:cNvSpPr txBox="1"/>
          <p:nvPr/>
        </p:nvSpPr>
        <p:spPr>
          <a:xfrm>
            <a:off x="1671390" y="3611484"/>
            <a:ext cx="4772358" cy="2107308"/>
          </a:xfrm>
          <a:prstGeom prst="rect">
            <a:avLst/>
          </a:prstGeom>
        </p:spPr>
        <p:txBody>
          <a:bodyPr wrap="square" lIns="0" tIns="0" rIns="0" bIns="0" rtlCol="0" anchor="t">
            <a:spAutoFit/>
          </a:bodyPr>
          <a:lstStyle/>
          <a:p>
            <a:pPr>
              <a:lnSpc>
                <a:spcPts val="5600"/>
              </a:lnSpc>
            </a:pPr>
            <a:r>
              <a:rPr lang="pl-PL" sz="4000" dirty="0">
                <a:solidFill>
                  <a:srgbClr val="9A0000"/>
                </a:solidFill>
                <a:latin typeface="Open Sans Bold"/>
              </a:rPr>
              <a:t>12 GRUDNIA</a:t>
            </a:r>
            <a:endParaRPr lang="en-US" sz="4000" dirty="0">
              <a:solidFill>
                <a:srgbClr val="9A0000"/>
              </a:solidFill>
              <a:latin typeface="Open Sans Bold"/>
            </a:endParaRPr>
          </a:p>
          <a:p>
            <a:pPr algn="ctr">
              <a:lnSpc>
                <a:spcPts val="5600"/>
              </a:lnSpc>
            </a:pPr>
            <a:endParaRPr lang="en-US" sz="4000" dirty="0">
              <a:solidFill>
                <a:srgbClr val="9A0000"/>
              </a:solidFill>
              <a:latin typeface="Open Sans Bold"/>
            </a:endParaRPr>
          </a:p>
          <a:p>
            <a:pPr algn="ctr">
              <a:lnSpc>
                <a:spcPts val="5600"/>
              </a:lnSpc>
            </a:pPr>
            <a:endParaRPr lang="en-US" sz="4000" dirty="0">
              <a:solidFill>
                <a:srgbClr val="000000"/>
              </a:solidFill>
              <a:latin typeface="Open Sans Bold"/>
            </a:endParaRPr>
          </a:p>
        </p:txBody>
      </p:sp>
      <p:sp>
        <p:nvSpPr>
          <p:cNvPr id="19" name="pole tekstowe 18">
            <a:extLst>
              <a:ext uri="{FF2B5EF4-FFF2-40B4-BE49-F238E27FC236}">
                <a16:creationId xmlns:a16="http://schemas.microsoft.com/office/drawing/2014/main" id="{958EEF96-6030-F288-60D1-396462077DB6}"/>
              </a:ext>
            </a:extLst>
          </p:cNvPr>
          <p:cNvSpPr txBox="1"/>
          <p:nvPr/>
        </p:nvSpPr>
        <p:spPr>
          <a:xfrm>
            <a:off x="1639127" y="4107502"/>
            <a:ext cx="8714548" cy="3046988"/>
          </a:xfrm>
          <a:prstGeom prst="rect">
            <a:avLst/>
          </a:prstGeom>
          <a:noFill/>
        </p:spPr>
        <p:txBody>
          <a:bodyPr wrap="square">
            <a:spAutoFit/>
          </a:bodyPr>
          <a:lstStyle/>
          <a:p>
            <a:pPr algn="just"/>
            <a:r>
              <a:rPr lang="pl-PL" sz="2400" dirty="0"/>
              <a:t>W Sulechowie odbyło się III posiedzenie Zgromadzenia Związku Powiatów Lubuskich, podczas którego omówiono koncepcję wspólnej realizacji projektu „Rozwój Infrastruktury Informacji Przestrzennej Województwa Lubuskiego” oraz przedstawiono również informacje na temat realizacji projektu „Lubuskie Szkolnictwo Zawodowe dla Nowoczesnego Rynku Pracy”. </a:t>
            </a:r>
            <a:br>
              <a:rPr lang="pl-PL" sz="2400" dirty="0"/>
            </a:br>
            <a:r>
              <a:rPr lang="pl-PL" sz="2400" dirty="0"/>
              <a:t>W zgromadzeniu uczestniczył m.in. Krzysztof Karwatowicz Starosta.</a:t>
            </a:r>
            <a:endParaRPr lang="pl-PL" sz="2400" dirty="0">
              <a:effectLst/>
              <a:ea typeface="Calibri" panose="020F0502020204030204" pitchFamily="34" charset="0"/>
              <a:cs typeface="Times New Roman" panose="02020603050405020304" pitchFamily="18" charset="0"/>
            </a:endParaRPr>
          </a:p>
          <a:p>
            <a:pPr algn="just"/>
            <a:endParaRPr lang="en-US" sz="2400" dirty="0">
              <a:solidFill>
                <a:srgbClr val="000000"/>
              </a:solidFill>
            </a:endParaRPr>
          </a:p>
        </p:txBody>
      </p:sp>
      <p:pic>
        <p:nvPicPr>
          <p:cNvPr id="23" name="Obraz 22">
            <a:extLst>
              <a:ext uri="{FF2B5EF4-FFF2-40B4-BE49-F238E27FC236}">
                <a16:creationId xmlns:a16="http://schemas.microsoft.com/office/drawing/2014/main" id="{52EA4D83-2C64-3B2A-ED7C-C0573509AA79}"/>
              </a:ext>
            </a:extLst>
          </p:cNvPr>
          <p:cNvPicPr>
            <a:picLocks noChangeAspect="1"/>
          </p:cNvPicPr>
          <p:nvPr/>
        </p:nvPicPr>
        <p:blipFill>
          <a:blip r:embed="rId6" cstate="print">
            <a:extLst>
              <a:ext uri="{28A0092B-C50C-407E-A947-70E740481C1C}">
                <a14:useLocalDpi xmlns:a14="http://schemas.microsoft.com/office/drawing/2010/main" val="0"/>
              </a:ext>
            </a:extLst>
          </a:blip>
          <a:srcRect t="30283"/>
          <a:stretch/>
        </p:blipFill>
        <p:spPr>
          <a:xfrm>
            <a:off x="11963400" y="3821299"/>
            <a:ext cx="5026408" cy="2644402"/>
          </a:xfrm>
          <a:prstGeom prst="rect">
            <a:avLst/>
          </a:prstGeom>
          <a:ln>
            <a:noFill/>
          </a:ln>
          <a:effectLst>
            <a:outerShdw blurRad="292100" dist="139700" dir="2700000" algn="tl" rotWithShape="0">
              <a:srgbClr val="333333">
                <a:alpha val="65000"/>
              </a:srgbClr>
            </a:outerShdw>
          </a:effectLst>
        </p:spPr>
      </p:pic>
      <p:sp>
        <p:nvSpPr>
          <p:cNvPr id="38" name="pole tekstowe 37">
            <a:extLst>
              <a:ext uri="{FF2B5EF4-FFF2-40B4-BE49-F238E27FC236}">
                <a16:creationId xmlns:a16="http://schemas.microsoft.com/office/drawing/2014/main" id="{D11DE753-BAB4-8B93-55FE-03D5D8E60DAA}"/>
              </a:ext>
            </a:extLst>
          </p:cNvPr>
          <p:cNvSpPr txBox="1"/>
          <p:nvPr/>
        </p:nvSpPr>
        <p:spPr>
          <a:xfrm>
            <a:off x="1639127" y="7585917"/>
            <a:ext cx="8706098" cy="1569660"/>
          </a:xfrm>
          <a:prstGeom prst="rect">
            <a:avLst/>
          </a:prstGeom>
          <a:noFill/>
        </p:spPr>
        <p:txBody>
          <a:bodyPr wrap="square">
            <a:spAutoFit/>
          </a:bodyPr>
          <a:lstStyle/>
          <a:p>
            <a:pPr algn="just"/>
            <a:r>
              <a:rPr lang="pl-PL" sz="2400" dirty="0"/>
              <a:t>Wicestarosta Zbigniew Surma uczestniczył w Powiatowej Spartakiadzie Młodzieży w piłce siatkowej dziewcząt i chłopców szkół ponadpodstawowych organizowanej w Zespole Szkół w Kostrzynie nad Odrą.</a:t>
            </a:r>
            <a:endParaRPr lang="en-US" sz="2400" dirty="0">
              <a:solidFill>
                <a:srgbClr val="000000"/>
              </a:solidFill>
            </a:endParaRPr>
          </a:p>
        </p:txBody>
      </p:sp>
      <p:sp>
        <p:nvSpPr>
          <p:cNvPr id="39" name="AutoShape 4">
            <a:extLst>
              <a:ext uri="{FF2B5EF4-FFF2-40B4-BE49-F238E27FC236}">
                <a16:creationId xmlns:a16="http://schemas.microsoft.com/office/drawing/2014/main" id="{21610509-C957-1243-642C-F1F087373967}"/>
              </a:ext>
            </a:extLst>
          </p:cNvPr>
          <p:cNvSpPr/>
          <p:nvPr/>
        </p:nvSpPr>
        <p:spPr>
          <a:xfrm>
            <a:off x="-17976" y="7255749"/>
            <a:ext cx="1388811" cy="0"/>
          </a:xfrm>
          <a:prstGeom prst="line">
            <a:avLst/>
          </a:prstGeom>
          <a:ln>
            <a:headEnd type="none" w="sm" len="sm"/>
            <a:tailEnd type="none" w="sm" len="sm"/>
          </a:ln>
        </p:spPr>
        <p:style>
          <a:lnRef idx="2">
            <a:schemeClr val="dk1"/>
          </a:lnRef>
          <a:fillRef idx="0">
            <a:schemeClr val="dk1"/>
          </a:fillRef>
          <a:effectRef idx="1">
            <a:schemeClr val="dk1"/>
          </a:effectRef>
          <a:fontRef idx="minor">
            <a:schemeClr val="tx1"/>
          </a:fontRef>
        </p:style>
        <p:txBody>
          <a:bodyPr/>
          <a:lstStyle/>
          <a:p>
            <a:endParaRPr lang="pl-PL" dirty="0"/>
          </a:p>
        </p:txBody>
      </p:sp>
      <p:sp>
        <p:nvSpPr>
          <p:cNvPr id="40" name="TextBox 16">
            <a:extLst>
              <a:ext uri="{FF2B5EF4-FFF2-40B4-BE49-F238E27FC236}">
                <a16:creationId xmlns:a16="http://schemas.microsoft.com/office/drawing/2014/main" id="{39AA8A28-F6A6-5981-8621-948C86E35882}"/>
              </a:ext>
            </a:extLst>
          </p:cNvPr>
          <p:cNvSpPr txBox="1"/>
          <p:nvPr/>
        </p:nvSpPr>
        <p:spPr>
          <a:xfrm>
            <a:off x="1639127" y="7019179"/>
            <a:ext cx="4772358" cy="1389163"/>
          </a:xfrm>
          <a:prstGeom prst="rect">
            <a:avLst/>
          </a:prstGeom>
        </p:spPr>
        <p:txBody>
          <a:bodyPr wrap="square" lIns="0" tIns="0" rIns="0" bIns="0" rtlCol="0" anchor="t">
            <a:spAutoFit/>
          </a:bodyPr>
          <a:lstStyle/>
          <a:p>
            <a:pPr>
              <a:lnSpc>
                <a:spcPts val="5600"/>
              </a:lnSpc>
            </a:pPr>
            <a:r>
              <a:rPr lang="pl-PL" sz="4000" dirty="0">
                <a:solidFill>
                  <a:srgbClr val="9A0000"/>
                </a:solidFill>
                <a:latin typeface="Open Sans Bold"/>
              </a:rPr>
              <a:t>12 GRUDNIA</a:t>
            </a:r>
            <a:endParaRPr lang="en-US" sz="4000" dirty="0">
              <a:solidFill>
                <a:srgbClr val="9A0000"/>
              </a:solidFill>
              <a:latin typeface="Open Sans Bold"/>
            </a:endParaRPr>
          </a:p>
          <a:p>
            <a:pPr algn="ctr">
              <a:lnSpc>
                <a:spcPts val="5600"/>
              </a:lnSpc>
            </a:pPr>
            <a:endParaRPr lang="en-US" sz="4000" dirty="0">
              <a:solidFill>
                <a:srgbClr val="000000"/>
              </a:solidFill>
              <a:latin typeface="Open Sans Bold"/>
            </a:endParaRPr>
          </a:p>
        </p:txBody>
      </p:sp>
      <p:pic>
        <p:nvPicPr>
          <p:cNvPr id="41" name="Obraz 40">
            <a:extLst>
              <a:ext uri="{FF2B5EF4-FFF2-40B4-BE49-F238E27FC236}">
                <a16:creationId xmlns:a16="http://schemas.microsoft.com/office/drawing/2014/main" id="{8191E4B4-1708-C4EA-08C7-64DCEE595E9A}"/>
              </a:ext>
            </a:extLst>
          </p:cNvPr>
          <p:cNvPicPr>
            <a:picLocks noChangeAspect="1"/>
          </p:cNvPicPr>
          <p:nvPr/>
        </p:nvPicPr>
        <p:blipFill>
          <a:blip r:embed="rId7" cstate="print">
            <a:extLst>
              <a:ext uri="{28A0092B-C50C-407E-A947-70E740481C1C}">
                <a14:useLocalDpi xmlns:a14="http://schemas.microsoft.com/office/drawing/2010/main" val="0"/>
              </a:ext>
            </a:extLst>
          </a:blip>
          <a:srcRect t="32674" b="27870"/>
          <a:stretch/>
        </p:blipFill>
        <p:spPr>
          <a:xfrm>
            <a:off x="11963400" y="7217649"/>
            <a:ext cx="5026408" cy="26444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671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14C111E2-307D-846F-582F-3B95096FB51B}"/>
              </a:ext>
            </a:extLst>
          </p:cNvPr>
          <p:cNvSpPr/>
          <p:nvPr/>
        </p:nvSpPr>
        <p:spPr>
          <a:xfrm>
            <a:off x="12420600" y="0"/>
            <a:ext cx="4800600" cy="10286999"/>
          </a:xfrm>
          <a:prstGeom prst="rect">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Freeform 11"/>
          <p:cNvSpPr/>
          <p:nvPr/>
        </p:nvSpPr>
        <p:spPr>
          <a:xfrm>
            <a:off x="13542370" y="4229100"/>
            <a:ext cx="2557059" cy="2827020"/>
          </a:xfrm>
          <a:custGeom>
            <a:avLst/>
            <a:gdLst/>
            <a:ahLst/>
            <a:cxnLst/>
            <a:rect l="l" t="t" r="r" b="b"/>
            <a:pathLst>
              <a:path w="1756453" h="1963615">
                <a:moveTo>
                  <a:pt x="0" y="0"/>
                </a:moveTo>
                <a:lnTo>
                  <a:pt x="1756453" y="0"/>
                </a:lnTo>
                <a:lnTo>
                  <a:pt x="1756453" y="1963614"/>
                </a:lnTo>
                <a:lnTo>
                  <a:pt x="0" y="1963614"/>
                </a:lnTo>
                <a:lnTo>
                  <a:pt x="0" y="0"/>
                </a:lnTo>
                <a:close/>
              </a:path>
            </a:pathLst>
          </a:custGeom>
          <a:blipFill>
            <a:blip r:embed="rId3"/>
            <a:stretch>
              <a:fillRect/>
            </a:stretch>
          </a:blipFill>
        </p:spPr>
        <p:txBody>
          <a:bodyPr/>
          <a:lstStyle/>
          <a:p>
            <a:endParaRPr lang="pl-PL" dirty="0"/>
          </a:p>
        </p:txBody>
      </p:sp>
      <p:sp>
        <p:nvSpPr>
          <p:cNvPr id="2" name="TextBox 14">
            <a:extLst>
              <a:ext uri="{FF2B5EF4-FFF2-40B4-BE49-F238E27FC236}">
                <a16:creationId xmlns:a16="http://schemas.microsoft.com/office/drawing/2014/main" id="{210EC267-A48D-BBEA-C138-03896673A366}"/>
              </a:ext>
            </a:extLst>
          </p:cNvPr>
          <p:cNvSpPr txBox="1"/>
          <p:nvPr/>
        </p:nvSpPr>
        <p:spPr>
          <a:xfrm>
            <a:off x="674337" y="4229100"/>
            <a:ext cx="11405166" cy="2577629"/>
          </a:xfrm>
          <a:prstGeom prst="rect">
            <a:avLst/>
          </a:prstGeom>
        </p:spPr>
        <p:txBody>
          <a:bodyPr wrap="square" lIns="0" tIns="0" rIns="0" bIns="0" rtlCol="0" anchor="t">
            <a:spAutoFit/>
          </a:bodyPr>
          <a:lstStyle/>
          <a:p>
            <a:pPr algn="l">
              <a:lnSpc>
                <a:spcPts val="6720"/>
              </a:lnSpc>
            </a:pPr>
            <a:r>
              <a:rPr lang="pl-PL" sz="5600" dirty="0">
                <a:solidFill>
                  <a:srgbClr val="000000"/>
                </a:solidFill>
                <a:latin typeface="TT Hoves Bold"/>
              </a:rPr>
              <a:t>Dziękuję za uwagę</a:t>
            </a:r>
          </a:p>
          <a:p>
            <a:pPr algn="l">
              <a:lnSpc>
                <a:spcPts val="6720"/>
              </a:lnSpc>
            </a:pPr>
            <a:r>
              <a:rPr lang="pl-PL" sz="5600" dirty="0">
                <a:solidFill>
                  <a:srgbClr val="000000"/>
                </a:solidFill>
                <a:latin typeface="TT Hoves Bold"/>
              </a:rPr>
              <a:t>Krzysztof Karwatowicz</a:t>
            </a:r>
          </a:p>
          <a:p>
            <a:pPr algn="l">
              <a:lnSpc>
                <a:spcPts val="6720"/>
              </a:lnSpc>
            </a:pPr>
            <a:r>
              <a:rPr lang="pl-PL" sz="5600" dirty="0">
                <a:solidFill>
                  <a:srgbClr val="000000"/>
                </a:solidFill>
                <a:latin typeface="TT Hoves Bold"/>
              </a:rPr>
              <a:t>Starosta Powiatu Gorzowskiego</a:t>
            </a:r>
            <a:endParaRPr lang="en-US" sz="5600" dirty="0">
              <a:solidFill>
                <a:srgbClr val="000000"/>
              </a:solidFill>
              <a:latin typeface="TT Hoves Bold"/>
            </a:endParaRPr>
          </a:p>
        </p:txBody>
      </p:sp>
    </p:spTree>
    <p:extLst>
      <p:ext uri="{BB962C8B-B14F-4D97-AF65-F5344CB8AC3E}">
        <p14:creationId xmlns:p14="http://schemas.microsoft.com/office/powerpoint/2010/main" val="23258893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5962</TotalTime>
  <Words>712</Words>
  <Application>Microsoft Office PowerPoint</Application>
  <PresentationFormat>Niestandardowy</PresentationFormat>
  <Paragraphs>48</Paragraphs>
  <Slides>9</Slides>
  <Notes>9</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9</vt:i4>
      </vt:variant>
    </vt:vector>
  </HeadingPairs>
  <TitlesOfParts>
    <vt:vector size="17" baseType="lpstr">
      <vt:lpstr>TT Hoves Bold</vt:lpstr>
      <vt:lpstr>Open Sans Bold</vt:lpstr>
      <vt:lpstr>Calibri</vt:lpstr>
      <vt:lpstr>Arial</vt:lpstr>
      <vt:lpstr>Helios</vt:lpstr>
      <vt:lpstr>Aptos</vt:lpstr>
      <vt:lpstr>Open Sans</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dc:title>
  <dc:creator>Sandra Romanowska</dc:creator>
  <cp:lastModifiedBy>Sandra Romanowska</cp:lastModifiedBy>
  <cp:revision>426</cp:revision>
  <cp:lastPrinted>2024-12-12T08:42:56Z</cp:lastPrinted>
  <dcterms:created xsi:type="dcterms:W3CDTF">2006-08-16T00:00:00Z</dcterms:created>
  <dcterms:modified xsi:type="dcterms:W3CDTF">2024-12-13T08:31:08Z</dcterms:modified>
  <dc:identifier>DAFzZEN7B4Q</dc:identifier>
</cp:coreProperties>
</file>