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797675" cy="9926638"/>
  <p:embeddedFontLst>
    <p:embeddedFont>
      <p:font typeface="Barlow SemiCondensed Bold" panose="020B0604020202020204" charset="-18"/>
      <p:regular r:id="rId32"/>
    </p:embeddedFont>
    <p:embeddedFont>
      <p:font typeface="Montserrat Bold" panose="020B0604020202020204" charset="-18"/>
      <p:regular r:id="rId33"/>
    </p:embeddedFont>
    <p:embeddedFont>
      <p:font typeface="Nunito Sans Condensed" panose="020B0604020202020204" charset="-18"/>
      <p:regular r:id="rId34"/>
    </p:embeddedFont>
    <p:embeddedFont>
      <p:font typeface="Nunito Sans Condensed Bold" panose="020B0604020202020204" charset="-18"/>
      <p:regular r:id="rId35"/>
    </p:embeddedFont>
    <p:embeddedFont>
      <p:font typeface="Nunito Sans Condensed Italics" panose="020B0604020202020204" charset="-18"/>
      <p:regular r:id="rId36"/>
    </p:embeddedFont>
    <p:embeddedFont>
      <p:font typeface="Ruda" panose="020B0604020202020204" charset="0"/>
      <p:regular r:id="rId37"/>
    </p:embeddedFont>
    <p:embeddedFont>
      <p:font typeface="Ruda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svg"/><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0000">
            <a:off x="10992406" y="-2591644"/>
            <a:ext cx="5586451" cy="8011971"/>
            <a:chOff x="0" y="0"/>
            <a:chExt cx="1471329" cy="2110149"/>
          </a:xfrm>
        </p:grpSpPr>
        <p:sp>
          <p:nvSpPr>
            <p:cNvPr id="4" name="Freeform 4"/>
            <p:cNvSpPr/>
            <p:nvPr/>
          </p:nvSpPr>
          <p:spPr>
            <a:xfrm>
              <a:off x="0" y="0"/>
              <a:ext cx="1471329" cy="2110149"/>
            </a:xfrm>
            <a:custGeom>
              <a:avLst/>
              <a:gdLst/>
              <a:ahLst/>
              <a:cxnLst/>
              <a:rect l="l" t="t" r="r" b="b"/>
              <a:pathLst>
                <a:path w="1471329" h="2110149">
                  <a:moveTo>
                    <a:pt x="0" y="0"/>
                  </a:moveTo>
                  <a:lnTo>
                    <a:pt x="1471329" y="0"/>
                  </a:lnTo>
                  <a:lnTo>
                    <a:pt x="1471329" y="2110149"/>
                  </a:lnTo>
                  <a:lnTo>
                    <a:pt x="0" y="2110149"/>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471329" cy="214824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636593"/>
            <a:ext cx="15352723" cy="5136540"/>
            <a:chOff x="0" y="0"/>
            <a:chExt cx="4043516" cy="1352834"/>
          </a:xfrm>
        </p:grpSpPr>
        <p:sp>
          <p:nvSpPr>
            <p:cNvPr id="7" name="Freeform 7"/>
            <p:cNvSpPr/>
            <p:nvPr/>
          </p:nvSpPr>
          <p:spPr>
            <a:xfrm>
              <a:off x="0" y="0"/>
              <a:ext cx="4043516" cy="1352834"/>
            </a:xfrm>
            <a:custGeom>
              <a:avLst/>
              <a:gdLst/>
              <a:ahLst/>
              <a:cxnLst/>
              <a:rect l="l" t="t" r="r" b="b"/>
              <a:pathLst>
                <a:path w="4043516" h="1352834">
                  <a:moveTo>
                    <a:pt x="0" y="0"/>
                  </a:moveTo>
                  <a:lnTo>
                    <a:pt x="4043516" y="0"/>
                  </a:lnTo>
                  <a:lnTo>
                    <a:pt x="4043516" y="1352834"/>
                  </a:lnTo>
                  <a:lnTo>
                    <a:pt x="0" y="1352834"/>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4043516" cy="139093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14730423" y="7856277"/>
            <a:ext cx="3586801" cy="3623726"/>
            <a:chOff x="0" y="0"/>
            <a:chExt cx="944672" cy="954397"/>
          </a:xfrm>
        </p:grpSpPr>
        <p:sp>
          <p:nvSpPr>
            <p:cNvPr id="10" name="Freeform 10"/>
            <p:cNvSpPr/>
            <p:nvPr/>
          </p:nvSpPr>
          <p:spPr>
            <a:xfrm>
              <a:off x="0" y="0"/>
              <a:ext cx="944672" cy="954397"/>
            </a:xfrm>
            <a:custGeom>
              <a:avLst/>
              <a:gdLst/>
              <a:ahLst/>
              <a:cxnLst/>
              <a:rect l="l" t="t" r="r" b="b"/>
              <a:pathLst>
                <a:path w="944672" h="954397">
                  <a:moveTo>
                    <a:pt x="0" y="0"/>
                  </a:moveTo>
                  <a:lnTo>
                    <a:pt x="944672" y="0"/>
                  </a:lnTo>
                  <a:lnTo>
                    <a:pt x="944672" y="954397"/>
                  </a:lnTo>
                  <a:lnTo>
                    <a:pt x="0" y="954397"/>
                  </a:lnTo>
                  <a:close/>
                </a:path>
              </a:pathLst>
            </a:custGeom>
            <a:gradFill rotWithShape="1">
              <a:gsLst>
                <a:gs pos="0">
                  <a:srgbClr val="FFFFFF">
                    <a:alpha val="100000"/>
                  </a:srgbClr>
                </a:gs>
                <a:gs pos="50000">
                  <a:srgbClr val="3768FF">
                    <a:alpha val="0"/>
                  </a:srgbClr>
                </a:gs>
                <a:gs pos="100000">
                  <a:srgbClr val="E4A48B">
                    <a:alpha val="10000"/>
                  </a:srgbClr>
                </a:gs>
              </a:gsLst>
              <a:lin ang="0"/>
            </a:gradFill>
          </p:spPr>
          <p:txBody>
            <a:bodyPr/>
            <a:lstStyle/>
            <a:p>
              <a:endParaRPr lang="pl-PL"/>
            </a:p>
          </p:txBody>
        </p:sp>
        <p:sp>
          <p:nvSpPr>
            <p:cNvPr id="11" name="TextBox 11"/>
            <p:cNvSpPr txBox="1"/>
            <p:nvPr/>
          </p:nvSpPr>
          <p:spPr>
            <a:xfrm>
              <a:off x="0" y="-38100"/>
              <a:ext cx="944672" cy="992497"/>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220000">
            <a:off x="12133807" y="6219919"/>
            <a:ext cx="3166354" cy="5858379"/>
            <a:chOff x="0" y="0"/>
            <a:chExt cx="833937" cy="1542948"/>
          </a:xfrm>
        </p:grpSpPr>
        <p:sp>
          <p:nvSpPr>
            <p:cNvPr id="13" name="Freeform 13"/>
            <p:cNvSpPr/>
            <p:nvPr/>
          </p:nvSpPr>
          <p:spPr>
            <a:xfrm>
              <a:off x="0" y="0"/>
              <a:ext cx="833937" cy="1542948"/>
            </a:xfrm>
            <a:custGeom>
              <a:avLst/>
              <a:gdLst/>
              <a:ahLst/>
              <a:cxnLst/>
              <a:rect l="l" t="t" r="r" b="b"/>
              <a:pathLst>
                <a:path w="833937" h="1542948">
                  <a:moveTo>
                    <a:pt x="0" y="0"/>
                  </a:moveTo>
                  <a:lnTo>
                    <a:pt x="833937" y="0"/>
                  </a:lnTo>
                  <a:lnTo>
                    <a:pt x="833937" y="1542948"/>
                  </a:lnTo>
                  <a:lnTo>
                    <a:pt x="0" y="1542948"/>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4" name="TextBox 14"/>
            <p:cNvSpPr txBox="1"/>
            <p:nvPr/>
          </p:nvSpPr>
          <p:spPr>
            <a:xfrm>
              <a:off x="0" y="-38100"/>
              <a:ext cx="833937" cy="158104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454022" y="826097"/>
            <a:ext cx="8634806" cy="8634806"/>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7" name="Group 17"/>
          <p:cNvGrpSpPr/>
          <p:nvPr/>
        </p:nvGrpSpPr>
        <p:grpSpPr>
          <a:xfrm>
            <a:off x="9656625" y="1028700"/>
            <a:ext cx="8229600" cy="82296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983327" y="1355402"/>
            <a:ext cx="7576195" cy="7576195"/>
            <a:chOff x="0" y="0"/>
            <a:chExt cx="812800" cy="812800"/>
          </a:xfrm>
        </p:grpSpPr>
        <p:sp>
          <p:nvSpPr>
            <p:cNvPr id="21" name="Freeform 21"/>
            <p:cNvSpPr/>
            <p:nvPr/>
          </p:nvSpPr>
          <p:spPr>
            <a:xfrm rot="-156530">
              <a:off x="-8" y="-8"/>
              <a:ext cx="812816" cy="812816"/>
            </a:xfrm>
            <a:custGeom>
              <a:avLst/>
              <a:gdLst/>
              <a:ahLst/>
              <a:cxnLst/>
              <a:rect l="l" t="t" r="r" b="b"/>
              <a:pathLst>
                <a:path w="812816" h="812816">
                  <a:moveTo>
                    <a:pt x="424906" y="429"/>
                  </a:moveTo>
                  <a:cubicBezTo>
                    <a:pt x="200690" y="-9787"/>
                    <a:pt x="10645" y="163694"/>
                    <a:pt x="429" y="387910"/>
                  </a:cubicBezTo>
                  <a:cubicBezTo>
                    <a:pt x="-9787" y="612126"/>
                    <a:pt x="163694" y="802171"/>
                    <a:pt x="387910" y="812387"/>
                  </a:cubicBezTo>
                  <a:cubicBezTo>
                    <a:pt x="612126" y="822603"/>
                    <a:pt x="802171" y="649122"/>
                    <a:pt x="812387" y="424906"/>
                  </a:cubicBezTo>
                  <a:cubicBezTo>
                    <a:pt x="822603" y="200690"/>
                    <a:pt x="649122" y="10645"/>
                    <a:pt x="424906" y="429"/>
                  </a:cubicBezTo>
                  <a:close/>
                </a:path>
              </a:pathLst>
            </a:custGeom>
            <a:blipFill>
              <a:blip r:embed="rId4"/>
              <a:stretch>
                <a:fillRect l="-4875" r="-46852" b="-968"/>
              </a:stretch>
            </a:blipFill>
            <a:ln w="161925" cap="sq">
              <a:solidFill>
                <a:srgbClr val="FFFFFF"/>
              </a:solidFill>
              <a:prstDash val="solid"/>
              <a:miter/>
            </a:ln>
          </p:spPr>
          <p:txBody>
            <a:bodyPr/>
            <a:lstStyle/>
            <a:p>
              <a:endParaRPr lang="pl-PL"/>
            </a:p>
          </p:txBody>
        </p:sp>
      </p:grpSp>
      <p:sp>
        <p:nvSpPr>
          <p:cNvPr id="22" name="Freeform 22"/>
          <p:cNvSpPr/>
          <p:nvPr/>
        </p:nvSpPr>
        <p:spPr>
          <a:xfrm>
            <a:off x="751438" y="6571931"/>
            <a:ext cx="7936212" cy="724179"/>
          </a:xfrm>
          <a:custGeom>
            <a:avLst/>
            <a:gdLst/>
            <a:ahLst/>
            <a:cxnLst/>
            <a:rect l="l" t="t" r="r" b="b"/>
            <a:pathLst>
              <a:path w="7936212" h="724179">
                <a:moveTo>
                  <a:pt x="0" y="0"/>
                </a:moveTo>
                <a:lnTo>
                  <a:pt x="7936212" y="0"/>
                </a:lnTo>
                <a:lnTo>
                  <a:pt x="7936212" y="724179"/>
                </a:lnTo>
                <a:lnTo>
                  <a:pt x="0" y="724179"/>
                </a:lnTo>
                <a:lnTo>
                  <a:pt x="0" y="0"/>
                </a:lnTo>
                <a:close/>
              </a:path>
            </a:pathLst>
          </a:custGeom>
          <a:blipFill>
            <a:blip r:embed="rId5"/>
            <a:stretch>
              <a:fillRect/>
            </a:stretch>
          </a:blipFill>
        </p:spPr>
        <p:txBody>
          <a:bodyPr/>
          <a:lstStyle/>
          <a:p>
            <a:endParaRPr lang="pl-PL"/>
          </a:p>
        </p:txBody>
      </p:sp>
      <p:grpSp>
        <p:nvGrpSpPr>
          <p:cNvPr id="23" name="Group 23"/>
          <p:cNvGrpSpPr/>
          <p:nvPr/>
        </p:nvGrpSpPr>
        <p:grpSpPr>
          <a:xfrm>
            <a:off x="-406565" y="5856974"/>
            <a:ext cx="5418702" cy="875390"/>
            <a:chOff x="0" y="0"/>
            <a:chExt cx="2515632" cy="406400"/>
          </a:xfrm>
        </p:grpSpPr>
        <p:sp>
          <p:nvSpPr>
            <p:cNvPr id="24" name="Freeform 24"/>
            <p:cNvSpPr/>
            <p:nvPr/>
          </p:nvSpPr>
          <p:spPr>
            <a:xfrm>
              <a:off x="0" y="0"/>
              <a:ext cx="2515632" cy="406400"/>
            </a:xfrm>
            <a:custGeom>
              <a:avLst/>
              <a:gdLst/>
              <a:ahLst/>
              <a:cxnLst/>
              <a:rect l="l" t="t" r="r" b="b"/>
              <a:pathLst>
                <a:path w="2515632" h="406400">
                  <a:moveTo>
                    <a:pt x="2312432" y="0"/>
                  </a:moveTo>
                  <a:cubicBezTo>
                    <a:pt x="2424656" y="0"/>
                    <a:pt x="2515632" y="90976"/>
                    <a:pt x="2515632" y="203200"/>
                  </a:cubicBezTo>
                  <a:cubicBezTo>
                    <a:pt x="2515632" y="315424"/>
                    <a:pt x="2424656" y="406400"/>
                    <a:pt x="2312432"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p>
              <a:endParaRPr lang="pl-PL"/>
            </a:p>
          </p:txBody>
        </p:sp>
        <p:sp>
          <p:nvSpPr>
            <p:cNvPr id="25" name="TextBox 25"/>
            <p:cNvSpPr txBox="1"/>
            <p:nvPr/>
          </p:nvSpPr>
          <p:spPr>
            <a:xfrm>
              <a:off x="0" y="-38100"/>
              <a:ext cx="2515632" cy="44450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028700" y="4263897"/>
            <a:ext cx="7658950" cy="1349358"/>
          </a:xfrm>
          <a:prstGeom prst="rect">
            <a:avLst/>
          </a:prstGeom>
        </p:spPr>
        <p:txBody>
          <a:bodyPr lIns="0" tIns="0" rIns="0" bIns="0" rtlCol="0" anchor="t">
            <a:spAutoFit/>
          </a:bodyPr>
          <a:lstStyle/>
          <a:p>
            <a:pPr algn="just">
              <a:lnSpc>
                <a:spcPts val="5215"/>
              </a:lnSpc>
            </a:pPr>
            <a:r>
              <a:rPr lang="en-US" sz="3725" b="1">
                <a:solidFill>
                  <a:srgbClr val="FFFFFF"/>
                </a:solidFill>
                <a:latin typeface="Barlow SemiCondensed Bold"/>
                <a:ea typeface="Barlow SemiCondensed Bold"/>
                <a:cs typeface="Barlow SemiCondensed Bold"/>
                <a:sym typeface="Barlow SemiCondensed Bold"/>
              </a:rPr>
              <a:t>STAROSTY POWIATU GORZOWSKIEGO</a:t>
            </a:r>
          </a:p>
          <a:p>
            <a:pPr algn="just">
              <a:lnSpc>
                <a:spcPts val="5635"/>
              </a:lnSpc>
            </a:pPr>
            <a:r>
              <a:rPr lang="en-US" sz="4025" b="1">
                <a:solidFill>
                  <a:srgbClr val="FFFFFF"/>
                </a:solidFill>
                <a:latin typeface="Barlow SemiCondensed Bold"/>
                <a:ea typeface="Barlow SemiCondensed Bold"/>
                <a:cs typeface="Barlow SemiCondensed Bold"/>
                <a:sym typeface="Barlow SemiCondensed Bold"/>
              </a:rPr>
              <a:t>Z PRAC ZARZĄDU MIĘDZY SESJAMI</a:t>
            </a:r>
          </a:p>
        </p:txBody>
      </p:sp>
      <p:sp>
        <p:nvSpPr>
          <p:cNvPr id="27" name="TextBox 27"/>
          <p:cNvSpPr txBox="1"/>
          <p:nvPr/>
        </p:nvSpPr>
        <p:spPr>
          <a:xfrm>
            <a:off x="1028700" y="2872891"/>
            <a:ext cx="8349709" cy="1467207"/>
          </a:xfrm>
          <a:prstGeom prst="rect">
            <a:avLst/>
          </a:prstGeom>
        </p:spPr>
        <p:txBody>
          <a:bodyPr lIns="0" tIns="0" rIns="0" bIns="0" rtlCol="0" anchor="t">
            <a:spAutoFit/>
          </a:bodyPr>
          <a:lstStyle/>
          <a:p>
            <a:pPr algn="l">
              <a:lnSpc>
                <a:spcPts val="11997"/>
              </a:lnSpc>
            </a:pPr>
            <a:r>
              <a:rPr lang="en-US" sz="8569" b="1">
                <a:solidFill>
                  <a:srgbClr val="FFFFFF"/>
                </a:solidFill>
                <a:latin typeface="Barlow SemiCondensed Bold"/>
                <a:ea typeface="Barlow SemiCondensed Bold"/>
                <a:cs typeface="Barlow SemiCondensed Bold"/>
                <a:sym typeface="Barlow SemiCondensed Bold"/>
              </a:rPr>
              <a:t>SPRAWOZDANIE</a:t>
            </a:r>
          </a:p>
        </p:txBody>
      </p:sp>
      <p:sp>
        <p:nvSpPr>
          <p:cNvPr id="28" name="Freeform 28"/>
          <p:cNvSpPr/>
          <p:nvPr/>
        </p:nvSpPr>
        <p:spPr>
          <a:xfrm>
            <a:off x="7938806" y="401290"/>
            <a:ext cx="1515216" cy="1908225"/>
          </a:xfrm>
          <a:custGeom>
            <a:avLst/>
            <a:gdLst/>
            <a:ahLst/>
            <a:cxnLst/>
            <a:rect l="l" t="t" r="r" b="b"/>
            <a:pathLst>
              <a:path w="1515216" h="1908225">
                <a:moveTo>
                  <a:pt x="0" y="0"/>
                </a:moveTo>
                <a:lnTo>
                  <a:pt x="1515216" y="0"/>
                </a:lnTo>
                <a:lnTo>
                  <a:pt x="1515216" y="1908225"/>
                </a:lnTo>
                <a:lnTo>
                  <a:pt x="0" y="1908225"/>
                </a:lnTo>
                <a:lnTo>
                  <a:pt x="0" y="0"/>
                </a:lnTo>
                <a:close/>
              </a:path>
            </a:pathLst>
          </a:custGeom>
          <a:blipFill>
            <a:blip r:embed="rId6"/>
            <a:stretch>
              <a:fillRect/>
            </a:stretch>
          </a:blipFill>
        </p:spPr>
        <p:txBody>
          <a:bodyPr/>
          <a:lstStyle/>
          <a:p>
            <a:endParaRPr lang="pl-PL"/>
          </a:p>
        </p:txBody>
      </p:sp>
      <p:sp>
        <p:nvSpPr>
          <p:cNvPr id="29" name="TextBox 29"/>
          <p:cNvSpPr txBox="1"/>
          <p:nvPr/>
        </p:nvSpPr>
        <p:spPr>
          <a:xfrm>
            <a:off x="751438" y="6015904"/>
            <a:ext cx="4049162" cy="446917"/>
          </a:xfrm>
          <a:prstGeom prst="rect">
            <a:avLst/>
          </a:prstGeom>
        </p:spPr>
        <p:txBody>
          <a:bodyPr wrap="square" lIns="0" tIns="0" rIns="0" bIns="0" rtlCol="0" anchor="t">
            <a:spAutoFit/>
          </a:bodyPr>
          <a:lstStyle/>
          <a:p>
            <a:pPr algn="ctr">
              <a:lnSpc>
                <a:spcPts val="3919"/>
              </a:lnSpc>
              <a:spcBef>
                <a:spcPct val="0"/>
              </a:spcBef>
            </a:pPr>
            <a:r>
              <a:rPr lang="en-US" sz="2799" b="1" dirty="0">
                <a:gradFill>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a:latin typeface="Barlow SemiCondensed Bold"/>
                <a:ea typeface="Barlow SemiCondensed Bold"/>
                <a:cs typeface="Barlow SemiCondensed Bold"/>
                <a:sym typeface="Barlow SemiCondensed Bold"/>
              </a:rPr>
              <a:t>24.02.2026 - 26.04.2026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rot="183662">
              <a:off x="-10" y="-10"/>
              <a:ext cx="812821" cy="812821"/>
            </a:xfrm>
            <a:custGeom>
              <a:avLst/>
              <a:gdLst/>
              <a:ahLst/>
              <a:cxnLst/>
              <a:rect l="l" t="t" r="r" b="b"/>
              <a:pathLst>
                <a:path w="812821" h="812821">
                  <a:moveTo>
                    <a:pt x="384708" y="590"/>
                  </a:moveTo>
                  <a:cubicBezTo>
                    <a:pt x="160580" y="12575"/>
                    <a:pt x="-11396" y="203983"/>
                    <a:pt x="590" y="428112"/>
                  </a:cubicBezTo>
                  <a:cubicBezTo>
                    <a:pt x="12575" y="652240"/>
                    <a:pt x="203983" y="824216"/>
                    <a:pt x="428112" y="812230"/>
                  </a:cubicBezTo>
                  <a:cubicBezTo>
                    <a:pt x="652240" y="800245"/>
                    <a:pt x="824216" y="608837"/>
                    <a:pt x="812230" y="384708"/>
                  </a:cubicBezTo>
                  <a:cubicBezTo>
                    <a:pt x="800245" y="160580"/>
                    <a:pt x="608837" y="-11396"/>
                    <a:pt x="384708" y="590"/>
                  </a:cubicBezTo>
                  <a:close/>
                </a:path>
              </a:pathLst>
            </a:custGeom>
            <a:blipFill>
              <a:blip r:embed="rId4"/>
              <a:stretch>
                <a:fillRect l="-25329" r="-25329"/>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4865131"/>
            <a:ext cx="9343151" cy="4829175"/>
          </a:xfrm>
          <a:prstGeom prst="rect">
            <a:avLst/>
          </a:prstGeom>
        </p:spPr>
        <p:txBody>
          <a:bodyPr lIns="0" tIns="0" rIns="0" bIns="0" rtlCol="0" anchor="t">
            <a:spAutoFit/>
          </a:bodyPr>
          <a:lstStyle/>
          <a:p>
            <a:pPr algn="just">
              <a:lnSpc>
                <a:spcPts val="2999"/>
              </a:lnSpc>
            </a:pPr>
            <a:r>
              <a:rPr lang="en-US" sz="2499" spc="-24">
                <a:solidFill>
                  <a:srgbClr val="000000"/>
                </a:solidFill>
                <a:latin typeface="Nunito Sans Condensed"/>
                <a:ea typeface="Nunito Sans Condensed"/>
                <a:cs typeface="Nunito Sans Condensed"/>
                <a:sym typeface="Nunito Sans Condensed"/>
              </a:rPr>
              <a:t>Projekt realizowany jest w ramach działania FELB.06.14. Celem projektu jest podniesienie zdolności do samodzielnego funkcjonowania w społe-czeństwie 40 wychowanków pieczy zastępczej (w tym osób z nie-pełnosprawnościami) z terenu Powiatu Gorzowskiego poprzez wdrożenie kompleksowego   programu   usamodzielnienia,   obejmującego   wsparcie  w czterech mieszkaniach treningowych dla min. 4 osób rocznie oraz cykl specjalistycznych warsztatów i szkoleń dla wszystkich 40 uczestników.</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r">
              <a:lnSpc>
                <a:spcPts val="2999"/>
              </a:lnSpc>
            </a:pPr>
            <a:r>
              <a:rPr lang="en-US" sz="2499" spc="-24">
                <a:solidFill>
                  <a:srgbClr val="000000"/>
                </a:solidFill>
                <a:latin typeface="Nunito Sans Condensed"/>
                <a:ea typeface="Nunito Sans Condensed"/>
                <a:cs typeface="Nunito Sans Condensed"/>
                <a:sym typeface="Nunito Sans Condensed"/>
              </a:rPr>
              <a:t>Wartość projektu: 1 326 000,00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Wydatki kwalifikowane: 1 326 000,00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Wartość dofinansowania: 1 259 700,00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Wkład własny: 66 300,00 zł</a:t>
            </a:r>
          </a:p>
        </p:txBody>
      </p:sp>
      <p:sp>
        <p:nvSpPr>
          <p:cNvPr id="20" name="TextBox 20"/>
          <p:cNvSpPr txBox="1"/>
          <p:nvPr/>
        </p:nvSpPr>
        <p:spPr>
          <a:xfrm>
            <a:off x="8090432" y="2319269"/>
            <a:ext cx="9721156" cy="212725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Podpisanie umowy na realizację projektu </a:t>
            </a:r>
          </a:p>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pn. „Klucz do samodzielności – wsparcie dzieci i młodzieży w procesie usamodzielniania”</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17.04.2026</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WSPARCIE SPOŁECZNE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7465456"/>
            <a:ext cx="9343151" cy="2228850"/>
          </a:xfrm>
          <a:prstGeom prst="rect">
            <a:avLst/>
          </a:prstGeom>
        </p:spPr>
        <p:txBody>
          <a:bodyPr lIns="0" tIns="0" rIns="0" bIns="0" rtlCol="0" anchor="t">
            <a:spAutoFit/>
          </a:bodyPr>
          <a:lstStyle/>
          <a:p>
            <a:pPr algn="just">
              <a:lnSpc>
                <a:spcPts val="2999"/>
              </a:lnSpc>
            </a:pPr>
            <a:r>
              <a:rPr lang="en-US" sz="2499" spc="-24">
                <a:solidFill>
                  <a:srgbClr val="000000"/>
                </a:solidFill>
                <a:latin typeface="Nunito Sans Condensed"/>
                <a:ea typeface="Nunito Sans Condensed"/>
                <a:cs typeface="Nunito Sans Condensed"/>
                <a:sym typeface="Nunito Sans Condensed"/>
              </a:rPr>
              <a:t>Przygotowano i ogłoszono postępowanie o udzielenie zamówienia publicznego na realizację ww. zadania. W ramach podjętych działań opracowano niezbędną dokumentację przetargową, określono zakres robót oraz warunki udziału w postępowaniu, a następnie opublikowano ogłoszenie o zamówieniu. Zadanie ma na celu poprawę stanu technicznego dróg powiatowych oraz zwiększenie bezpieczeństwa ich użytkowników.</a:t>
            </a:r>
          </a:p>
        </p:txBody>
      </p:sp>
      <p:sp>
        <p:nvSpPr>
          <p:cNvPr id="20" name="TextBox 20"/>
          <p:cNvSpPr txBox="1"/>
          <p:nvPr/>
        </p:nvSpPr>
        <p:spPr>
          <a:xfrm>
            <a:off x="8090432" y="2319269"/>
            <a:ext cx="9343151" cy="267970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Remont bieżący nawierzchni bitumicznych dróg powiatowych mieszankami mineralno-asfaltowymi na terenie Powiatu Gorzowskiego</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otwarcia ofert: 29.04.2026</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INFRASTRUKTURA DROGOWA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25900" y="4051680"/>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22838" y="4707545"/>
            <a:ext cx="11923857"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Starosta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spotkał się z </a:t>
            </a:r>
            <a:r>
              <a:rPr lang="en-US" sz="1899" b="1" spc="-18">
                <a:solidFill>
                  <a:srgbClr val="020000"/>
                </a:solidFill>
                <a:latin typeface="Ruda Bold"/>
                <a:ea typeface="Ruda Bold"/>
                <a:cs typeface="Ruda Bold"/>
                <a:sym typeface="Ruda Bold"/>
              </a:rPr>
              <a:t>Agnieszką Sokołowską</a:t>
            </a:r>
            <a:r>
              <a:rPr lang="en-US" sz="1899" spc="-18">
                <a:solidFill>
                  <a:srgbClr val="020000"/>
                </a:solidFill>
                <a:latin typeface="Ruda"/>
                <a:ea typeface="Ruda"/>
                <a:cs typeface="Ruda"/>
                <a:sym typeface="Ruda"/>
              </a:rPr>
              <a:t>, Dyrektor Wydziału Zarządzania Funduszami Urzędu Miasta Gorzowa Wlkp., w celu omówienia założeń ustawy o zrównoważonym rozwoju miast. Przedmiotem rozmów były m.in. wzmocnienie współpracy samorządów w obszarach funkcjonalnych oraz korzyści wynikające z jej wdrożenia, np. zwiększenie dostępności usług publicznych.</a:t>
            </a:r>
          </a:p>
        </p:txBody>
      </p:sp>
      <p:grpSp>
        <p:nvGrpSpPr>
          <p:cNvPr id="10" name="Group 10"/>
          <p:cNvGrpSpPr/>
          <p:nvPr/>
        </p:nvGrpSpPr>
        <p:grpSpPr>
          <a:xfrm>
            <a:off x="13561961" y="1028700"/>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0" y="6530685"/>
            <a:ext cx="14962100" cy="2155862"/>
            <a:chOff x="0" y="0"/>
            <a:chExt cx="3940635" cy="567799"/>
          </a:xfrm>
        </p:grpSpPr>
        <p:sp>
          <p:nvSpPr>
            <p:cNvPr id="13" name="Freeform 13"/>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4" name="TextBox 14"/>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32891" y="3487244"/>
            <a:ext cx="3284734" cy="328473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7" name="Group 17"/>
          <p:cNvGrpSpPr/>
          <p:nvPr/>
        </p:nvGrpSpPr>
        <p:grpSpPr>
          <a:xfrm>
            <a:off x="13683896" y="1143578"/>
            <a:ext cx="3054978" cy="305497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547769" y="3602122"/>
            <a:ext cx="3054978" cy="30549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3889288" y="1348971"/>
            <a:ext cx="2644192" cy="264419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9912" b="-9912"/>
              </a:stretch>
            </a:blipFill>
            <a:ln w="104775" cap="sq">
              <a:solidFill>
                <a:srgbClr val="FFFFFF"/>
              </a:solidFill>
              <a:prstDash val="solid"/>
              <a:miter/>
            </a:ln>
          </p:spPr>
          <p:txBody>
            <a:bodyPr/>
            <a:lstStyle/>
            <a:p>
              <a:endParaRPr lang="pl-PL"/>
            </a:p>
          </p:txBody>
        </p:sp>
      </p:grpSp>
      <p:grpSp>
        <p:nvGrpSpPr>
          <p:cNvPr id="25" name="Group 25"/>
          <p:cNvGrpSpPr/>
          <p:nvPr/>
        </p:nvGrpSpPr>
        <p:grpSpPr>
          <a:xfrm>
            <a:off x="1753162" y="3807515"/>
            <a:ext cx="2644192" cy="26441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33310" r="-3758"/>
              </a:stretch>
            </a:blipFill>
            <a:ln w="104775" cap="sq">
              <a:solidFill>
                <a:srgbClr val="FFFFFF"/>
              </a:solidFill>
              <a:prstDash val="solid"/>
              <a:miter/>
            </a:ln>
          </p:spPr>
          <p:txBody>
            <a:bodyPr/>
            <a:lstStyle/>
            <a:p>
              <a:endParaRPr lang="pl-PL"/>
            </a:p>
          </p:txBody>
        </p:sp>
      </p:grpSp>
      <p:grpSp>
        <p:nvGrpSpPr>
          <p:cNvPr id="27" name="Group 27"/>
          <p:cNvGrpSpPr/>
          <p:nvPr/>
        </p:nvGrpSpPr>
        <p:grpSpPr>
          <a:xfrm>
            <a:off x="13561961" y="6041045"/>
            <a:ext cx="3284734" cy="3284734"/>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9" name="Group 29"/>
          <p:cNvGrpSpPr/>
          <p:nvPr/>
        </p:nvGrpSpPr>
        <p:grpSpPr>
          <a:xfrm>
            <a:off x="13683896" y="6155923"/>
            <a:ext cx="3054978" cy="3054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89288" y="6361316"/>
            <a:ext cx="2644192" cy="264419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r="-43727" b="-7664"/>
              </a:stretch>
            </a:blipFill>
            <a:ln w="104775" cap="sq">
              <a:solidFill>
                <a:srgbClr val="FFFFFF"/>
              </a:solidFill>
              <a:prstDash val="solid"/>
              <a:miter/>
            </a:ln>
          </p:spPr>
          <p:txBody>
            <a:bodyPr/>
            <a:lstStyle/>
            <a:p>
              <a:endParaRPr lang="pl-PL"/>
            </a:p>
          </p:txBody>
        </p:sp>
      </p:grpSp>
      <p:sp>
        <p:nvSpPr>
          <p:cNvPr id="34" name="TextBox 34"/>
          <p:cNvSpPr txBox="1"/>
          <p:nvPr/>
        </p:nvSpPr>
        <p:spPr>
          <a:xfrm>
            <a:off x="1161222" y="2213275"/>
            <a:ext cx="12100986"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związku z potwierdzeniem ogniska wysoce zjadliwej grypy ptaków (HPAI) w miejscowości Lubiszyn, Powiatowy Lekarz Weterynarii </a:t>
            </a:r>
            <a:r>
              <a:rPr lang="en-US" sz="1899" b="1" spc="-18">
                <a:solidFill>
                  <a:srgbClr val="000000"/>
                </a:solidFill>
                <a:latin typeface="Ruda Bold"/>
                <a:ea typeface="Ruda Bold"/>
                <a:cs typeface="Ruda Bold"/>
                <a:sym typeface="Ruda Bold"/>
              </a:rPr>
              <a:t>Witold Hącia</a:t>
            </a:r>
            <a:r>
              <a:rPr lang="en-US" sz="1899" spc="-18">
                <a:solidFill>
                  <a:srgbClr val="000000"/>
                </a:solidFill>
                <a:latin typeface="Ruda"/>
                <a:ea typeface="Ruda"/>
                <a:cs typeface="Ruda"/>
                <a:sym typeface="Ruda"/>
              </a:rPr>
              <a:t> zwołał posiedzenie Powiatowego Zespołu Zarządzania Kryzysowego. Omówiono sytuację epizootyczną, oceniono poziom zagrożenia oraz określono działania mające na celu ograniczenie rozprzestrzeniania się choroby. Służby prowadzą stały monitoring i pozostają w gotowości.</a:t>
            </a:r>
          </a:p>
        </p:txBody>
      </p:sp>
      <p:sp>
        <p:nvSpPr>
          <p:cNvPr id="35" name="TextBox 35"/>
          <p:cNvSpPr txBox="1"/>
          <p:nvPr/>
        </p:nvSpPr>
        <p:spPr>
          <a:xfrm>
            <a:off x="1547769" y="1720357"/>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24.02 | </a:t>
            </a:r>
            <a:r>
              <a:rPr lang="en-US" sz="2498" spc="-24">
                <a:solidFill>
                  <a:srgbClr val="000000"/>
                </a:solidFill>
                <a:latin typeface="Ruda"/>
                <a:ea typeface="Ruda"/>
                <a:cs typeface="Ruda"/>
                <a:sym typeface="Ruda"/>
              </a:rPr>
              <a:t>DZIAŁANIA KRYZYSOWE W ZWIĄZKU Z OGNISKIEM HPAI</a:t>
            </a:r>
          </a:p>
        </p:txBody>
      </p:sp>
      <p:sp>
        <p:nvSpPr>
          <p:cNvPr id="36" name="TextBox 36"/>
          <p:cNvSpPr txBox="1"/>
          <p:nvPr/>
        </p:nvSpPr>
        <p:spPr>
          <a:xfrm>
            <a:off x="4922838" y="4231295"/>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24.02 | </a:t>
            </a:r>
            <a:r>
              <a:rPr lang="en-US" sz="2498" spc="-24">
                <a:solidFill>
                  <a:srgbClr val="000000"/>
                </a:solidFill>
                <a:latin typeface="Ruda"/>
                <a:ea typeface="Ruda"/>
                <a:cs typeface="Ruda"/>
                <a:sym typeface="Ruda"/>
              </a:rPr>
              <a:t>SPOTKANIE W SPRAWIE USTAWY O ZRÓWNOWAŻONYM ROZWOJU MIAST</a:t>
            </a:r>
          </a:p>
        </p:txBody>
      </p:sp>
      <p:sp>
        <p:nvSpPr>
          <p:cNvPr id="37" name="TextBox 37"/>
          <p:cNvSpPr txBox="1"/>
          <p:nvPr/>
        </p:nvSpPr>
        <p:spPr>
          <a:xfrm>
            <a:off x="905215" y="6725740"/>
            <a:ext cx="1235699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25.02 | </a:t>
            </a:r>
            <a:r>
              <a:rPr lang="en-US" sz="2498" spc="-24">
                <a:solidFill>
                  <a:srgbClr val="000000"/>
                </a:solidFill>
                <a:latin typeface="Ruda"/>
                <a:ea typeface="Ruda"/>
                <a:cs typeface="Ruda"/>
                <a:sym typeface="Ruda"/>
              </a:rPr>
              <a:t>DECYZJE W SPRAWIE EFEKTYWNOŚCI ENERGETYCZNEJ I EDUKACJI WŁĄCZAJĄCEJ</a:t>
            </a:r>
          </a:p>
        </p:txBody>
      </p:sp>
      <p:sp>
        <p:nvSpPr>
          <p:cNvPr id="38" name="TextBox 38"/>
          <p:cNvSpPr txBox="1"/>
          <p:nvPr/>
        </p:nvSpPr>
        <p:spPr>
          <a:xfrm>
            <a:off x="1253084" y="7221040"/>
            <a:ext cx="12009124"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Podczas posiedzenia Zarządu Powiatu Gorzowskiego omówiono kluczowe kierunki działań dla rozwoju wspólnoty. Przedmiotem obrad była koncepcja utworzenia Spółdzielni Energetycznej w DPS Kamień Wielki, mającej zwiększyć efektywność energetyczną i obniżyć koszty funkcjonowania. Omówiono realizację projektu utworzenia Specjalistycznego Centrum Wspierającego Edukację Włączającą w SOSW w Lipkach Wielkich.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922838" y="2223744"/>
            <a:ext cx="12205465"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Kostrzynie nad Odrą odbyło się Spotkanie z Przedsiębiorcami Powiatu Gorzowskiego, z udziałem przedstawicieli biznesu, samorządów i instytucji otoczenia gospodarczego. Wydarzenie zostało zorganizowane przez KSSSE S.A. Rozmawiano o wsparciu inwestycji, funkcjonowaniu KSeF oraz wzmacnianiu potencjału inwestycyjnego powiatu, podkreślając znaczenie stałej współpracy i dialogu. Powiat reprezentowali: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Andrzej Kail</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Agnieszka Hołubowska</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Rafał Karmelita</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Anna Wichlińska</a:t>
            </a:r>
            <a:r>
              <a:rPr lang="en-US" sz="1899" spc="-18">
                <a:solidFill>
                  <a:srgbClr val="020000"/>
                </a:solidFill>
                <a:latin typeface="Ruda"/>
                <a:ea typeface="Ruda"/>
                <a:cs typeface="Ruda"/>
                <a:sym typeface="Ruda"/>
              </a:rPr>
              <a:t> oraz </a:t>
            </a:r>
            <a:r>
              <a:rPr lang="en-US" sz="1899" b="1" spc="-18">
                <a:solidFill>
                  <a:srgbClr val="020000"/>
                </a:solidFill>
                <a:latin typeface="Ruda Bold"/>
                <a:ea typeface="Ruda Bold"/>
                <a:cs typeface="Ruda Bold"/>
                <a:sym typeface="Ruda Bold"/>
              </a:rPr>
              <a:t>Adrian Wośkowiak</a:t>
            </a:r>
            <a:r>
              <a:rPr lang="en-US" sz="1899" spc="-18">
                <a:solidFill>
                  <a:srgbClr val="020000"/>
                </a:solidFill>
                <a:latin typeface="Ruda"/>
                <a:ea typeface="Ruda"/>
                <a:cs typeface="Ruda"/>
                <a:sym typeface="Ruda"/>
              </a:rPr>
              <a:t>.</a:t>
            </a:r>
          </a:p>
        </p:txBody>
      </p:sp>
      <p:grpSp>
        <p:nvGrpSpPr>
          <p:cNvPr id="7" name="Group 7"/>
          <p:cNvGrpSpPr/>
          <p:nvPr/>
        </p:nvGrpSpPr>
        <p:grpSpPr>
          <a:xfrm>
            <a:off x="0" y="4027255"/>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32891" y="983814"/>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1547769" y="1098692"/>
            <a:ext cx="3054978" cy="305497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753162" y="1304085"/>
            <a:ext cx="2644192" cy="26441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4629" t="-20886" r="-16747"/>
              </a:stretch>
            </a:blipFill>
            <a:ln w="104775" cap="sq">
              <a:solidFill>
                <a:srgbClr val="FFFFFF"/>
              </a:solidFill>
              <a:prstDash val="solid"/>
              <a:miter/>
            </a:ln>
          </p:spPr>
          <p:txBody>
            <a:bodyPr/>
            <a:lstStyle/>
            <a:p>
              <a:endParaRPr lang="pl-PL"/>
            </a:p>
          </p:txBody>
        </p:sp>
      </p:grpSp>
      <p:sp>
        <p:nvSpPr>
          <p:cNvPr id="17" name="TextBox 17"/>
          <p:cNvSpPr txBox="1"/>
          <p:nvPr/>
        </p:nvSpPr>
        <p:spPr>
          <a:xfrm>
            <a:off x="4922838" y="1727866"/>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26.02 | </a:t>
            </a:r>
            <a:r>
              <a:rPr lang="en-US" sz="2498" spc="-24">
                <a:solidFill>
                  <a:srgbClr val="000000"/>
                </a:solidFill>
                <a:latin typeface="Ruda"/>
                <a:ea typeface="Ruda"/>
                <a:cs typeface="Ruda"/>
                <a:sym typeface="Ruda"/>
              </a:rPr>
              <a:t>DIALOG Z PRZEDSIĘBIORCAMI I WSPARCIE ROZWOJU GOSPODARCZEGO</a:t>
            </a:r>
          </a:p>
        </p:txBody>
      </p:sp>
      <p:grpSp>
        <p:nvGrpSpPr>
          <p:cNvPr id="18" name="Group 18"/>
          <p:cNvGrpSpPr/>
          <p:nvPr/>
        </p:nvGrpSpPr>
        <p:grpSpPr>
          <a:xfrm>
            <a:off x="3325900" y="6536205"/>
            <a:ext cx="14962100" cy="2155862"/>
            <a:chOff x="0" y="0"/>
            <a:chExt cx="3940635" cy="567799"/>
          </a:xfrm>
        </p:grpSpPr>
        <p:sp>
          <p:nvSpPr>
            <p:cNvPr id="19" name="Freeform 19"/>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20" name="TextBox 20"/>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3561961" y="353761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432891" y="5973566"/>
            <a:ext cx="3284734" cy="3284734"/>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5" name="Group 25"/>
          <p:cNvGrpSpPr/>
          <p:nvPr/>
        </p:nvGrpSpPr>
        <p:grpSpPr>
          <a:xfrm>
            <a:off x="13683896" y="3652494"/>
            <a:ext cx="3054978" cy="30549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547769" y="6088444"/>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3857886"/>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40798" r="-9474"/>
              </a:stretch>
            </a:blipFill>
            <a:ln w="104775" cap="sq">
              <a:solidFill>
                <a:srgbClr val="FFFFFF"/>
              </a:solidFill>
              <a:prstDash val="solid"/>
              <a:miter/>
            </a:ln>
          </p:spPr>
          <p:txBody>
            <a:bodyPr/>
            <a:lstStyle/>
            <a:p>
              <a:endParaRPr lang="pl-PL"/>
            </a:p>
          </p:txBody>
        </p:sp>
      </p:grpSp>
      <p:grpSp>
        <p:nvGrpSpPr>
          <p:cNvPr id="33" name="Group 33"/>
          <p:cNvGrpSpPr/>
          <p:nvPr/>
        </p:nvGrpSpPr>
        <p:grpSpPr>
          <a:xfrm rot="-72422">
            <a:off x="1753162" y="6293837"/>
            <a:ext cx="2644192" cy="264419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8263" r="-23251"/>
              </a:stretch>
            </a:blipFill>
            <a:ln w="104775" cap="sq">
              <a:solidFill>
                <a:srgbClr val="FFFFFF"/>
              </a:solidFill>
              <a:prstDash val="solid"/>
              <a:miter/>
            </a:ln>
          </p:spPr>
          <p:txBody>
            <a:bodyPr/>
            <a:lstStyle/>
            <a:p>
              <a:endParaRPr lang="pl-PL"/>
            </a:p>
          </p:txBody>
        </p:sp>
      </p:grpSp>
      <p:sp>
        <p:nvSpPr>
          <p:cNvPr id="35" name="TextBox 35"/>
          <p:cNvSpPr txBox="1"/>
          <p:nvPr/>
        </p:nvSpPr>
        <p:spPr>
          <a:xfrm>
            <a:off x="1253084" y="4222310"/>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27.02 | </a:t>
            </a:r>
            <a:r>
              <a:rPr lang="en-US" sz="2498" spc="-24">
                <a:solidFill>
                  <a:srgbClr val="000000"/>
                </a:solidFill>
                <a:latin typeface="Ruda"/>
                <a:ea typeface="Ruda"/>
                <a:cs typeface="Ruda"/>
                <a:sym typeface="Ruda"/>
              </a:rPr>
              <a:t>WYRÓŻNIENIE STAROSTY MEDALEM PTTK</a:t>
            </a:r>
          </a:p>
        </p:txBody>
      </p:sp>
      <p:sp>
        <p:nvSpPr>
          <p:cNvPr id="36" name="TextBox 36"/>
          <p:cNvSpPr txBox="1"/>
          <p:nvPr/>
        </p:nvSpPr>
        <p:spPr>
          <a:xfrm>
            <a:off x="4922838" y="675849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2.03 | </a:t>
            </a:r>
            <a:r>
              <a:rPr lang="en-US" sz="2498" spc="-24">
                <a:solidFill>
                  <a:srgbClr val="000000"/>
                </a:solidFill>
                <a:latin typeface="Ruda"/>
                <a:ea typeface="Ruda"/>
                <a:cs typeface="Ruda"/>
                <a:sym typeface="Ruda"/>
              </a:rPr>
              <a:t>PODSUMOWANIE PROGRAMU OLIOC I PLANY NA 2026 ROK</a:t>
            </a:r>
          </a:p>
        </p:txBody>
      </p:sp>
      <p:sp>
        <p:nvSpPr>
          <p:cNvPr id="37" name="TextBox 37"/>
          <p:cNvSpPr txBox="1"/>
          <p:nvPr/>
        </p:nvSpPr>
        <p:spPr>
          <a:xfrm>
            <a:off x="2095500" y="4717610"/>
            <a:ext cx="11166708"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siedzibie Oddziału PTTK Ziemia Gorzowska odbył się Zjazd Delegatów, podczas którego wręczono wyróżnienia dla osób szczególnie zasłużonych. Medal Zarządu Głównego Polskiego Towarzystwa Turystyczno-Krajoznawczego „Za pomoc i współpracę” otrzymał Starosta </a:t>
            </a:r>
            <a:r>
              <a:rPr lang="en-US" sz="1899" b="1" spc="-18">
                <a:solidFill>
                  <a:srgbClr val="000000"/>
                </a:solidFill>
                <a:latin typeface="Ruda Bold"/>
                <a:ea typeface="Ruda Bold"/>
                <a:cs typeface="Ruda Bold"/>
                <a:sym typeface="Ruda Bold"/>
              </a:rPr>
              <a:t>Krzysztof Karwatowicz</a:t>
            </a:r>
          </a:p>
          <a:p>
            <a:pPr algn="r">
              <a:lnSpc>
                <a:spcPts val="2279"/>
              </a:lnSpc>
            </a:pPr>
            <a:r>
              <a:rPr lang="en-US" sz="1899" spc="-18">
                <a:solidFill>
                  <a:srgbClr val="000000"/>
                </a:solidFill>
                <a:latin typeface="Ruda"/>
                <a:ea typeface="Ruda"/>
                <a:cs typeface="Ruda"/>
                <a:sym typeface="Ruda"/>
              </a:rPr>
              <a:t> – w uznaniu za partnerskie działania na rzecz rozwoju turystyki i promocji walorów regionu.</a:t>
            </a:r>
          </a:p>
        </p:txBody>
      </p:sp>
      <p:sp>
        <p:nvSpPr>
          <p:cNvPr id="38" name="TextBox 38"/>
          <p:cNvSpPr txBox="1"/>
          <p:nvPr/>
        </p:nvSpPr>
        <p:spPr>
          <a:xfrm>
            <a:off x="4922838" y="7272842"/>
            <a:ext cx="11610643"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Podczas spotkania zwołanego przez Wojewodę Lubuskiego omówiono realizację zadań w ramach Programu Ochrony Ludności i Obrony Cywilnej w 2025 roku oraz założenia na rok 2026. Powiat Gorzowski reprezentował Wicestarosta </a:t>
            </a: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 Przedmiotem obrad była analiza stopnia realizacji programu, wydatków oraz możliwości efektywnego wykorzystania środków.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32891" y="2230719"/>
            <a:ext cx="11829317"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Powiat Gorzowski pozyskał dofinansowanie na realizację projektu „Klucz do samodzielności – wsparcie dzieci i młodzieży w procesie usamodzielniania”. Przedsięwzięcie, realizowane we współpracy z PCPR, obejmie 40 wychowanków pieczy zastępczej. W jego ramach powstaną mieszkania treningowe oraz system wsparcia specjalistycznego, wzmacniający proces wchodzenia w samodzielne życie.</a:t>
            </a:r>
          </a:p>
        </p:txBody>
      </p:sp>
      <p:grpSp>
        <p:nvGrpSpPr>
          <p:cNvPr id="7" name="Group 7"/>
          <p:cNvGrpSpPr/>
          <p:nvPr/>
        </p:nvGrpSpPr>
        <p:grpSpPr>
          <a:xfrm>
            <a:off x="3325900" y="4012558"/>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22838" y="4745106"/>
            <a:ext cx="11259251"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Zielonej Górze odbyło się inauguracyjne posiedzenie Społecznego Komitetu Fundatorów Sztandaru 15. Lubuskiej Brygady Obrony Terytorialnej. Podczas spotkania powołano skład komitetu oraz podpisano akt założycielski i regulamin. Powiat Gorzowski reprezentował Wicestarosta </a:t>
            </a:r>
          </a:p>
          <a:p>
            <a:pPr algn="l">
              <a:lnSpc>
                <a:spcPts val="2279"/>
              </a:lnSpc>
            </a:pP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 Uroczyste przekazanie sztandaru planowane jest na październik 2026 roku.</a:t>
            </a:r>
          </a:p>
        </p:txBody>
      </p:sp>
      <p:grpSp>
        <p:nvGrpSpPr>
          <p:cNvPr id="11" name="Group 11"/>
          <p:cNvGrpSpPr/>
          <p:nvPr/>
        </p:nvGrpSpPr>
        <p:grpSpPr>
          <a:xfrm>
            <a:off x="13561961" y="1028700"/>
            <a:ext cx="3284734" cy="3284734"/>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3" name="Group 13"/>
          <p:cNvGrpSpPr/>
          <p:nvPr/>
        </p:nvGrpSpPr>
        <p:grpSpPr>
          <a:xfrm>
            <a:off x="0" y="6497890"/>
            <a:ext cx="14962100" cy="2155862"/>
            <a:chOff x="0" y="0"/>
            <a:chExt cx="3940635" cy="567799"/>
          </a:xfrm>
        </p:grpSpPr>
        <p:sp>
          <p:nvSpPr>
            <p:cNvPr id="14" name="Freeform 1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5" name="TextBox 1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432891" y="7227724"/>
            <a:ext cx="11829317"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Kostrzynie nad Odrą odbyły się uroczystości 30-lecia Środowiskowego Domu Samopomocy oraz 10-lecia jego wyodrębnienia ze struktur Ośrodka Pomocy Społecznej. W uroczystości uczestniczyli: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a:t>
            </a:r>
            <a:r>
              <a:rPr lang="en-US" sz="1899" b="1" spc="-18">
                <a:solidFill>
                  <a:srgbClr val="000000"/>
                </a:solidFill>
                <a:latin typeface="Ruda Bold"/>
                <a:ea typeface="Ruda Bold"/>
                <a:cs typeface="Ruda Bold"/>
                <a:sym typeface="Ruda Bold"/>
              </a:rPr>
              <a:t>Agnieszka Hołubowska</a:t>
            </a:r>
            <a:r>
              <a:rPr lang="en-US" sz="1899" spc="-18">
                <a:solidFill>
                  <a:srgbClr val="000000"/>
                </a:solidFill>
                <a:latin typeface="Ruda"/>
                <a:ea typeface="Ruda"/>
                <a:cs typeface="Ruda"/>
                <a:sym typeface="Ruda"/>
              </a:rPr>
              <a:t> – Członek Zarządu Powiatu Gorzowskiego oraz </a:t>
            </a:r>
            <a:r>
              <a:rPr lang="en-US" sz="1899" b="1" spc="-18">
                <a:solidFill>
                  <a:srgbClr val="000000"/>
                </a:solidFill>
                <a:latin typeface="Ruda Bold"/>
                <a:ea typeface="Ruda Bold"/>
                <a:cs typeface="Ruda Bold"/>
                <a:sym typeface="Ruda Bold"/>
              </a:rPr>
              <a:t>Rafał Karmelita</a:t>
            </a:r>
            <a:r>
              <a:rPr lang="en-US" sz="1899" spc="-18">
                <a:solidFill>
                  <a:srgbClr val="000000"/>
                </a:solidFill>
                <a:latin typeface="Ruda"/>
                <a:ea typeface="Ruda"/>
                <a:cs typeface="Ruda"/>
                <a:sym typeface="Ruda"/>
              </a:rPr>
              <a:t> – Wiceprzewodniczący Rady Powiatu Gorzowskiego.</a:t>
            </a:r>
          </a:p>
        </p:txBody>
      </p:sp>
      <p:grpSp>
        <p:nvGrpSpPr>
          <p:cNvPr id="17" name="Group 17"/>
          <p:cNvGrpSpPr/>
          <p:nvPr/>
        </p:nvGrpSpPr>
        <p:grpSpPr>
          <a:xfrm>
            <a:off x="1432891" y="3449919"/>
            <a:ext cx="3284734" cy="3284734"/>
            <a:chOff x="0" y="0"/>
            <a:chExt cx="812800" cy="812800"/>
          </a:xfrm>
        </p:grpSpPr>
        <p:sp>
          <p:nvSpPr>
            <p:cNvPr id="18" name="Freeform 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9" name="Group 19"/>
          <p:cNvGrpSpPr/>
          <p:nvPr/>
        </p:nvGrpSpPr>
        <p:grpSpPr>
          <a:xfrm>
            <a:off x="13683896" y="1143578"/>
            <a:ext cx="3054978" cy="30549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547769" y="3564797"/>
            <a:ext cx="3054978" cy="305497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13889288" y="1348971"/>
            <a:ext cx="2644192" cy="2644192"/>
            <a:chOff x="0" y="0"/>
            <a:chExt cx="812800" cy="812800"/>
          </a:xfrm>
        </p:grpSpPr>
        <p:sp>
          <p:nvSpPr>
            <p:cNvPr id="26" name="Freeform 26"/>
            <p:cNvSpPr/>
            <p:nvPr/>
          </p:nvSpPr>
          <p:spPr>
            <a:xfrm rot="-146194">
              <a:off x="-7" y="-7"/>
              <a:ext cx="812814" cy="812814"/>
            </a:xfrm>
            <a:custGeom>
              <a:avLst/>
              <a:gdLst/>
              <a:ahLst/>
              <a:cxnLst/>
              <a:rect l="l" t="t" r="r" b="b"/>
              <a:pathLst>
                <a:path w="812814" h="812814">
                  <a:moveTo>
                    <a:pt x="423684" y="374"/>
                  </a:moveTo>
                  <a:cubicBezTo>
                    <a:pt x="199439" y="-9168"/>
                    <a:pt x="9916" y="164884"/>
                    <a:pt x="374" y="389130"/>
                  </a:cubicBezTo>
                  <a:cubicBezTo>
                    <a:pt x="-9168" y="613375"/>
                    <a:pt x="164884" y="802898"/>
                    <a:pt x="389130" y="812440"/>
                  </a:cubicBezTo>
                  <a:cubicBezTo>
                    <a:pt x="613375" y="821982"/>
                    <a:pt x="802898" y="647930"/>
                    <a:pt x="812440" y="423684"/>
                  </a:cubicBezTo>
                  <a:cubicBezTo>
                    <a:pt x="821982" y="199439"/>
                    <a:pt x="647930" y="9916"/>
                    <a:pt x="423684" y="374"/>
                  </a:cubicBezTo>
                  <a:close/>
                </a:path>
              </a:pathLst>
            </a:custGeom>
            <a:blipFill>
              <a:blip r:embed="rId4"/>
              <a:stretch>
                <a:fillRect l="-35506" t="-852" r="-15477"/>
              </a:stretch>
            </a:blipFill>
            <a:ln w="104775" cap="sq">
              <a:solidFill>
                <a:srgbClr val="FFFFFF"/>
              </a:solidFill>
              <a:prstDash val="solid"/>
              <a:miter/>
            </a:ln>
          </p:spPr>
          <p:txBody>
            <a:bodyPr/>
            <a:lstStyle/>
            <a:p>
              <a:endParaRPr lang="pl-PL"/>
            </a:p>
          </p:txBody>
        </p:sp>
      </p:grpSp>
      <p:grpSp>
        <p:nvGrpSpPr>
          <p:cNvPr id="27" name="Group 27"/>
          <p:cNvGrpSpPr/>
          <p:nvPr/>
        </p:nvGrpSpPr>
        <p:grpSpPr>
          <a:xfrm>
            <a:off x="1753162" y="3770190"/>
            <a:ext cx="2644192" cy="264419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8895" r="-21377"/>
              </a:stretch>
            </a:blipFill>
            <a:ln w="104775" cap="sq">
              <a:solidFill>
                <a:srgbClr val="FFFFFF"/>
              </a:solidFill>
              <a:prstDash val="solid"/>
              <a:miter/>
            </a:ln>
          </p:spPr>
          <p:txBody>
            <a:bodyPr/>
            <a:lstStyle/>
            <a:p>
              <a:endParaRPr lang="pl-PL"/>
            </a:p>
          </p:txBody>
        </p:sp>
      </p:grpSp>
      <p:sp>
        <p:nvSpPr>
          <p:cNvPr id="29" name="TextBox 29"/>
          <p:cNvSpPr txBox="1"/>
          <p:nvPr/>
        </p:nvSpPr>
        <p:spPr>
          <a:xfrm>
            <a:off x="2361983" y="1713395"/>
            <a:ext cx="10900226"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4.03 | </a:t>
            </a:r>
            <a:r>
              <a:rPr lang="en-US" sz="2498" spc="-24">
                <a:solidFill>
                  <a:srgbClr val="000000"/>
                </a:solidFill>
                <a:latin typeface="Ruda"/>
                <a:ea typeface="Ruda"/>
                <a:cs typeface="Ruda"/>
                <a:sym typeface="Ruda"/>
              </a:rPr>
              <a:t>DOFINANSOWANIE PROJEKTU WSPARCIA USAMODZIELNIANIA MŁODZIEŻY</a:t>
            </a:r>
          </a:p>
        </p:txBody>
      </p:sp>
      <p:sp>
        <p:nvSpPr>
          <p:cNvPr id="30" name="TextBox 30"/>
          <p:cNvSpPr txBox="1"/>
          <p:nvPr/>
        </p:nvSpPr>
        <p:spPr>
          <a:xfrm>
            <a:off x="4922838" y="4192656"/>
            <a:ext cx="10039262"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4.03 | </a:t>
            </a:r>
            <a:r>
              <a:rPr lang="en-US" sz="2498" spc="-24">
                <a:solidFill>
                  <a:srgbClr val="000000"/>
                </a:solidFill>
                <a:latin typeface="Ruda"/>
                <a:ea typeface="Ruda"/>
                <a:cs typeface="Ruda"/>
                <a:sym typeface="Ruda"/>
              </a:rPr>
              <a:t>INAUGURACJA KOMITETU FUNDATORÓW SZTANDARU 15. LBOT</a:t>
            </a:r>
          </a:p>
        </p:txBody>
      </p:sp>
      <p:grpSp>
        <p:nvGrpSpPr>
          <p:cNvPr id="31" name="Group 31"/>
          <p:cNvGrpSpPr/>
          <p:nvPr/>
        </p:nvGrpSpPr>
        <p:grpSpPr>
          <a:xfrm>
            <a:off x="13561961" y="6008251"/>
            <a:ext cx="3284734" cy="3284734"/>
            <a:chOff x="0" y="0"/>
            <a:chExt cx="812800" cy="812800"/>
          </a:xfrm>
        </p:grpSpPr>
        <p:sp>
          <p:nvSpPr>
            <p:cNvPr id="32" name="Freeform 3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33" name="Group 33"/>
          <p:cNvGrpSpPr/>
          <p:nvPr/>
        </p:nvGrpSpPr>
        <p:grpSpPr>
          <a:xfrm>
            <a:off x="13683896" y="6123129"/>
            <a:ext cx="3054978" cy="305497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13889288" y="6328521"/>
            <a:ext cx="2644192" cy="2644192"/>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136" r="-25136"/>
              </a:stretch>
            </a:blipFill>
            <a:ln w="104775" cap="sq">
              <a:solidFill>
                <a:srgbClr val="FFFFFF"/>
              </a:solidFill>
              <a:prstDash val="solid"/>
              <a:miter/>
            </a:ln>
          </p:spPr>
          <p:txBody>
            <a:bodyPr/>
            <a:lstStyle/>
            <a:p>
              <a:endParaRPr lang="pl-PL"/>
            </a:p>
          </p:txBody>
        </p:sp>
      </p:grpSp>
      <p:sp>
        <p:nvSpPr>
          <p:cNvPr id="38" name="TextBox 38"/>
          <p:cNvSpPr txBox="1"/>
          <p:nvPr/>
        </p:nvSpPr>
        <p:spPr>
          <a:xfrm>
            <a:off x="1136418" y="6728838"/>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5.03 | </a:t>
            </a:r>
            <a:r>
              <a:rPr lang="en-US" sz="2498" spc="-24">
                <a:solidFill>
                  <a:srgbClr val="000000"/>
                </a:solidFill>
                <a:latin typeface="Ruda"/>
                <a:ea typeface="Ruda"/>
                <a:cs typeface="Ruda"/>
                <a:sym typeface="Ruda"/>
              </a:rPr>
              <a:t>JUBILEUSZ 30-LECIA ŚDS W KOSTRZYNIE NAD ODRĄ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2891" y="983814"/>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1547769" y="1098692"/>
            <a:ext cx="3054978" cy="30549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753162" y="1304085"/>
            <a:ext cx="2644192" cy="26441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373" t="-16914" b="-45356"/>
              </a:stretch>
            </a:blipFill>
            <a:ln w="104775" cap="sq">
              <a:solidFill>
                <a:srgbClr val="FFFFFF"/>
              </a:solidFill>
              <a:prstDash val="solid"/>
              <a:miter/>
            </a:ln>
          </p:spPr>
          <p:txBody>
            <a:bodyPr/>
            <a:lstStyle/>
            <a:p>
              <a:endParaRPr lang="pl-PL"/>
            </a:p>
          </p:txBody>
        </p:sp>
      </p:grpSp>
      <p:sp>
        <p:nvSpPr>
          <p:cNvPr id="16" name="TextBox 16"/>
          <p:cNvSpPr txBox="1"/>
          <p:nvPr/>
        </p:nvSpPr>
        <p:spPr>
          <a:xfrm>
            <a:off x="4922838" y="2204116"/>
            <a:ext cx="11259251"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Starosta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spotkał się z Wójtem Gminy Bogdaniec </a:t>
            </a:r>
            <a:r>
              <a:rPr lang="en-US" sz="1899" b="1" spc="-18">
                <a:solidFill>
                  <a:srgbClr val="020000"/>
                </a:solidFill>
                <a:latin typeface="Ruda Bold"/>
                <a:ea typeface="Ruda Bold"/>
                <a:cs typeface="Ruda Bold"/>
                <a:sym typeface="Ruda Bold"/>
              </a:rPr>
              <a:t>Tomaszem Kwiatkowskim</a:t>
            </a:r>
            <a:r>
              <a:rPr lang="en-US" sz="1899" spc="-18">
                <a:solidFill>
                  <a:srgbClr val="020000"/>
                </a:solidFill>
                <a:latin typeface="Ruda"/>
                <a:ea typeface="Ruda"/>
                <a:cs typeface="Ruda"/>
                <a:sym typeface="Ruda"/>
              </a:rPr>
              <a:t>. Rozmowy dotyczyły przede wszystkim dróg powiatowych, bieżących potrzeb infrastrukturalnych oraz planów remontowych. Podkreślono znaczenie współpracy samorządów dla skutecznej realizacji inwestycji, ze szczególnym uwzględnieniem poprawy bezpieczeństwa i komfortu użytkowników dróg.</a:t>
            </a:r>
          </a:p>
        </p:txBody>
      </p:sp>
      <p:sp>
        <p:nvSpPr>
          <p:cNvPr id="17" name="TextBox 17"/>
          <p:cNvSpPr txBox="1"/>
          <p:nvPr/>
        </p:nvSpPr>
        <p:spPr>
          <a:xfrm>
            <a:off x="4922838" y="1727866"/>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6.03 | </a:t>
            </a:r>
            <a:r>
              <a:rPr lang="en-US" sz="2498" spc="-24">
                <a:solidFill>
                  <a:srgbClr val="000000"/>
                </a:solidFill>
                <a:latin typeface="Ruda"/>
                <a:ea typeface="Ruda"/>
                <a:cs typeface="Ruda"/>
                <a:sym typeface="Ruda"/>
              </a:rPr>
              <a:t>WSPÓŁPRACA Z GMINĄ BOGDANIEC W ZAKRESIE INFRASTRUKTURY DROGOWEJ</a:t>
            </a:r>
          </a:p>
        </p:txBody>
      </p:sp>
      <p:grpSp>
        <p:nvGrpSpPr>
          <p:cNvPr id="18" name="Group 18"/>
          <p:cNvGrpSpPr/>
          <p:nvPr/>
        </p:nvGrpSpPr>
        <p:grpSpPr>
          <a:xfrm>
            <a:off x="3325900" y="6536205"/>
            <a:ext cx="14962100" cy="2155862"/>
            <a:chOff x="0" y="0"/>
            <a:chExt cx="3940635" cy="567799"/>
          </a:xfrm>
        </p:grpSpPr>
        <p:sp>
          <p:nvSpPr>
            <p:cNvPr id="19" name="Freeform 19"/>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20" name="TextBox 20"/>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3561961" y="353761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432891" y="5973566"/>
            <a:ext cx="3284734" cy="3284734"/>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5" name="Group 25"/>
          <p:cNvGrpSpPr/>
          <p:nvPr/>
        </p:nvGrpSpPr>
        <p:grpSpPr>
          <a:xfrm>
            <a:off x="13683896" y="3652494"/>
            <a:ext cx="3054978" cy="30549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547769" y="6088444"/>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3857886"/>
            <a:ext cx="2644192" cy="2644192"/>
            <a:chOff x="0" y="0"/>
            <a:chExt cx="812800" cy="812800"/>
          </a:xfrm>
        </p:grpSpPr>
        <p:sp>
          <p:nvSpPr>
            <p:cNvPr id="32" name="Freeform 32"/>
            <p:cNvSpPr/>
            <p:nvPr/>
          </p:nvSpPr>
          <p:spPr>
            <a:xfrm rot="149280">
              <a:off x="-7" y="-7"/>
              <a:ext cx="812814" cy="812814"/>
            </a:xfrm>
            <a:custGeom>
              <a:avLst/>
              <a:gdLst/>
              <a:ahLst/>
              <a:cxnLst/>
              <a:rect l="l" t="t" r="r" b="b"/>
              <a:pathLst>
                <a:path w="812814" h="812814">
                  <a:moveTo>
                    <a:pt x="388765" y="390"/>
                  </a:moveTo>
                  <a:cubicBezTo>
                    <a:pt x="164528" y="10133"/>
                    <a:pt x="-9353" y="199812"/>
                    <a:pt x="390" y="424049"/>
                  </a:cubicBezTo>
                  <a:cubicBezTo>
                    <a:pt x="10133" y="648286"/>
                    <a:pt x="199812" y="822167"/>
                    <a:pt x="424049" y="812424"/>
                  </a:cubicBezTo>
                  <a:cubicBezTo>
                    <a:pt x="648286" y="802681"/>
                    <a:pt x="822167" y="613002"/>
                    <a:pt x="812424" y="388765"/>
                  </a:cubicBezTo>
                  <a:cubicBezTo>
                    <a:pt x="802681" y="164528"/>
                    <a:pt x="613002" y="-9353"/>
                    <a:pt x="388765" y="390"/>
                  </a:cubicBezTo>
                  <a:close/>
                </a:path>
              </a:pathLst>
            </a:custGeom>
            <a:blipFill>
              <a:blip r:embed="rId5"/>
              <a:stretch>
                <a:fillRect l="-110317" t="-48234" b="-9312"/>
              </a:stretch>
            </a:blipFill>
            <a:ln w="104775" cap="sq">
              <a:solidFill>
                <a:srgbClr val="FFFFFF"/>
              </a:solidFill>
              <a:prstDash val="solid"/>
              <a:miter/>
            </a:ln>
          </p:spPr>
          <p:txBody>
            <a:bodyPr/>
            <a:lstStyle/>
            <a:p>
              <a:endParaRPr lang="pl-PL"/>
            </a:p>
          </p:txBody>
        </p:sp>
      </p:grpSp>
      <p:grpSp>
        <p:nvGrpSpPr>
          <p:cNvPr id="33" name="Group 33"/>
          <p:cNvGrpSpPr/>
          <p:nvPr/>
        </p:nvGrpSpPr>
        <p:grpSpPr>
          <a:xfrm>
            <a:off x="1753162" y="6293837"/>
            <a:ext cx="2644192" cy="264419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274" b="-274"/>
              </a:stretch>
            </a:blipFill>
            <a:ln w="104775" cap="sq">
              <a:solidFill>
                <a:srgbClr val="FFFFFF"/>
              </a:solidFill>
              <a:prstDash val="solid"/>
              <a:miter/>
            </a:ln>
          </p:spPr>
          <p:txBody>
            <a:bodyPr/>
            <a:lstStyle/>
            <a:p>
              <a:endParaRPr lang="pl-PL"/>
            </a:p>
          </p:txBody>
        </p:sp>
      </p:grpSp>
      <p:sp>
        <p:nvSpPr>
          <p:cNvPr id="35" name="TextBox 35"/>
          <p:cNvSpPr txBox="1"/>
          <p:nvPr/>
        </p:nvSpPr>
        <p:spPr>
          <a:xfrm>
            <a:off x="1028700" y="4674748"/>
            <a:ext cx="12233508"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Skwierzyńskim Ośrodku Kultury odbyła się III konferencja edukacyjna „O barierach i sposobach ich pokonywania w skutecznej komunikacji”, zorganizowana przez Specjalny Ośrodek Szkolno-Wychowawczy</a:t>
            </a:r>
          </a:p>
          <a:p>
            <a:pPr algn="r">
              <a:lnSpc>
                <a:spcPts val="2279"/>
              </a:lnSpc>
            </a:pPr>
            <a:r>
              <a:rPr lang="en-US" sz="1899" spc="-18">
                <a:solidFill>
                  <a:srgbClr val="000000"/>
                </a:solidFill>
                <a:latin typeface="Ruda"/>
                <a:ea typeface="Ruda"/>
                <a:cs typeface="Ruda"/>
                <a:sym typeface="Ruda"/>
              </a:rPr>
              <a:t> w Lipkach Wielkich, pod honorowym patronatem Starosty Powiatu Gorzowskiego </a:t>
            </a:r>
            <a:r>
              <a:rPr lang="en-US" sz="1899" b="1" spc="-18">
                <a:solidFill>
                  <a:srgbClr val="000000"/>
                </a:solidFill>
                <a:latin typeface="Ruda Bold"/>
                <a:ea typeface="Ruda Bold"/>
                <a:cs typeface="Ruda Bold"/>
                <a:sym typeface="Ruda Bold"/>
              </a:rPr>
              <a:t>Krzysztofa Karwatowicza</a:t>
            </a:r>
            <a:r>
              <a:rPr lang="en-US" sz="1899" spc="-18">
                <a:solidFill>
                  <a:srgbClr val="000000"/>
                </a:solidFill>
                <a:latin typeface="Ruda"/>
                <a:ea typeface="Ruda"/>
                <a:cs typeface="Ruda"/>
                <a:sym typeface="Ruda"/>
              </a:rPr>
              <a:t>. Inicjatywa stanowiła przestrzeń do wymiany doświadczeń oraz poszerzania wiedzy w zakresie wsparcia psychologicznego i wychowawczego. W spotkaniu uczestniczył Wicestarosta </a:t>
            </a: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a:t>
            </a:r>
          </a:p>
        </p:txBody>
      </p:sp>
      <p:sp>
        <p:nvSpPr>
          <p:cNvPr id="36" name="TextBox 36"/>
          <p:cNvSpPr txBox="1"/>
          <p:nvPr/>
        </p:nvSpPr>
        <p:spPr>
          <a:xfrm>
            <a:off x="4922838" y="675849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10.03 | </a:t>
            </a:r>
            <a:r>
              <a:rPr lang="en-US" sz="2498" spc="-24">
                <a:solidFill>
                  <a:srgbClr val="000000"/>
                </a:solidFill>
                <a:latin typeface="Ruda"/>
                <a:ea typeface="Ruda"/>
                <a:cs typeface="Ruda"/>
                <a:sym typeface="Ruda"/>
              </a:rPr>
              <a:t>PODSUMOWANIE DZIAŁAŃ PSP ZA 2025 ROK</a:t>
            </a:r>
          </a:p>
        </p:txBody>
      </p:sp>
      <p:sp>
        <p:nvSpPr>
          <p:cNvPr id="37" name="TextBox 37"/>
          <p:cNvSpPr txBox="1"/>
          <p:nvPr/>
        </p:nvSpPr>
        <p:spPr>
          <a:xfrm>
            <a:off x="3571244" y="4179448"/>
            <a:ext cx="9690965"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9.03 | </a:t>
            </a:r>
            <a:r>
              <a:rPr lang="en-US" sz="2498" spc="-24">
                <a:solidFill>
                  <a:srgbClr val="000000"/>
                </a:solidFill>
                <a:latin typeface="Ruda"/>
                <a:ea typeface="Ruda"/>
                <a:cs typeface="Ruda"/>
                <a:sym typeface="Ruda"/>
              </a:rPr>
              <a:t>III KONFERENCJA EDUKACYJNA O SKUTECZNEJ KOMUNIKACJI</a:t>
            </a:r>
          </a:p>
        </p:txBody>
      </p:sp>
      <p:sp>
        <p:nvSpPr>
          <p:cNvPr id="38" name="TextBox 38"/>
          <p:cNvSpPr txBox="1"/>
          <p:nvPr/>
        </p:nvSpPr>
        <p:spPr>
          <a:xfrm>
            <a:off x="4959185" y="7272842"/>
            <a:ext cx="11186557"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Komendzie Miejskiej Państwowej Straży Pożarnej w Gorzowie Wielkopolskim odbyła się narada podsumowująca realizację zadań w 2025 roku na terenie miasta i powiatu. W spotkaniu uczestniczył Starosta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Omówiono działania służb ratowniczych, wyzwania na przyszłość oraz podkreślono znaczenie współpracy z jednostkami Ochotniczych Straży Pożarnych.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25900" y="4012558"/>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922838" y="4681353"/>
            <a:ext cx="11418600"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Podczas posiedzenia Zarządu Powiatu Gorzowskiego omówiono zmiany w budżecie na 2026 rok oraz działania wspierające realizację zadań publicznych. Powołano komisje konkursowe, rozpatrzono wniosek Koła Gospodyń Wiejskich w Pyrzanach oraz inicjatywę Powiatowej Stacji Sanitarno-Epidemiologicznej dotyczącą działań edukacyjnych. W posiedzeniu uczestniczyli: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Agnieszka Hołubowska</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Andrzej Legan</a:t>
            </a:r>
            <a:r>
              <a:rPr lang="en-US" sz="1899" spc="-18">
                <a:solidFill>
                  <a:srgbClr val="020000"/>
                </a:solidFill>
                <a:latin typeface="Ruda"/>
                <a:ea typeface="Ruda"/>
                <a:cs typeface="Ruda"/>
                <a:sym typeface="Ruda"/>
              </a:rPr>
              <a:t> i </a:t>
            </a:r>
            <a:r>
              <a:rPr lang="en-US" sz="1899" b="1" spc="-18">
                <a:solidFill>
                  <a:srgbClr val="020000"/>
                </a:solidFill>
                <a:latin typeface="Ruda Bold"/>
                <a:ea typeface="Ruda Bold"/>
                <a:cs typeface="Ruda Bold"/>
                <a:sym typeface="Ruda Bold"/>
              </a:rPr>
              <a:t>Mariusz Śpiewanek</a:t>
            </a:r>
            <a:r>
              <a:rPr lang="en-US" sz="1899" spc="-18">
                <a:solidFill>
                  <a:srgbClr val="020000"/>
                </a:solidFill>
                <a:latin typeface="Ruda"/>
                <a:ea typeface="Ruda"/>
                <a:cs typeface="Ruda"/>
                <a:sym typeface="Ruda"/>
              </a:rPr>
              <a:t>.</a:t>
            </a:r>
          </a:p>
        </p:txBody>
      </p:sp>
      <p:grpSp>
        <p:nvGrpSpPr>
          <p:cNvPr id="10" name="Group 10"/>
          <p:cNvGrpSpPr/>
          <p:nvPr/>
        </p:nvGrpSpPr>
        <p:grpSpPr>
          <a:xfrm>
            <a:off x="13561961" y="1028700"/>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0" y="6497890"/>
            <a:ext cx="14962100" cy="2155862"/>
            <a:chOff x="0" y="0"/>
            <a:chExt cx="3940635" cy="567799"/>
          </a:xfrm>
        </p:grpSpPr>
        <p:sp>
          <p:nvSpPr>
            <p:cNvPr id="13" name="Freeform 13"/>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4" name="TextBox 14"/>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32891" y="3449919"/>
            <a:ext cx="3284734" cy="328473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7" name="Group 17"/>
          <p:cNvGrpSpPr/>
          <p:nvPr/>
        </p:nvGrpSpPr>
        <p:grpSpPr>
          <a:xfrm>
            <a:off x="13683896" y="1143578"/>
            <a:ext cx="3054978" cy="305497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547769" y="3564797"/>
            <a:ext cx="3054978" cy="30549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3889288" y="1348971"/>
            <a:ext cx="2644192" cy="264419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00"/>
              </a:stretch>
            </a:blipFill>
            <a:ln w="104775" cap="sq">
              <a:solidFill>
                <a:srgbClr val="FFFFFF"/>
              </a:solidFill>
              <a:prstDash val="solid"/>
              <a:miter/>
            </a:ln>
          </p:spPr>
          <p:txBody>
            <a:bodyPr/>
            <a:lstStyle/>
            <a:p>
              <a:endParaRPr lang="pl-PL"/>
            </a:p>
          </p:txBody>
        </p:sp>
      </p:grpSp>
      <p:grpSp>
        <p:nvGrpSpPr>
          <p:cNvPr id="25" name="Group 25"/>
          <p:cNvGrpSpPr/>
          <p:nvPr/>
        </p:nvGrpSpPr>
        <p:grpSpPr>
          <a:xfrm>
            <a:off x="1753162" y="3770190"/>
            <a:ext cx="2644192" cy="26441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54574" r="-4385"/>
              </a:stretch>
            </a:blipFill>
            <a:ln w="104775" cap="sq">
              <a:solidFill>
                <a:srgbClr val="FFFFFF"/>
              </a:solidFill>
              <a:prstDash val="solid"/>
              <a:miter/>
            </a:ln>
          </p:spPr>
          <p:txBody>
            <a:bodyPr/>
            <a:lstStyle/>
            <a:p>
              <a:endParaRPr lang="pl-PL"/>
            </a:p>
          </p:txBody>
        </p:sp>
      </p:grpSp>
      <p:sp>
        <p:nvSpPr>
          <p:cNvPr id="27" name="TextBox 27"/>
          <p:cNvSpPr txBox="1"/>
          <p:nvPr/>
        </p:nvSpPr>
        <p:spPr>
          <a:xfrm>
            <a:off x="1865026" y="1713395"/>
            <a:ext cx="11397182"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11.03 | </a:t>
            </a:r>
            <a:r>
              <a:rPr lang="en-US" sz="2498" spc="-24">
                <a:solidFill>
                  <a:srgbClr val="000000"/>
                </a:solidFill>
                <a:latin typeface="Ruda"/>
                <a:ea typeface="Ruda"/>
                <a:cs typeface="Ruda"/>
                <a:sym typeface="Ruda"/>
              </a:rPr>
              <a:t>WNIOSEK O DOFINANSOWANIE REMONTU DROGI PŁOMYKOWO–BRZEZINKA</a:t>
            </a:r>
          </a:p>
        </p:txBody>
      </p:sp>
      <p:sp>
        <p:nvSpPr>
          <p:cNvPr id="28" name="TextBox 28"/>
          <p:cNvSpPr txBox="1"/>
          <p:nvPr/>
        </p:nvSpPr>
        <p:spPr>
          <a:xfrm>
            <a:off x="4922838" y="4192656"/>
            <a:ext cx="10884088"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11.03 |</a:t>
            </a:r>
            <a:r>
              <a:rPr lang="en-US" sz="2498" spc="-24">
                <a:solidFill>
                  <a:srgbClr val="000000"/>
                </a:solidFill>
                <a:latin typeface="Ruda"/>
                <a:ea typeface="Ruda"/>
                <a:cs typeface="Ruda"/>
                <a:sym typeface="Ruda"/>
              </a:rPr>
              <a:t> POSIEDZENIE ZARZĄDU POWIATU – DECYZJE BUDŻETOWE I SPOŁECZNE</a:t>
            </a:r>
          </a:p>
        </p:txBody>
      </p:sp>
      <p:grpSp>
        <p:nvGrpSpPr>
          <p:cNvPr id="29" name="Group 29"/>
          <p:cNvGrpSpPr/>
          <p:nvPr/>
        </p:nvGrpSpPr>
        <p:grpSpPr>
          <a:xfrm>
            <a:off x="13561961" y="6008251"/>
            <a:ext cx="3284734" cy="3284734"/>
            <a:chOff x="0" y="0"/>
            <a:chExt cx="812800" cy="812800"/>
          </a:xfrm>
        </p:grpSpPr>
        <p:sp>
          <p:nvSpPr>
            <p:cNvPr id="30" name="Freeform 3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31" name="Group 31"/>
          <p:cNvGrpSpPr/>
          <p:nvPr/>
        </p:nvGrpSpPr>
        <p:grpSpPr>
          <a:xfrm>
            <a:off x="13683896" y="6123129"/>
            <a:ext cx="3054978" cy="305497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13889288" y="6328521"/>
            <a:ext cx="2644192" cy="264419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747" r="-16747"/>
              </a:stretch>
            </a:blipFill>
            <a:ln w="104775" cap="sq">
              <a:solidFill>
                <a:srgbClr val="FFFFFF"/>
              </a:solidFill>
              <a:prstDash val="solid"/>
              <a:miter/>
            </a:ln>
          </p:spPr>
          <p:txBody>
            <a:bodyPr/>
            <a:lstStyle/>
            <a:p>
              <a:endParaRPr lang="pl-PL"/>
            </a:p>
          </p:txBody>
        </p:sp>
      </p:grpSp>
      <p:sp>
        <p:nvSpPr>
          <p:cNvPr id="36" name="TextBox 36"/>
          <p:cNvSpPr txBox="1"/>
          <p:nvPr/>
        </p:nvSpPr>
        <p:spPr>
          <a:xfrm>
            <a:off x="1028700" y="7186038"/>
            <a:ext cx="12233508"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Podpisano porozumienie dotyczące realizacji zadania pn. „Przebudowa drogi powiatowej nr 1420F</a:t>
            </a:r>
          </a:p>
          <a:p>
            <a:pPr algn="r">
              <a:lnSpc>
                <a:spcPts val="2279"/>
              </a:lnSpc>
            </a:pPr>
            <a:r>
              <a:rPr lang="en-US" sz="1899" spc="-18">
                <a:solidFill>
                  <a:srgbClr val="000000"/>
                </a:solidFill>
                <a:latin typeface="Ruda"/>
                <a:ea typeface="Ruda"/>
                <a:cs typeface="Ruda"/>
                <a:sym typeface="Ruda"/>
              </a:rPr>
              <a:t> w miejscowości Ściechów”. Inwestycja obejmuje ok. 2,6 km drogi oraz modernizację skrzyżowań, zjazdów</a:t>
            </a:r>
          </a:p>
          <a:p>
            <a:pPr algn="r">
              <a:lnSpc>
                <a:spcPts val="2279"/>
              </a:lnSpc>
            </a:pPr>
            <a:r>
              <a:rPr lang="en-US" sz="1899" spc="-18">
                <a:solidFill>
                  <a:srgbClr val="000000"/>
                </a:solidFill>
                <a:latin typeface="Ruda"/>
                <a:ea typeface="Ruda"/>
                <a:cs typeface="Ruda"/>
                <a:sym typeface="Ruda"/>
              </a:rPr>
              <a:t> i infrastruktury technicznej. Zadanie, współfinansowane z Rządowego Funduszu Polski Ład, przyczyni się do poprawy bezpieczeństwa i komfortu użytkowników. W spotkaniu uczestniczyli: ze strony Powiatu Gorzowskiego –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a:t>
            </a: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 i </a:t>
            </a:r>
            <a:r>
              <a:rPr lang="en-US" sz="1899" b="1" spc="-18">
                <a:solidFill>
                  <a:srgbClr val="000000"/>
                </a:solidFill>
                <a:latin typeface="Ruda Bold"/>
                <a:ea typeface="Ruda Bold"/>
                <a:cs typeface="Ruda Bold"/>
                <a:sym typeface="Ruda Bold"/>
              </a:rPr>
              <a:t>Andrzej Kail</a:t>
            </a:r>
            <a:r>
              <a:rPr lang="en-US" sz="1899" spc="-18">
                <a:solidFill>
                  <a:srgbClr val="000000"/>
                </a:solidFill>
                <a:latin typeface="Ruda"/>
                <a:ea typeface="Ruda"/>
                <a:cs typeface="Ruda"/>
                <a:sym typeface="Ruda"/>
              </a:rPr>
              <a:t>, a także </a:t>
            </a:r>
            <a:r>
              <a:rPr lang="en-US" sz="1899" b="1" spc="-18">
                <a:solidFill>
                  <a:srgbClr val="000000"/>
                </a:solidFill>
                <a:latin typeface="Ruda Bold"/>
                <a:ea typeface="Ruda Bold"/>
                <a:cs typeface="Ruda Bold"/>
                <a:sym typeface="Ruda Bold"/>
              </a:rPr>
              <a:t>Artur Terlecki</a:t>
            </a:r>
            <a:r>
              <a:rPr lang="en-US" sz="1899" spc="-18">
                <a:solidFill>
                  <a:srgbClr val="000000"/>
                </a:solidFill>
                <a:latin typeface="Ruda"/>
                <a:ea typeface="Ruda"/>
                <a:cs typeface="Ruda"/>
                <a:sym typeface="Ruda"/>
              </a:rPr>
              <a:t> – Wójt Gminy Lubiszyn.</a:t>
            </a:r>
          </a:p>
        </p:txBody>
      </p:sp>
      <p:sp>
        <p:nvSpPr>
          <p:cNvPr id="37" name="TextBox 37"/>
          <p:cNvSpPr txBox="1"/>
          <p:nvPr/>
        </p:nvSpPr>
        <p:spPr>
          <a:xfrm>
            <a:off x="1136418" y="6728838"/>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13.03 | </a:t>
            </a:r>
            <a:r>
              <a:rPr lang="en-US" sz="2498" spc="-24">
                <a:solidFill>
                  <a:srgbClr val="000000"/>
                </a:solidFill>
                <a:latin typeface="Ruda"/>
                <a:ea typeface="Ruda"/>
                <a:cs typeface="Ruda"/>
                <a:sym typeface="Ruda"/>
              </a:rPr>
              <a:t>PODPISANIE POROZUMIENIA DOT. PRZEBUDOWY DROGI W ŚCIECHOWIE</a:t>
            </a:r>
          </a:p>
        </p:txBody>
      </p:sp>
      <p:sp>
        <p:nvSpPr>
          <p:cNvPr id="38" name="TextBox 38"/>
          <p:cNvSpPr txBox="1"/>
          <p:nvPr/>
        </p:nvSpPr>
        <p:spPr>
          <a:xfrm>
            <a:off x="1753162" y="2208090"/>
            <a:ext cx="11509046"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Powiat Gorzowski złożył wniosek o dotację z budżetu Województwa Lubuskiego w ramach FOGR na remont drogi powiatowej nr 1402F na odcinku Płomykowo–Brzezinka. Planowane zadanie obejmuje ponad 2,5 km trasy i ma na celu poprawę bezpieczeństwa, dostępności komunikacyjnej oraz ograniczenie kosztów utrzymania infrastruktury. Wniosek podpisali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oraz</a:t>
            </a:r>
            <a:r>
              <a:rPr lang="en-US" sz="1899" b="1" spc="-18">
                <a:solidFill>
                  <a:srgbClr val="000000"/>
                </a:solidFill>
                <a:latin typeface="Ruda Bold"/>
                <a:ea typeface="Ruda Bold"/>
                <a:cs typeface="Ruda Bold"/>
                <a:sym typeface="Ruda Bold"/>
              </a:rPr>
              <a:t> Mariusz Śpiewanek</a:t>
            </a:r>
            <a:r>
              <a:rPr lang="en-US" sz="1899" spc="-18">
                <a:solidFill>
                  <a:srgbClr val="000000"/>
                </a:solidFill>
                <a:latin typeface="Ruda"/>
                <a:ea typeface="Ruda"/>
                <a:cs typeface="Ruda"/>
                <a:sym typeface="Ruda"/>
              </a:rPr>
              <a:t> – Członek Zarządu Powiatu Gorzowskiego.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922838" y="2259476"/>
            <a:ext cx="12336462"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Uczniowie Zespołu Szkół im. Marii Skłodowskiej-Curie w Kostrzynie nad Odrą ukończyli kurs spawania rur i blach metodą MAG. Zajęcia zwieńczył egzamin oraz uzyskanie certyfikatów uprawniających do wykonywania zawodu. Uczestnicy nabyli praktyczne kompetencje wysoko cenione na rynku pracy. Szkolenie zrealizowano w ramach projektu  ZPL „Lubuskie Szkolnictwo Zawodowe dla Nowoczesnego Rynku Pracy”, współfinansowanego z Europejskiego Funduszu Społecznego Plus w ramach programu Fundusze Europejskie dla Lubuskiego 2021–2027.</a:t>
            </a:r>
          </a:p>
        </p:txBody>
      </p:sp>
      <p:grpSp>
        <p:nvGrpSpPr>
          <p:cNvPr id="7" name="Group 7"/>
          <p:cNvGrpSpPr/>
          <p:nvPr/>
        </p:nvGrpSpPr>
        <p:grpSpPr>
          <a:xfrm>
            <a:off x="0" y="4027255"/>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32891" y="983814"/>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1547769" y="1098692"/>
            <a:ext cx="3054978" cy="305497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753162" y="1304085"/>
            <a:ext cx="2644192" cy="26441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6747" b="-16747"/>
              </a:stretch>
            </a:blipFill>
            <a:ln w="104775" cap="sq">
              <a:solidFill>
                <a:srgbClr val="FFFFFF"/>
              </a:solidFill>
              <a:prstDash val="solid"/>
              <a:miter/>
            </a:ln>
          </p:spPr>
          <p:txBody>
            <a:bodyPr/>
            <a:lstStyle/>
            <a:p>
              <a:endParaRPr lang="pl-PL"/>
            </a:p>
          </p:txBody>
        </p:sp>
      </p:grpSp>
      <p:sp>
        <p:nvSpPr>
          <p:cNvPr id="17" name="TextBox 17"/>
          <p:cNvSpPr txBox="1"/>
          <p:nvPr/>
        </p:nvSpPr>
        <p:spPr>
          <a:xfrm>
            <a:off x="4922838" y="1727866"/>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13.03 | </a:t>
            </a:r>
            <a:r>
              <a:rPr lang="en-US" sz="2498" spc="-24">
                <a:solidFill>
                  <a:srgbClr val="000000"/>
                </a:solidFill>
                <a:latin typeface="Ruda"/>
                <a:ea typeface="Ruda"/>
                <a:cs typeface="Ruda"/>
                <a:sym typeface="Ruda"/>
              </a:rPr>
              <a:t>ZAKOŃCZENIE KURSU SPAWANIA METODĄ MAG</a:t>
            </a:r>
          </a:p>
        </p:txBody>
      </p:sp>
      <p:grpSp>
        <p:nvGrpSpPr>
          <p:cNvPr id="18" name="Group 18"/>
          <p:cNvGrpSpPr/>
          <p:nvPr/>
        </p:nvGrpSpPr>
        <p:grpSpPr>
          <a:xfrm>
            <a:off x="3325900" y="6536205"/>
            <a:ext cx="14962100" cy="2155862"/>
            <a:chOff x="0" y="0"/>
            <a:chExt cx="3940635" cy="567799"/>
          </a:xfrm>
        </p:grpSpPr>
        <p:sp>
          <p:nvSpPr>
            <p:cNvPr id="19" name="Freeform 19"/>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20" name="TextBox 20"/>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3561961" y="353761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432891" y="5973566"/>
            <a:ext cx="3284734" cy="3284734"/>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5" name="Group 25"/>
          <p:cNvGrpSpPr/>
          <p:nvPr/>
        </p:nvGrpSpPr>
        <p:grpSpPr>
          <a:xfrm>
            <a:off x="13683896" y="3652494"/>
            <a:ext cx="3054978" cy="30549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547769" y="6088444"/>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3857886"/>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0699" r="-14435"/>
              </a:stretch>
            </a:blipFill>
            <a:ln w="104775" cap="sq">
              <a:solidFill>
                <a:srgbClr val="FFFFFF"/>
              </a:solidFill>
              <a:prstDash val="solid"/>
              <a:miter/>
            </a:ln>
          </p:spPr>
          <p:txBody>
            <a:bodyPr/>
            <a:lstStyle/>
            <a:p>
              <a:endParaRPr lang="pl-PL"/>
            </a:p>
          </p:txBody>
        </p:sp>
      </p:grpSp>
      <p:grpSp>
        <p:nvGrpSpPr>
          <p:cNvPr id="33" name="Group 33"/>
          <p:cNvGrpSpPr/>
          <p:nvPr/>
        </p:nvGrpSpPr>
        <p:grpSpPr>
          <a:xfrm>
            <a:off x="1753162" y="6293837"/>
            <a:ext cx="2644192" cy="2644192"/>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8777" r="-33842"/>
              </a:stretch>
            </a:blipFill>
            <a:ln w="104775" cap="sq">
              <a:solidFill>
                <a:srgbClr val="FFFFFF"/>
              </a:solidFill>
              <a:prstDash val="solid"/>
              <a:miter/>
            </a:ln>
          </p:spPr>
          <p:txBody>
            <a:bodyPr/>
            <a:lstStyle/>
            <a:p>
              <a:endParaRPr lang="pl-PL"/>
            </a:p>
          </p:txBody>
        </p:sp>
      </p:grpSp>
      <p:sp>
        <p:nvSpPr>
          <p:cNvPr id="35" name="TextBox 35"/>
          <p:cNvSpPr txBox="1"/>
          <p:nvPr/>
        </p:nvSpPr>
        <p:spPr>
          <a:xfrm>
            <a:off x="1253084" y="4222310"/>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17.03 | </a:t>
            </a:r>
            <a:r>
              <a:rPr lang="en-US" sz="2498" spc="-24">
                <a:solidFill>
                  <a:srgbClr val="000000"/>
                </a:solidFill>
                <a:latin typeface="Ruda"/>
                <a:ea typeface="Ruda"/>
                <a:cs typeface="Ruda"/>
                <a:sym typeface="Ruda"/>
              </a:rPr>
              <a:t>KONFERENCJA O INWESTYCJACH W OBRONNOŚĆ I TECHNOLOGIACH DUAL-USE</a:t>
            </a:r>
          </a:p>
        </p:txBody>
      </p:sp>
      <p:sp>
        <p:nvSpPr>
          <p:cNvPr id="36" name="TextBox 36"/>
          <p:cNvSpPr txBox="1"/>
          <p:nvPr/>
        </p:nvSpPr>
        <p:spPr>
          <a:xfrm>
            <a:off x="4922838" y="6758492"/>
            <a:ext cx="12510745"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17.03 | </a:t>
            </a:r>
            <a:r>
              <a:rPr lang="en-US" sz="2498" spc="-24">
                <a:solidFill>
                  <a:srgbClr val="000000"/>
                </a:solidFill>
                <a:latin typeface="Ruda"/>
                <a:ea typeface="Ruda"/>
                <a:cs typeface="Ruda"/>
                <a:sym typeface="Ruda"/>
              </a:rPr>
              <a:t>PROJEKT „LUBUSKA SZKOŁA PRZYSZŁOŚCI” – PODPISANIE UMOWY PARTNERSKIEJ</a:t>
            </a:r>
          </a:p>
        </p:txBody>
      </p:sp>
      <p:sp>
        <p:nvSpPr>
          <p:cNvPr id="37" name="TextBox 37"/>
          <p:cNvSpPr txBox="1"/>
          <p:nvPr/>
        </p:nvSpPr>
        <p:spPr>
          <a:xfrm>
            <a:off x="448145" y="4707413"/>
            <a:ext cx="12814063"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siedzibie Politechniki Poznańskiej odbyła się konferencja „Strefa Inwestycji w Obronność i Dual-Use”, zorganizowana przez Kostrzyńsko-Słubicką Specjalną Strefę Ekonomiczną S.A. Udział w wydarzeniu wziął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Spotkanie poświęcone było roli nowoczesnych technologii oraz współpracy biznesu, nauki i administracji w budowaniu bezpieczeństwa i rozwoju gospodarczego regionu.</a:t>
            </a:r>
          </a:p>
        </p:txBody>
      </p:sp>
      <p:sp>
        <p:nvSpPr>
          <p:cNvPr id="38" name="TextBox 38"/>
          <p:cNvSpPr txBox="1"/>
          <p:nvPr/>
        </p:nvSpPr>
        <p:spPr>
          <a:xfrm>
            <a:off x="4922838" y="7263317"/>
            <a:ext cx="12039813" cy="1428750"/>
          </a:xfrm>
          <a:prstGeom prst="rect">
            <a:avLst/>
          </a:prstGeom>
        </p:spPr>
        <p:txBody>
          <a:bodyPr lIns="0" tIns="0" rIns="0" bIns="0" rtlCol="0" anchor="t">
            <a:spAutoFit/>
          </a:bodyPr>
          <a:lstStyle/>
          <a:p>
            <a:pPr algn="l">
              <a:lnSpc>
                <a:spcPts val="2279"/>
              </a:lnSpc>
            </a:pP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 – Wicestarosta Powiatu Gorzowskiego oraz </a:t>
            </a:r>
            <a:r>
              <a:rPr lang="en-US" sz="1899" b="1" spc="-18">
                <a:solidFill>
                  <a:srgbClr val="020000"/>
                </a:solidFill>
                <a:latin typeface="Ruda Bold"/>
                <a:ea typeface="Ruda Bold"/>
                <a:cs typeface="Ruda Bold"/>
                <a:sym typeface="Ruda Bold"/>
              </a:rPr>
              <a:t>Liliana Tarasiuk</a:t>
            </a:r>
            <a:r>
              <a:rPr lang="en-US" sz="1899" spc="-18">
                <a:solidFill>
                  <a:srgbClr val="020000"/>
                </a:solidFill>
                <a:latin typeface="Ruda"/>
                <a:ea typeface="Ruda"/>
                <a:cs typeface="Ruda"/>
                <a:sym typeface="Ruda"/>
              </a:rPr>
              <a:t> – Skarbnik Powiatu Gorzowskiego podpisali umowę partnerską na realizację projektu „Lubuska Szkoła Przyszłości” (etap I) w ramach Funduszy Europejskich dla Lubuskiego 2021–2027. W Zespole Szkół im. Marii Skłodowskiej-Curie w Kostrzynie nad Odrą</a:t>
            </a:r>
          </a:p>
          <a:p>
            <a:pPr algn="l">
              <a:lnSpc>
                <a:spcPts val="2279"/>
              </a:lnSpc>
            </a:pPr>
            <a:r>
              <a:rPr lang="en-US" sz="1899" spc="-18">
                <a:solidFill>
                  <a:srgbClr val="020000"/>
                </a:solidFill>
                <a:latin typeface="Ruda"/>
                <a:ea typeface="Ruda"/>
                <a:cs typeface="Ruda"/>
                <a:sym typeface="Ruda"/>
              </a:rPr>
              <a:t>powstanie nowoczesna pracownia logistyczna, umożliwiająca praktyczną naukę procesów magazynowych oraz rozwój kompetencji zgodnych z wymaganiami rynku pracy.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68915" y="2208090"/>
            <a:ext cx="12493293"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Podpisano umowy na realizację dwóch zadań drogowych dofinansowanych z Rządowego Funduszu Rozwoju Dróg. Pierwsze obejmuje remont dróg powiatowych nr 1387F i 1386F na odcinku Mościczki–Mościce–Kamień Wielki–Kamień Mały (ponad 7,2 km). Drugie dotyczy drogi nr 1420F w miejscowości Ściechów (ok. 1,2 km). Inwestycje przyczynią się do poprawy stanu technicznego dróg, bezpieczeństwa oraz komfortu użytkowników. Umowy podpisali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a:t>
            </a: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 oraz </a:t>
            </a:r>
            <a:r>
              <a:rPr lang="en-US" sz="1899" b="1" spc="-18">
                <a:solidFill>
                  <a:srgbClr val="000000"/>
                </a:solidFill>
                <a:latin typeface="Ruda Bold"/>
                <a:ea typeface="Ruda Bold"/>
                <a:cs typeface="Ruda Bold"/>
                <a:sym typeface="Ruda Bold"/>
              </a:rPr>
              <a:t>Liliana Tarasiuk</a:t>
            </a:r>
            <a:r>
              <a:rPr lang="en-US" sz="1899" spc="-18">
                <a:solidFill>
                  <a:srgbClr val="000000"/>
                </a:solidFill>
                <a:latin typeface="Ruda"/>
                <a:ea typeface="Ruda"/>
                <a:cs typeface="Ruda"/>
                <a:sym typeface="Ruda"/>
              </a:rPr>
              <a:t>.</a:t>
            </a:r>
          </a:p>
        </p:txBody>
      </p:sp>
      <p:grpSp>
        <p:nvGrpSpPr>
          <p:cNvPr id="7" name="Group 7"/>
          <p:cNvGrpSpPr/>
          <p:nvPr/>
        </p:nvGrpSpPr>
        <p:grpSpPr>
          <a:xfrm>
            <a:off x="3325900" y="4012558"/>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22838" y="4687956"/>
            <a:ext cx="11923857"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Golzow odbyła się uroczystość pożegnania </a:t>
            </a:r>
            <a:r>
              <a:rPr lang="en-US" sz="1899" b="1" spc="-18">
                <a:solidFill>
                  <a:srgbClr val="020000"/>
                </a:solidFill>
                <a:latin typeface="Ruda Bold"/>
                <a:ea typeface="Ruda Bold"/>
                <a:cs typeface="Ruda Bold"/>
                <a:sym typeface="Ruda Bold"/>
              </a:rPr>
              <a:t>Rainolda Schinkla</a:t>
            </a:r>
            <a:r>
              <a:rPr lang="en-US" sz="1899" spc="-18">
                <a:solidFill>
                  <a:srgbClr val="020000"/>
                </a:solidFill>
                <a:latin typeface="Ruda"/>
                <a:ea typeface="Ruda"/>
                <a:cs typeface="Ruda"/>
                <a:sym typeface="Ruda"/>
              </a:rPr>
              <a:t> – Wicestarosty powiatu Märkisch-Oderland, który zakończył wieloletnią służbę samorządową i przeszedł na emeryturę. W imieniu Powiatu Gorzowskiego podziękowania za współpracę złożył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 Starosta Powiatu Gorzowskiego.</a:t>
            </a:r>
          </a:p>
          <a:p>
            <a:pPr algn="l">
              <a:lnSpc>
                <a:spcPts val="2279"/>
              </a:lnSpc>
            </a:pPr>
            <a:r>
              <a:rPr lang="en-US" sz="1899" spc="-18">
                <a:solidFill>
                  <a:srgbClr val="020000"/>
                </a:solidFill>
                <a:latin typeface="Ruda"/>
                <a:ea typeface="Ruda"/>
                <a:cs typeface="Ruda"/>
                <a:sym typeface="Ruda"/>
              </a:rPr>
              <a:t>Podczas spotkania podkreślono znaczenie dobrych relacji transgranicznych oraz zaangażowanie</a:t>
            </a:r>
          </a:p>
          <a:p>
            <a:pPr algn="l">
              <a:lnSpc>
                <a:spcPts val="2279"/>
              </a:lnSpc>
            </a:pPr>
            <a:r>
              <a:rPr lang="en-US" sz="1899" spc="-18">
                <a:solidFill>
                  <a:srgbClr val="020000"/>
                </a:solidFill>
                <a:latin typeface="Ruda"/>
                <a:ea typeface="Ruda"/>
                <a:cs typeface="Ruda"/>
                <a:sym typeface="Ruda"/>
              </a:rPr>
              <a:t>Rainolda Schinkla w rozwój współpracy polsko-niemieckiej.</a:t>
            </a:r>
          </a:p>
        </p:txBody>
      </p:sp>
      <p:grpSp>
        <p:nvGrpSpPr>
          <p:cNvPr id="11" name="Group 11"/>
          <p:cNvGrpSpPr/>
          <p:nvPr/>
        </p:nvGrpSpPr>
        <p:grpSpPr>
          <a:xfrm>
            <a:off x="13561961" y="1028700"/>
            <a:ext cx="3284734" cy="3284734"/>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3" name="Group 13"/>
          <p:cNvGrpSpPr/>
          <p:nvPr/>
        </p:nvGrpSpPr>
        <p:grpSpPr>
          <a:xfrm>
            <a:off x="0" y="6497890"/>
            <a:ext cx="14962100" cy="2155862"/>
            <a:chOff x="0" y="0"/>
            <a:chExt cx="3940635" cy="567799"/>
          </a:xfrm>
        </p:grpSpPr>
        <p:sp>
          <p:nvSpPr>
            <p:cNvPr id="14" name="Freeform 1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5" name="TextBox 1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32891" y="3449919"/>
            <a:ext cx="3284734" cy="328473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8" name="Group 18"/>
          <p:cNvGrpSpPr/>
          <p:nvPr/>
        </p:nvGrpSpPr>
        <p:grpSpPr>
          <a:xfrm>
            <a:off x="13683896" y="1143578"/>
            <a:ext cx="3054978" cy="305497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47769" y="3564797"/>
            <a:ext cx="3054978" cy="305497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3889288" y="1348971"/>
            <a:ext cx="2644192" cy="26441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498" b="-1498"/>
              </a:stretch>
            </a:blipFill>
            <a:ln w="104775" cap="sq">
              <a:solidFill>
                <a:srgbClr val="FFFFFF"/>
              </a:solidFill>
              <a:prstDash val="solid"/>
              <a:miter/>
            </a:ln>
          </p:spPr>
          <p:txBody>
            <a:bodyPr/>
            <a:lstStyle/>
            <a:p>
              <a:endParaRPr lang="pl-PL"/>
            </a:p>
          </p:txBody>
        </p:sp>
      </p:grpSp>
      <p:grpSp>
        <p:nvGrpSpPr>
          <p:cNvPr id="26" name="Group 26"/>
          <p:cNvGrpSpPr/>
          <p:nvPr/>
        </p:nvGrpSpPr>
        <p:grpSpPr>
          <a:xfrm>
            <a:off x="1753162" y="3770190"/>
            <a:ext cx="2644192" cy="264419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747" r="-16747"/>
              </a:stretch>
            </a:blipFill>
            <a:ln w="104775" cap="sq">
              <a:solidFill>
                <a:srgbClr val="FFFFFF"/>
              </a:solidFill>
              <a:prstDash val="solid"/>
              <a:miter/>
            </a:ln>
          </p:spPr>
          <p:txBody>
            <a:bodyPr/>
            <a:lstStyle/>
            <a:p>
              <a:endParaRPr lang="pl-PL"/>
            </a:p>
          </p:txBody>
        </p:sp>
      </p:grpSp>
      <p:sp>
        <p:nvSpPr>
          <p:cNvPr id="28" name="TextBox 28"/>
          <p:cNvSpPr txBox="1"/>
          <p:nvPr/>
        </p:nvSpPr>
        <p:spPr>
          <a:xfrm>
            <a:off x="669524" y="1713395"/>
            <a:ext cx="12592685"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19.03 | </a:t>
            </a:r>
            <a:r>
              <a:rPr lang="en-US" sz="2498" spc="-24">
                <a:solidFill>
                  <a:srgbClr val="000000"/>
                </a:solidFill>
                <a:latin typeface="Ruda"/>
                <a:ea typeface="Ruda"/>
                <a:cs typeface="Ruda"/>
                <a:sym typeface="Ruda"/>
              </a:rPr>
              <a:t>PODPISANIE UMÓW NA INWESTYCJE DROGOWE Z RFRD</a:t>
            </a:r>
          </a:p>
        </p:txBody>
      </p:sp>
      <p:sp>
        <p:nvSpPr>
          <p:cNvPr id="29" name="TextBox 29"/>
          <p:cNvSpPr txBox="1"/>
          <p:nvPr/>
        </p:nvSpPr>
        <p:spPr>
          <a:xfrm>
            <a:off x="4922838" y="4192656"/>
            <a:ext cx="12491796"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20.03 | </a:t>
            </a:r>
            <a:r>
              <a:rPr lang="en-US" sz="2498" spc="-24">
                <a:solidFill>
                  <a:srgbClr val="000000"/>
                </a:solidFill>
                <a:latin typeface="Ruda"/>
                <a:ea typeface="Ruda"/>
                <a:cs typeface="Ruda"/>
                <a:sym typeface="Ruda"/>
              </a:rPr>
              <a:t>POŻEGNANIE WICESTAROSTY POWIATU MÄRKISCH-ODERLAND</a:t>
            </a:r>
          </a:p>
        </p:txBody>
      </p:sp>
      <p:grpSp>
        <p:nvGrpSpPr>
          <p:cNvPr id="30" name="Group 30"/>
          <p:cNvGrpSpPr/>
          <p:nvPr/>
        </p:nvGrpSpPr>
        <p:grpSpPr>
          <a:xfrm>
            <a:off x="13561961" y="6008251"/>
            <a:ext cx="3284734" cy="3284734"/>
            <a:chOff x="0" y="0"/>
            <a:chExt cx="812800" cy="812800"/>
          </a:xfrm>
        </p:grpSpPr>
        <p:sp>
          <p:nvSpPr>
            <p:cNvPr id="31" name="Freeform 3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32" name="Group 32"/>
          <p:cNvGrpSpPr/>
          <p:nvPr/>
        </p:nvGrpSpPr>
        <p:grpSpPr>
          <a:xfrm>
            <a:off x="13683896" y="6123129"/>
            <a:ext cx="3054978" cy="305497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5" name="Group 35"/>
          <p:cNvGrpSpPr/>
          <p:nvPr/>
        </p:nvGrpSpPr>
        <p:grpSpPr>
          <a:xfrm>
            <a:off x="13889288" y="6328521"/>
            <a:ext cx="2644192" cy="264419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3808" r="-13785"/>
              </a:stretch>
            </a:blipFill>
            <a:ln w="104775" cap="sq">
              <a:solidFill>
                <a:srgbClr val="FFFFFF"/>
              </a:solidFill>
              <a:prstDash val="solid"/>
              <a:miter/>
            </a:ln>
          </p:spPr>
          <p:txBody>
            <a:bodyPr/>
            <a:lstStyle/>
            <a:p>
              <a:endParaRPr lang="pl-PL"/>
            </a:p>
          </p:txBody>
        </p:sp>
      </p:grpSp>
      <p:sp>
        <p:nvSpPr>
          <p:cNvPr id="37" name="TextBox 37"/>
          <p:cNvSpPr txBox="1"/>
          <p:nvPr/>
        </p:nvSpPr>
        <p:spPr>
          <a:xfrm>
            <a:off x="1136418" y="6728838"/>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21.03 | </a:t>
            </a:r>
            <a:r>
              <a:rPr lang="en-US" sz="2498" spc="-24">
                <a:solidFill>
                  <a:srgbClr val="000000"/>
                </a:solidFill>
                <a:latin typeface="Ruda"/>
                <a:ea typeface="Ruda"/>
                <a:cs typeface="Ruda"/>
                <a:sym typeface="Ruda"/>
              </a:rPr>
              <a:t>WIOSENNY TURNIEJ PIŁKI SIATKOWEJ KOBIET O PUCHAR STAROSTY</a:t>
            </a:r>
          </a:p>
        </p:txBody>
      </p:sp>
      <p:sp>
        <p:nvSpPr>
          <p:cNvPr id="38" name="TextBox 38"/>
          <p:cNvSpPr txBox="1"/>
          <p:nvPr/>
        </p:nvSpPr>
        <p:spPr>
          <a:xfrm>
            <a:off x="1432891" y="7227724"/>
            <a:ext cx="11829317"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Kostrzynie nad Odrą odbył się Wiosenny Turniej Piłki Siatkowej Kobiet o Puchar Starosty Powiatu Gorzowskiego. Wydarzenie przebiegło w atmosferze sportowych emocji, zaangażowania i rywalizacji zgodnej z zasadami fair play. W turnieju udział wzięła również drużyna Starostwa Powiatowego. Wydarzenie wsparli swoją obecnością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oraz </a:t>
            </a:r>
            <a:r>
              <a:rPr lang="en-US" sz="1899" b="1" spc="-18">
                <a:solidFill>
                  <a:srgbClr val="000000"/>
                </a:solidFill>
                <a:latin typeface="Ruda Bold"/>
                <a:ea typeface="Ruda Bold"/>
                <a:cs typeface="Ruda Bold"/>
                <a:sym typeface="Ruda Bold"/>
              </a:rPr>
              <a:t>Rafał Karmelita</a:t>
            </a:r>
            <a:r>
              <a:rPr lang="en-US" sz="1899" spc="-18">
                <a:solidFill>
                  <a:srgbClr val="000000"/>
                </a:solidFill>
                <a:latin typeface="Ruda"/>
                <a:ea typeface="Ruda"/>
                <a:cs typeface="Ruda"/>
                <a:sym typeface="Ruda"/>
              </a:rPr>
              <a:t> – Wiceprzewodniczący Rady Powiatu Gorzowskiego.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2891" y="983814"/>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1547769" y="1098692"/>
            <a:ext cx="3054978" cy="30549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753162" y="1304085"/>
            <a:ext cx="2644192" cy="26441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4770" t="-28987" r="-37421"/>
              </a:stretch>
            </a:blipFill>
            <a:ln w="104775" cap="sq">
              <a:solidFill>
                <a:srgbClr val="FFFFFF"/>
              </a:solidFill>
              <a:prstDash val="solid"/>
              <a:miter/>
            </a:ln>
          </p:spPr>
          <p:txBody>
            <a:bodyPr/>
            <a:lstStyle/>
            <a:p>
              <a:endParaRPr lang="pl-PL"/>
            </a:p>
          </p:txBody>
        </p:sp>
      </p:grpSp>
      <p:sp>
        <p:nvSpPr>
          <p:cNvPr id="16" name="TextBox 16"/>
          <p:cNvSpPr txBox="1"/>
          <p:nvPr/>
        </p:nvSpPr>
        <p:spPr>
          <a:xfrm>
            <a:off x="4922838" y="1727866"/>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21.03 | </a:t>
            </a:r>
            <a:r>
              <a:rPr lang="en-US" sz="2498" spc="-24">
                <a:solidFill>
                  <a:srgbClr val="000000"/>
                </a:solidFill>
                <a:latin typeface="Ruda"/>
                <a:ea typeface="Ruda"/>
                <a:cs typeface="Ruda"/>
                <a:sym typeface="Ruda"/>
              </a:rPr>
              <a:t>DZIAŁANIA PROFILAKTYCZNE W ZAKRESIE HPV</a:t>
            </a:r>
          </a:p>
        </p:txBody>
      </p:sp>
      <p:grpSp>
        <p:nvGrpSpPr>
          <p:cNvPr id="17" name="Group 17"/>
          <p:cNvGrpSpPr/>
          <p:nvPr/>
        </p:nvGrpSpPr>
        <p:grpSpPr>
          <a:xfrm>
            <a:off x="3325900" y="6536205"/>
            <a:ext cx="14962100" cy="2155862"/>
            <a:chOff x="0" y="0"/>
            <a:chExt cx="3940635" cy="567799"/>
          </a:xfrm>
        </p:grpSpPr>
        <p:sp>
          <p:nvSpPr>
            <p:cNvPr id="18" name="Freeform 1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19" name="TextBox 1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922838" y="7263317"/>
            <a:ext cx="12120260"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Podczas posiedzenia Komisji Budżetu i Rozwoju Gospodarczego omówiono m.in. pozyskiwanie środków zewnętrznych, w szczególności funduszy unijnych i rządowych, stanowiących istotne wsparcie dla realizacji zadań powiatu. Przedmiotem obrad były także inwestycje drogowe – zakończone, realizowane i planowane. Radni zapoznali się również z informacją dotyczącą działalności SOSW w Lipkach Wielkich. Tego samego dnia odbyło się posiedzenie Komisji Skarg, Wniosków i Petycji, podczas którego rozpatrzono bieżące sprawy.</a:t>
            </a:r>
          </a:p>
        </p:txBody>
      </p:sp>
      <p:grpSp>
        <p:nvGrpSpPr>
          <p:cNvPr id="21" name="Group 21"/>
          <p:cNvGrpSpPr/>
          <p:nvPr/>
        </p:nvGrpSpPr>
        <p:grpSpPr>
          <a:xfrm>
            <a:off x="13561961" y="353761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432891" y="5973566"/>
            <a:ext cx="3284734" cy="3284734"/>
            <a:chOff x="0" y="0"/>
            <a:chExt cx="812800" cy="812800"/>
          </a:xfrm>
        </p:grpSpPr>
        <p:sp>
          <p:nvSpPr>
            <p:cNvPr id="24" name="Freeform 2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5" name="Group 25"/>
          <p:cNvGrpSpPr/>
          <p:nvPr/>
        </p:nvGrpSpPr>
        <p:grpSpPr>
          <a:xfrm>
            <a:off x="13683896" y="3652494"/>
            <a:ext cx="3054978" cy="30549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1547769" y="6088444"/>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3857886"/>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136" r="-25136"/>
              </a:stretch>
            </a:blipFill>
            <a:ln w="104775" cap="sq">
              <a:solidFill>
                <a:srgbClr val="FFFFFF"/>
              </a:solidFill>
              <a:prstDash val="solid"/>
              <a:miter/>
            </a:ln>
          </p:spPr>
          <p:txBody>
            <a:bodyPr/>
            <a:lstStyle/>
            <a:p>
              <a:endParaRPr lang="pl-PL"/>
            </a:p>
          </p:txBody>
        </p:sp>
      </p:grpSp>
      <p:grpSp>
        <p:nvGrpSpPr>
          <p:cNvPr id="33" name="Group 33"/>
          <p:cNvGrpSpPr/>
          <p:nvPr/>
        </p:nvGrpSpPr>
        <p:grpSpPr>
          <a:xfrm>
            <a:off x="1753162" y="6293837"/>
            <a:ext cx="2644192" cy="2644192"/>
            <a:chOff x="0" y="0"/>
            <a:chExt cx="812800" cy="812800"/>
          </a:xfrm>
        </p:grpSpPr>
        <p:sp>
          <p:nvSpPr>
            <p:cNvPr id="34" name="Freeform 34"/>
            <p:cNvSpPr/>
            <p:nvPr/>
          </p:nvSpPr>
          <p:spPr>
            <a:xfrm rot="-411754">
              <a:off x="-40" y="-40"/>
              <a:ext cx="812881" cy="812881"/>
            </a:xfrm>
            <a:custGeom>
              <a:avLst/>
              <a:gdLst/>
              <a:ahLst/>
              <a:cxnLst/>
              <a:rect l="l" t="t" r="r" b="b"/>
              <a:pathLst>
                <a:path w="812881" h="812881">
                  <a:moveTo>
                    <a:pt x="455000" y="2952"/>
                  </a:moveTo>
                  <a:cubicBezTo>
                    <a:pt x="232160" y="-23867"/>
                    <a:pt x="29771" y="135039"/>
                    <a:pt x="2952" y="357880"/>
                  </a:cubicBezTo>
                  <a:cubicBezTo>
                    <a:pt x="-23867" y="580720"/>
                    <a:pt x="135039" y="783109"/>
                    <a:pt x="357880" y="809928"/>
                  </a:cubicBezTo>
                  <a:cubicBezTo>
                    <a:pt x="580720" y="836747"/>
                    <a:pt x="783109" y="677841"/>
                    <a:pt x="809928" y="455000"/>
                  </a:cubicBezTo>
                  <a:cubicBezTo>
                    <a:pt x="836747" y="232160"/>
                    <a:pt x="677841" y="29771"/>
                    <a:pt x="455000" y="2952"/>
                  </a:cubicBezTo>
                  <a:close/>
                </a:path>
              </a:pathLst>
            </a:custGeom>
            <a:blipFill>
              <a:blip r:embed="rId6"/>
              <a:stretch>
                <a:fillRect l="-31749" r="-14139"/>
              </a:stretch>
            </a:blipFill>
            <a:ln w="104775" cap="sq">
              <a:solidFill>
                <a:srgbClr val="FFFFFF"/>
              </a:solidFill>
              <a:prstDash val="solid"/>
              <a:miter/>
            </a:ln>
          </p:spPr>
          <p:txBody>
            <a:bodyPr/>
            <a:lstStyle/>
            <a:p>
              <a:endParaRPr lang="pl-PL"/>
            </a:p>
          </p:txBody>
        </p:sp>
      </p:grpSp>
      <p:sp>
        <p:nvSpPr>
          <p:cNvPr id="35" name="TextBox 35"/>
          <p:cNvSpPr txBox="1"/>
          <p:nvPr/>
        </p:nvSpPr>
        <p:spPr>
          <a:xfrm>
            <a:off x="1253084" y="4222310"/>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21.03 | </a:t>
            </a:r>
            <a:r>
              <a:rPr lang="en-US" sz="2498" spc="-24">
                <a:solidFill>
                  <a:srgbClr val="000000"/>
                </a:solidFill>
                <a:latin typeface="Ruda"/>
                <a:ea typeface="Ruda"/>
                <a:cs typeface="Ruda"/>
                <a:sym typeface="Ruda"/>
              </a:rPr>
              <a:t>OBCHODY DNIA SOŁTYSA W GMINIE KŁODAWA</a:t>
            </a:r>
          </a:p>
        </p:txBody>
      </p:sp>
      <p:sp>
        <p:nvSpPr>
          <p:cNvPr id="36" name="TextBox 36"/>
          <p:cNvSpPr txBox="1"/>
          <p:nvPr/>
        </p:nvSpPr>
        <p:spPr>
          <a:xfrm>
            <a:off x="4922838" y="675849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23.03 | </a:t>
            </a:r>
            <a:r>
              <a:rPr lang="en-US" sz="2498" spc="-24">
                <a:solidFill>
                  <a:srgbClr val="000000"/>
                </a:solidFill>
                <a:latin typeface="Ruda"/>
                <a:ea typeface="Ruda"/>
                <a:cs typeface="Ruda"/>
                <a:sym typeface="Ruda"/>
              </a:rPr>
              <a:t>POSIEDZENIA KOMISJI RADY POWIATU GORZOWSKIEGO</a:t>
            </a:r>
          </a:p>
        </p:txBody>
      </p:sp>
      <p:sp>
        <p:nvSpPr>
          <p:cNvPr id="37" name="TextBox 37"/>
          <p:cNvSpPr txBox="1"/>
          <p:nvPr/>
        </p:nvSpPr>
        <p:spPr>
          <a:xfrm>
            <a:off x="4922838" y="2242216"/>
            <a:ext cx="11816036"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Powiat Gorzowski uczestniczył w konferencji „HPV pod kontrolą – skuteczna profilaktyka raka szyjki macicy”, prezentując stoisko promocyjno-informacyjne. Wydarzenie było okazją do podkreślenia znaczenia szczepień i badań profilaktycznych. Realizowany przez powiat program profilaktyki raka szyjki macicy wspiera działania na rzecz ochrony zdrowia oraz zwiększania świadomości w zakresie zapobiegania chorobom.</a:t>
            </a:r>
          </a:p>
        </p:txBody>
      </p:sp>
      <p:sp>
        <p:nvSpPr>
          <p:cNvPr id="38" name="TextBox 38"/>
          <p:cNvSpPr txBox="1"/>
          <p:nvPr/>
        </p:nvSpPr>
        <p:spPr>
          <a:xfrm>
            <a:off x="1432891" y="4736660"/>
            <a:ext cx="11829317"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Gminie Kłodawa odbyły się obchody Dnia Sołtysa – wydarzenie integrujące lokalne społeczności oraz sprzyjające wymianie doświadczeń i dobrych praktyk. Spotkanie było także okazją do wyróżnienia najbardziej zaangażowanych sołtysów i rad sołeckich. W imieniu Starosty Krzysztofa Karwatowicza życzenia przekazał </a:t>
            </a:r>
            <a:r>
              <a:rPr lang="en-US" sz="1899" b="1" spc="-18">
                <a:solidFill>
                  <a:srgbClr val="000000"/>
                </a:solidFill>
                <a:latin typeface="Ruda Bold"/>
                <a:ea typeface="Ruda Bold"/>
                <a:cs typeface="Ruda Bold"/>
                <a:sym typeface="Ruda Bold"/>
              </a:rPr>
              <a:t>Andrzej Legan</a:t>
            </a:r>
            <a:r>
              <a:rPr lang="en-US" sz="1899" spc="-18">
                <a:solidFill>
                  <a:srgbClr val="000000"/>
                </a:solidFill>
                <a:latin typeface="Ruda"/>
                <a:ea typeface="Ruda"/>
                <a:cs typeface="Ruda"/>
                <a:sym typeface="Ruda"/>
              </a:rPr>
              <a:t> – Członek Zarządu Powiatu Gorzowskiego, wręczając upominki dla uczestników.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3313372" y="-5238875"/>
            <a:ext cx="8131936" cy="20764749"/>
            <a:chOff x="0" y="0"/>
            <a:chExt cx="685207" cy="1749665"/>
          </a:xfrm>
        </p:grpSpPr>
        <p:sp>
          <p:nvSpPr>
            <p:cNvPr id="3" name="Freeform 3"/>
            <p:cNvSpPr/>
            <p:nvPr/>
          </p:nvSpPr>
          <p:spPr>
            <a:xfrm>
              <a:off x="0" y="0"/>
              <a:ext cx="685207" cy="1749665"/>
            </a:xfrm>
            <a:custGeom>
              <a:avLst/>
              <a:gdLst/>
              <a:ahLst/>
              <a:cxnLst/>
              <a:rect l="l" t="t" r="r" b="b"/>
              <a:pathLst>
                <a:path w="685207" h="1749665">
                  <a:moveTo>
                    <a:pt x="228526" y="19070"/>
                  </a:moveTo>
                  <a:cubicBezTo>
                    <a:pt x="263541" y="7556"/>
                    <a:pt x="303592" y="0"/>
                    <a:pt x="342788" y="0"/>
                  </a:cubicBezTo>
                  <a:cubicBezTo>
                    <a:pt x="381986" y="0"/>
                    <a:pt x="419704" y="6476"/>
                    <a:pt x="454463" y="17990"/>
                  </a:cubicBezTo>
                  <a:cubicBezTo>
                    <a:pt x="455203" y="18350"/>
                    <a:pt x="455942" y="18350"/>
                    <a:pt x="456682" y="18710"/>
                  </a:cubicBezTo>
                  <a:cubicBezTo>
                    <a:pt x="587215" y="64765"/>
                    <a:pt x="683359" y="186379"/>
                    <a:pt x="685207" y="349312"/>
                  </a:cubicBezTo>
                  <a:lnTo>
                    <a:pt x="685207" y="1749665"/>
                  </a:lnTo>
                  <a:lnTo>
                    <a:pt x="0" y="1749665"/>
                  </a:lnTo>
                  <a:lnTo>
                    <a:pt x="0" y="350352"/>
                  </a:lnTo>
                  <a:cubicBezTo>
                    <a:pt x="1849" y="185660"/>
                    <a:pt x="96513" y="64045"/>
                    <a:pt x="228526" y="19070"/>
                  </a:cubicBezTo>
                  <a:close/>
                </a:path>
              </a:pathLst>
            </a:custGeom>
            <a:solidFill>
              <a:srgbClr val="FFFFFF"/>
            </a:solidFill>
          </p:spPr>
          <p:txBody>
            <a:bodyPr/>
            <a:lstStyle/>
            <a:p>
              <a:endParaRPr lang="pl-PL"/>
            </a:p>
          </p:txBody>
        </p:sp>
        <p:sp>
          <p:nvSpPr>
            <p:cNvPr id="4" name="TextBox 4"/>
            <p:cNvSpPr txBox="1"/>
            <p:nvPr/>
          </p:nvSpPr>
          <p:spPr>
            <a:xfrm>
              <a:off x="0" y="79375"/>
              <a:ext cx="685207" cy="167029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077532"/>
            <a:ext cx="13646840" cy="8131936"/>
          </a:xfrm>
          <a:custGeom>
            <a:avLst/>
            <a:gdLst/>
            <a:ahLst/>
            <a:cxnLst/>
            <a:rect l="l" t="t" r="r" b="b"/>
            <a:pathLst>
              <a:path w="13646840" h="8131936">
                <a:moveTo>
                  <a:pt x="0" y="0"/>
                </a:moveTo>
                <a:lnTo>
                  <a:pt x="13646840" y="0"/>
                </a:lnTo>
                <a:lnTo>
                  <a:pt x="13646840" y="8131936"/>
                </a:lnTo>
                <a:lnTo>
                  <a:pt x="0" y="8131936"/>
                </a:lnTo>
                <a:lnTo>
                  <a:pt x="0" y="0"/>
                </a:lnTo>
                <a:close/>
              </a:path>
            </a:pathLst>
          </a:custGeom>
          <a:blipFill>
            <a:blip r:embed="rId2"/>
            <a:stretch>
              <a:fillRect t="-5904" b="-5904"/>
            </a:stretch>
          </a:blipFill>
        </p:spPr>
        <p:txBody>
          <a:bodyPr/>
          <a:lstStyle/>
          <a:p>
            <a:endParaRPr lang="pl-PL"/>
          </a:p>
        </p:txBody>
      </p:sp>
      <p:grpSp>
        <p:nvGrpSpPr>
          <p:cNvPr id="6" name="Group 6"/>
          <p:cNvGrpSpPr/>
          <p:nvPr/>
        </p:nvGrpSpPr>
        <p:grpSpPr>
          <a:xfrm rot="5400000">
            <a:off x="11773103" y="3194813"/>
            <a:ext cx="7644848" cy="3897373"/>
            <a:chOff x="0" y="0"/>
            <a:chExt cx="647700" cy="330200"/>
          </a:xfrm>
        </p:grpSpPr>
        <p:sp>
          <p:nvSpPr>
            <p:cNvPr id="7" name="Freeform 7"/>
            <p:cNvSpPr/>
            <p:nvPr/>
          </p:nvSpPr>
          <p:spPr>
            <a:xfrm>
              <a:off x="0" y="0"/>
              <a:ext cx="647700" cy="330200"/>
            </a:xfrm>
            <a:custGeom>
              <a:avLst/>
              <a:gdLst/>
              <a:ahLst/>
              <a:cxnLst/>
              <a:rect l="l" t="t" r="r" b="b"/>
              <a:pathLst>
                <a:path w="647700" h="330200">
                  <a:moveTo>
                    <a:pt x="647700" y="330200"/>
                  </a:moveTo>
                  <a:cubicBezTo>
                    <a:pt x="647700" y="150345"/>
                    <a:pt x="500247" y="0"/>
                    <a:pt x="323850" y="0"/>
                  </a:cubicBezTo>
                  <a:cubicBezTo>
                    <a:pt x="147453" y="0"/>
                    <a:pt x="0" y="150345"/>
                    <a:pt x="0" y="330200"/>
                  </a:cubicBezTo>
                  <a:lnTo>
                    <a:pt x="647700" y="330200"/>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152400" y="12700"/>
              <a:ext cx="342900" cy="317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66777" y="3016941"/>
            <a:ext cx="11973339" cy="5001369"/>
          </a:xfrm>
          <a:prstGeom prst="rect">
            <a:avLst/>
          </a:prstGeom>
        </p:spPr>
        <p:txBody>
          <a:bodyPr lIns="0" tIns="0" rIns="0" bIns="0" rtlCol="0" anchor="t">
            <a:spAutoFit/>
          </a:bodyPr>
          <a:lstStyle/>
          <a:p>
            <a:pPr algn="just">
              <a:lnSpc>
                <a:spcPts val="2999"/>
              </a:lnSpc>
            </a:pPr>
            <a:r>
              <a:rPr lang="pl-PL" sz="2499" spc="-24" dirty="0">
                <a:solidFill>
                  <a:srgbClr val="000000"/>
                </a:solidFill>
                <a:latin typeface="Nunito Sans Condensed"/>
                <a:ea typeface="Nunito Sans Condensed"/>
                <a:cs typeface="Nunito Sans Condensed"/>
                <a:sym typeface="Nunito Sans Condensed"/>
              </a:rPr>
              <a:t>Z końcem lutego 2026r. </a:t>
            </a:r>
            <a:r>
              <a:rPr lang="en-US" sz="2499" spc="-24" dirty="0" err="1">
                <a:solidFill>
                  <a:srgbClr val="000000"/>
                </a:solidFill>
                <a:latin typeface="Nunito Sans Condensed"/>
                <a:ea typeface="Nunito Sans Condensed"/>
                <a:cs typeface="Nunito Sans Condensed"/>
                <a:sym typeface="Nunito Sans Condensed"/>
              </a:rPr>
              <a:t>wykonawca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rozpocz</a:t>
            </a:r>
            <a:r>
              <a:rPr lang="pl-PL" sz="2499" spc="-24" dirty="0" err="1">
                <a:solidFill>
                  <a:srgbClr val="000000"/>
                </a:solidFill>
                <a:latin typeface="Nunito Sans Condensed"/>
                <a:ea typeface="Nunito Sans Condensed"/>
                <a:cs typeface="Nunito Sans Condensed"/>
                <a:sym typeface="Nunito Sans Condensed"/>
              </a:rPr>
              <a:t>ął</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realizację</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zadania</a:t>
            </a:r>
            <a:r>
              <a:rPr lang="en-US" sz="2499" spc="-24" dirty="0">
                <a:solidFill>
                  <a:srgbClr val="000000"/>
                </a:solidFill>
                <a:latin typeface="Nunito Sans Condensed"/>
                <a:ea typeface="Nunito Sans Condensed"/>
                <a:cs typeface="Nunito Sans Condensed"/>
                <a:sym typeface="Nunito Sans Condensed"/>
              </a:rPr>
              <a:t>. </a:t>
            </a:r>
            <a:endParaRPr lang="pl-PL"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err="1">
                <a:solidFill>
                  <a:srgbClr val="000000"/>
                </a:solidFill>
                <a:latin typeface="Nunito Sans Condensed"/>
                <a:ea typeface="Nunito Sans Condensed"/>
                <a:cs typeface="Nunito Sans Condensed"/>
                <a:sym typeface="Nunito Sans Condensed"/>
              </a:rPr>
              <a:t>Inwestycja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obejmuje</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blisko</a:t>
            </a:r>
            <a:r>
              <a:rPr lang="en-US" sz="2499" spc="-24" dirty="0">
                <a:solidFill>
                  <a:srgbClr val="000000"/>
                </a:solidFill>
                <a:latin typeface="Nunito Sans Condensed"/>
                <a:ea typeface="Nunito Sans Condensed"/>
                <a:cs typeface="Nunito Sans Condensed"/>
                <a:sym typeface="Nunito Sans Condensed"/>
              </a:rPr>
              <a:t> 4-kilometrowy </a:t>
            </a:r>
            <a:r>
              <a:rPr lang="en-US" sz="2499" spc="-24" dirty="0" err="1">
                <a:solidFill>
                  <a:srgbClr val="000000"/>
                </a:solidFill>
                <a:latin typeface="Nunito Sans Condensed"/>
                <a:ea typeface="Nunito Sans Condensed"/>
                <a:cs typeface="Nunito Sans Condensed"/>
                <a:sym typeface="Nunito Sans Condensed"/>
              </a:rPr>
              <a:t>odcinek</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drogi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stanowi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istotny</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krok</a:t>
            </a:r>
            <a:r>
              <a:rPr lang="en-US" sz="2499" spc="-24" dirty="0">
                <a:solidFill>
                  <a:srgbClr val="000000"/>
                </a:solidFill>
                <a:latin typeface="Nunito Sans Condensed"/>
                <a:ea typeface="Nunito Sans Condensed"/>
                <a:cs typeface="Nunito Sans Condensed"/>
                <a:sym typeface="Nunito Sans Condensed"/>
              </a:rPr>
              <a:t> w </a:t>
            </a:r>
            <a:r>
              <a:rPr lang="en-US" sz="2499" spc="-24" dirty="0" err="1">
                <a:solidFill>
                  <a:srgbClr val="000000"/>
                </a:solidFill>
                <a:latin typeface="Nunito Sans Condensed"/>
                <a:ea typeface="Nunito Sans Condensed"/>
                <a:cs typeface="Nunito Sans Condensed"/>
                <a:sym typeface="Nunito Sans Condensed"/>
              </a:rPr>
              <a:t>kierunku</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poprawy</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bezpieczeństwa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oraz</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dostępności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komunikacyjnej</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tej</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części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powiatu</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Zakres</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prac</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zakłada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wykonanie</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nowej</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szerszej</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nawierzchni</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uporządkowanie</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infrastruktury</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oraz</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poprawę</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parametrów</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technicznych</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drogi</a:t>
            </a:r>
            <a:r>
              <a:rPr lang="en-US" sz="2499" spc="-24" dirty="0">
                <a:solidFill>
                  <a:srgbClr val="000000"/>
                </a:solidFill>
                <a:latin typeface="Nunito Sans Condensed"/>
                <a:ea typeface="Nunito Sans Condensed"/>
                <a:cs typeface="Nunito Sans Condensed"/>
                <a:sym typeface="Nunito Sans Condensed"/>
              </a:rPr>
              <a:t>.</a:t>
            </a:r>
          </a:p>
          <a:p>
            <a:pPr algn="just">
              <a:lnSpc>
                <a:spcPts val="2999"/>
              </a:lnSpc>
            </a:pPr>
            <a:endParaRPr lang="en-US"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err="1">
                <a:solidFill>
                  <a:srgbClr val="000000"/>
                </a:solidFill>
                <a:latin typeface="Nunito Sans Condensed"/>
                <a:ea typeface="Nunito Sans Condensed"/>
                <a:cs typeface="Nunito Sans Condensed"/>
                <a:sym typeface="Nunito Sans Condensed"/>
              </a:rPr>
              <a:t>Finansowanie</a:t>
            </a:r>
            <a:r>
              <a:rPr lang="en-US" sz="2499" spc="-24" dirty="0">
                <a:solidFill>
                  <a:srgbClr val="000000"/>
                </a:solidFill>
                <a:latin typeface="Nunito Sans Condensed"/>
                <a:ea typeface="Nunito Sans Condensed"/>
                <a:cs typeface="Nunito Sans Condensed"/>
                <a:sym typeface="Nunito Sans Condensed"/>
              </a:rPr>
              <a:t>:</a:t>
            </a: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a:t>
            </a:r>
            <a:r>
              <a:rPr lang="en-US" sz="2499" spc="-24" dirty="0" err="1">
                <a:solidFill>
                  <a:srgbClr val="000000"/>
                </a:solidFill>
                <a:latin typeface="Nunito Sans Condensed"/>
                <a:ea typeface="Nunito Sans Condensed"/>
                <a:cs typeface="Nunito Sans Condensed"/>
                <a:sym typeface="Nunito Sans Condensed"/>
              </a:rPr>
              <a:t>wartość</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całkowita</a:t>
            </a:r>
            <a:r>
              <a:rPr lang="en-US" sz="2499" spc="-24" dirty="0">
                <a:solidFill>
                  <a:srgbClr val="000000"/>
                </a:solidFill>
                <a:latin typeface="Nunito Sans Condensed"/>
                <a:ea typeface="Nunito Sans Condensed"/>
                <a:cs typeface="Nunito Sans Condensed"/>
                <a:sym typeface="Nunito Sans Condensed"/>
              </a:rPr>
              <a:t>: 6 656 990,28 </a:t>
            </a:r>
            <a:r>
              <a:rPr lang="en-US" sz="2499" spc="-24" dirty="0" err="1">
                <a:solidFill>
                  <a:srgbClr val="000000"/>
                </a:solidFill>
                <a:latin typeface="Nunito Sans Condensed"/>
                <a:ea typeface="Nunito Sans Condensed"/>
                <a:cs typeface="Nunito Sans Condensed"/>
                <a:sym typeface="Nunito Sans Condensed"/>
              </a:rPr>
              <a:t>zł</a:t>
            </a:r>
            <a:endParaRPr lang="en-US"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a:t>
            </a:r>
            <a:r>
              <a:rPr lang="en-US" sz="2499" spc="-24" dirty="0" err="1">
                <a:solidFill>
                  <a:srgbClr val="000000"/>
                </a:solidFill>
                <a:latin typeface="Nunito Sans Condensed"/>
                <a:ea typeface="Nunito Sans Condensed"/>
                <a:cs typeface="Nunito Sans Condensed"/>
                <a:sym typeface="Nunito Sans Condensed"/>
              </a:rPr>
              <a:t>dofinansowanie</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Rządowy</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Fundusz</a:t>
            </a:r>
            <a:r>
              <a:rPr lang="en-US" sz="2499" spc="-24" dirty="0">
                <a:solidFill>
                  <a:srgbClr val="000000"/>
                </a:solidFill>
                <a:latin typeface="Nunito Sans Condensed"/>
                <a:ea typeface="Nunito Sans Condensed"/>
                <a:cs typeface="Nunito Sans Condensed"/>
                <a:sym typeface="Nunito Sans Condensed"/>
              </a:rPr>
              <a:t> Polski </a:t>
            </a:r>
            <a:r>
              <a:rPr lang="en-US" sz="2499" spc="-24" dirty="0" err="1">
                <a:solidFill>
                  <a:srgbClr val="000000"/>
                </a:solidFill>
                <a:latin typeface="Nunito Sans Condensed"/>
                <a:ea typeface="Nunito Sans Condensed"/>
                <a:cs typeface="Nunito Sans Condensed"/>
                <a:sym typeface="Nunito Sans Condensed"/>
              </a:rPr>
              <a:t>Ład</a:t>
            </a:r>
            <a:r>
              <a:rPr lang="en-US" sz="2499" spc="-24" dirty="0">
                <a:solidFill>
                  <a:srgbClr val="000000"/>
                </a:solidFill>
                <a:latin typeface="Nunito Sans Condensed"/>
                <a:ea typeface="Nunito Sans Condensed"/>
                <a:cs typeface="Nunito Sans Condensed"/>
                <a:sym typeface="Nunito Sans Condensed"/>
              </a:rPr>
              <a:t>): 5 700 000,00 </a:t>
            </a:r>
            <a:r>
              <a:rPr lang="en-US" sz="2499" spc="-24" dirty="0" err="1">
                <a:solidFill>
                  <a:srgbClr val="000000"/>
                </a:solidFill>
                <a:latin typeface="Nunito Sans Condensed"/>
                <a:ea typeface="Nunito Sans Condensed"/>
                <a:cs typeface="Nunito Sans Condensed"/>
                <a:sym typeface="Nunito Sans Condensed"/>
              </a:rPr>
              <a:t>zł</a:t>
            </a:r>
            <a:endParaRPr lang="en-US"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a:t>
            </a:r>
            <a:r>
              <a:rPr lang="en-US" sz="2499" spc="-24" dirty="0" err="1">
                <a:solidFill>
                  <a:srgbClr val="000000"/>
                </a:solidFill>
                <a:latin typeface="Nunito Sans Condensed"/>
                <a:ea typeface="Nunito Sans Condensed"/>
                <a:cs typeface="Nunito Sans Condensed"/>
                <a:sym typeface="Nunito Sans Condensed"/>
              </a:rPr>
              <a:t>wkład</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własny</a:t>
            </a:r>
            <a:r>
              <a:rPr lang="en-US" sz="2499" spc="-24" dirty="0">
                <a:solidFill>
                  <a:srgbClr val="000000"/>
                </a:solidFill>
                <a:latin typeface="Nunito Sans Condensed"/>
                <a:ea typeface="Nunito Sans Condensed"/>
                <a:cs typeface="Nunito Sans Condensed"/>
                <a:sym typeface="Nunito Sans Condensed"/>
              </a:rPr>
              <a:t>:</a:t>
            </a: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Powiat </a:t>
            </a:r>
            <a:r>
              <a:rPr lang="en-US" sz="2499" spc="-24" dirty="0" err="1">
                <a:solidFill>
                  <a:srgbClr val="000000"/>
                </a:solidFill>
                <a:latin typeface="Nunito Sans Condensed"/>
                <a:ea typeface="Nunito Sans Condensed"/>
                <a:cs typeface="Nunito Sans Condensed"/>
                <a:sym typeface="Nunito Sans Condensed"/>
              </a:rPr>
              <a:t>Gorzowski</a:t>
            </a:r>
            <a:r>
              <a:rPr lang="en-US" sz="2499" spc="-24" dirty="0">
                <a:solidFill>
                  <a:srgbClr val="000000"/>
                </a:solidFill>
                <a:latin typeface="Nunito Sans Condensed"/>
                <a:ea typeface="Nunito Sans Condensed"/>
                <a:cs typeface="Nunito Sans Condensed"/>
                <a:sym typeface="Nunito Sans Condensed"/>
              </a:rPr>
              <a:t>: 546 065,14 </a:t>
            </a:r>
            <a:r>
              <a:rPr lang="en-US" sz="2499" spc="-24" dirty="0" err="1">
                <a:solidFill>
                  <a:srgbClr val="000000"/>
                </a:solidFill>
                <a:latin typeface="Nunito Sans Condensed"/>
                <a:ea typeface="Nunito Sans Condensed"/>
                <a:cs typeface="Nunito Sans Condensed"/>
                <a:sym typeface="Nunito Sans Condensed"/>
              </a:rPr>
              <a:t>zł</a:t>
            </a:r>
            <a:endParaRPr lang="en-US"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a:t>
            </a:r>
            <a:r>
              <a:rPr lang="en-US" sz="2499" spc="-24" dirty="0" err="1">
                <a:solidFill>
                  <a:srgbClr val="000000"/>
                </a:solidFill>
                <a:latin typeface="Nunito Sans Condensed"/>
                <a:ea typeface="Nunito Sans Condensed"/>
                <a:cs typeface="Nunito Sans Condensed"/>
                <a:sym typeface="Nunito Sans Condensed"/>
              </a:rPr>
              <a:t>Gmina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Witnica</a:t>
            </a:r>
            <a:r>
              <a:rPr lang="en-US" sz="2499" spc="-24" dirty="0">
                <a:solidFill>
                  <a:srgbClr val="000000"/>
                </a:solidFill>
                <a:latin typeface="Nunito Sans Condensed"/>
                <a:ea typeface="Nunito Sans Condensed"/>
                <a:cs typeface="Nunito Sans Condensed"/>
                <a:sym typeface="Nunito Sans Condensed"/>
              </a:rPr>
              <a:t>: 450 176,10 </a:t>
            </a:r>
            <a:r>
              <a:rPr lang="en-US" sz="2499" spc="-24" dirty="0" err="1">
                <a:solidFill>
                  <a:srgbClr val="000000"/>
                </a:solidFill>
                <a:latin typeface="Nunito Sans Condensed"/>
                <a:ea typeface="Nunito Sans Condensed"/>
                <a:cs typeface="Nunito Sans Condensed"/>
                <a:sym typeface="Nunito Sans Condensed"/>
              </a:rPr>
              <a:t>zł</a:t>
            </a:r>
            <a:endParaRPr lang="en-US" sz="2499" spc="-24" dirty="0">
              <a:solidFill>
                <a:srgbClr val="000000"/>
              </a:solidFill>
              <a:latin typeface="Nunito Sans Condensed"/>
              <a:ea typeface="Nunito Sans Condensed"/>
              <a:cs typeface="Nunito Sans Condensed"/>
              <a:sym typeface="Nunito Sans Condensed"/>
            </a:endParaRPr>
          </a:p>
          <a:p>
            <a:pPr algn="just">
              <a:lnSpc>
                <a:spcPts val="2999"/>
              </a:lnSpc>
            </a:pPr>
            <a:r>
              <a:rPr lang="en-US" sz="2499" spc="-24" dirty="0">
                <a:solidFill>
                  <a:srgbClr val="000000"/>
                </a:solidFill>
                <a:latin typeface="Nunito Sans Condensed"/>
                <a:ea typeface="Nunito Sans Condensed"/>
                <a:cs typeface="Nunito Sans Condensed"/>
                <a:sym typeface="Nunito Sans Condensed"/>
              </a:rPr>
              <a:t>    – </a:t>
            </a:r>
            <a:r>
              <a:rPr lang="en-US" sz="2499" spc="-24" dirty="0" err="1">
                <a:solidFill>
                  <a:srgbClr val="000000"/>
                </a:solidFill>
                <a:latin typeface="Nunito Sans Condensed"/>
                <a:ea typeface="Nunito Sans Condensed"/>
                <a:cs typeface="Nunito Sans Condensed"/>
                <a:sym typeface="Nunito Sans Condensed"/>
              </a:rPr>
              <a:t>Gmina</a:t>
            </a:r>
            <a:r>
              <a:rPr lang="en-US" sz="2499" spc="-24" dirty="0">
                <a:solidFill>
                  <a:srgbClr val="000000"/>
                </a:solidFill>
                <a:latin typeface="Nunito Sans Condensed"/>
                <a:ea typeface="Nunito Sans Condensed"/>
                <a:cs typeface="Nunito Sans Condensed"/>
                <a:sym typeface="Nunito Sans Condensed"/>
              </a:rPr>
              <a:t> </a:t>
            </a:r>
            <a:r>
              <a:rPr lang="en-US" sz="2499" spc="-24" dirty="0" err="1">
                <a:solidFill>
                  <a:srgbClr val="000000"/>
                </a:solidFill>
                <a:latin typeface="Nunito Sans Condensed"/>
                <a:ea typeface="Nunito Sans Condensed"/>
                <a:cs typeface="Nunito Sans Condensed"/>
                <a:sym typeface="Nunito Sans Condensed"/>
              </a:rPr>
              <a:t>Lubiszyn</a:t>
            </a:r>
            <a:r>
              <a:rPr lang="en-US" sz="2499" spc="-24" dirty="0">
                <a:solidFill>
                  <a:srgbClr val="000000"/>
                </a:solidFill>
                <a:latin typeface="Nunito Sans Condensed"/>
                <a:ea typeface="Nunito Sans Condensed"/>
                <a:cs typeface="Nunito Sans Condensed"/>
                <a:sym typeface="Nunito Sans Condensed"/>
              </a:rPr>
              <a:t>: 95 889,04 </a:t>
            </a:r>
            <a:r>
              <a:rPr lang="en-US" sz="2499" spc="-24" dirty="0" err="1">
                <a:solidFill>
                  <a:srgbClr val="000000"/>
                </a:solidFill>
                <a:latin typeface="Nunito Sans Condensed"/>
                <a:ea typeface="Nunito Sans Condensed"/>
                <a:cs typeface="Nunito Sans Condensed"/>
                <a:sym typeface="Nunito Sans Condensed"/>
              </a:rPr>
              <a:t>zł</a:t>
            </a:r>
            <a:endParaRPr lang="en-US" sz="2499" spc="-24" dirty="0">
              <a:solidFill>
                <a:srgbClr val="000000"/>
              </a:solidFill>
              <a:latin typeface="Nunito Sans Condensed"/>
              <a:ea typeface="Nunito Sans Condensed"/>
              <a:cs typeface="Nunito Sans Condensed"/>
              <a:sym typeface="Nunito Sans Condensed"/>
            </a:endParaRPr>
          </a:p>
        </p:txBody>
      </p:sp>
      <p:sp>
        <p:nvSpPr>
          <p:cNvPr id="10" name="TextBox 10"/>
          <p:cNvSpPr txBox="1"/>
          <p:nvPr/>
        </p:nvSpPr>
        <p:spPr>
          <a:xfrm>
            <a:off x="566777" y="1518184"/>
            <a:ext cx="10681252" cy="1108075"/>
          </a:xfrm>
          <a:prstGeom prst="rect">
            <a:avLst/>
          </a:prstGeom>
        </p:spPr>
        <p:txBody>
          <a:bodyPr lIns="0" tIns="0" rIns="0" bIns="0" rtlCol="0" anchor="t">
            <a:spAutoFit/>
          </a:bodyPr>
          <a:lstStyle/>
          <a:p>
            <a:pPr marL="0" lvl="0" indent="0" algn="l">
              <a:lnSpc>
                <a:spcPts val="4399"/>
              </a:lnSpc>
              <a:spcBef>
                <a:spcPct val="0"/>
              </a:spcBef>
            </a:pPr>
            <a:r>
              <a:rPr lang="en-US" sz="3999" b="1">
                <a:solidFill>
                  <a:srgbClr val="000000"/>
                </a:solidFill>
                <a:latin typeface="Nunito Sans Condensed Bold"/>
                <a:ea typeface="Nunito Sans Condensed Bold"/>
                <a:cs typeface="Nunito Sans Condensed Bold"/>
                <a:sym typeface="Nunito Sans Condensed Bold"/>
              </a:rPr>
              <a:t>Przebudowa wraz z rozbudową drogi powiatowej nr 1410F na odcinku Lubno – Stare Dzieduszyce</a:t>
            </a:r>
          </a:p>
        </p:txBody>
      </p:sp>
      <p:sp>
        <p:nvSpPr>
          <p:cNvPr id="11" name="TextBox 11"/>
          <p:cNvSpPr txBox="1"/>
          <p:nvPr/>
        </p:nvSpPr>
        <p:spPr>
          <a:xfrm>
            <a:off x="13964662" y="4413250"/>
            <a:ext cx="3579551" cy="1309370"/>
          </a:xfrm>
          <a:prstGeom prst="rect">
            <a:avLst/>
          </a:prstGeom>
        </p:spPr>
        <p:txBody>
          <a:bodyPr lIns="0" tIns="0" rIns="0" bIns="0" rtlCol="0" anchor="t">
            <a:spAutoFit/>
          </a:bodyPr>
          <a:lstStyle/>
          <a:p>
            <a:pPr algn="l">
              <a:lnSpc>
                <a:spcPts val="5279"/>
              </a:lnSpc>
            </a:pPr>
            <a:r>
              <a:rPr lang="en-US" sz="3770" b="1">
                <a:solidFill>
                  <a:srgbClr val="FFFFFF"/>
                </a:solidFill>
                <a:latin typeface="Barlow SemiCondensed Bold"/>
                <a:ea typeface="Barlow SemiCondensed Bold"/>
                <a:cs typeface="Barlow SemiCondensed Bold"/>
                <a:sym typeface="Barlow SemiCondensed Bold"/>
              </a:rPr>
              <a:t>INFRASTRUKTURA DROGOWA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2230719"/>
            <a:ext cx="12233508"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Starosta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spotkał się z </a:t>
            </a:r>
            <a:r>
              <a:rPr lang="en-US" sz="1899" b="1" spc="-18">
                <a:solidFill>
                  <a:srgbClr val="000000"/>
                </a:solidFill>
                <a:latin typeface="Ruda Bold"/>
                <a:ea typeface="Ruda Bold"/>
                <a:cs typeface="Ruda Bold"/>
                <a:sym typeface="Ruda Bold"/>
              </a:rPr>
              <a:t>Nikolą Domowicz</a:t>
            </a:r>
            <a:r>
              <a:rPr lang="en-US" sz="1899" spc="-18">
                <a:solidFill>
                  <a:srgbClr val="000000"/>
                </a:solidFill>
                <a:latin typeface="Ruda"/>
                <a:ea typeface="Ruda"/>
                <a:cs typeface="Ruda"/>
                <a:sym typeface="Ruda"/>
              </a:rPr>
              <a:t> i </a:t>
            </a:r>
            <a:r>
              <a:rPr lang="en-US" sz="1899" b="1" spc="-18">
                <a:solidFill>
                  <a:srgbClr val="000000"/>
                </a:solidFill>
                <a:latin typeface="Ruda Bold"/>
                <a:ea typeface="Ruda Bold"/>
                <a:cs typeface="Ruda Bold"/>
                <a:sym typeface="Ruda Bold"/>
              </a:rPr>
              <a:t>Dominiką Piwkowską</a:t>
            </a:r>
            <a:r>
              <a:rPr lang="en-US" sz="1899" spc="-18">
                <a:solidFill>
                  <a:srgbClr val="000000"/>
                </a:solidFill>
                <a:latin typeface="Ruda"/>
                <a:ea typeface="Ruda"/>
                <a:cs typeface="Ruda"/>
                <a:sym typeface="Ruda"/>
              </a:rPr>
              <a:t> – zawodniczkami</a:t>
            </a:r>
          </a:p>
          <a:p>
            <a:pPr algn="r">
              <a:lnSpc>
                <a:spcPts val="2279"/>
              </a:lnSpc>
            </a:pPr>
            <a:r>
              <a:rPr lang="en-US" sz="1899" spc="-18">
                <a:solidFill>
                  <a:srgbClr val="000000"/>
                </a:solidFill>
                <a:latin typeface="Ruda"/>
                <a:ea typeface="Ruda"/>
                <a:cs typeface="Ruda"/>
                <a:sym typeface="Ruda"/>
              </a:rPr>
              <a:t> UKS Nowiny Wielkie, które zajęły 6. miejsce w saneczkarskich dwójkach kobiet podczas Zimowych Igrzysk Olimpijskich Mediolan–Cortina 2026. Spotkanie było okazją do wyrażenia uznania dla ich osiągnięć sportowych oraz zaangażowania w rozwój kariery.</a:t>
            </a:r>
          </a:p>
        </p:txBody>
      </p:sp>
      <p:grpSp>
        <p:nvGrpSpPr>
          <p:cNvPr id="7" name="Group 7"/>
          <p:cNvGrpSpPr/>
          <p:nvPr/>
        </p:nvGrpSpPr>
        <p:grpSpPr>
          <a:xfrm>
            <a:off x="3325900" y="4012558"/>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22838" y="4681353"/>
            <a:ext cx="11923857"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Podczas posiedzenia Zarządu Powiatu Gorzowskiego rozpatrzono projekt Regulaminu Organizacyjnego Starostwa Powiatowego, kwestie wyboru dyrektora Poradni Psychologiczno-Pedagogicznej w Kostrzynie nad Odrą oraz wyniki prac komisji konkursowej ds. zadań publicznych. Omówiono także wnioski o dofinansowanie inicjatyw lokalnych. W posiedzeniu uczestniczyli: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a:t>
            </a:r>
          </a:p>
          <a:p>
            <a:pPr algn="l">
              <a:lnSpc>
                <a:spcPts val="2279"/>
              </a:lnSpc>
            </a:pPr>
            <a:r>
              <a:rPr lang="en-US" sz="1899" b="1" spc="-18">
                <a:solidFill>
                  <a:srgbClr val="020000"/>
                </a:solidFill>
                <a:latin typeface="Ruda Bold"/>
                <a:ea typeface="Ruda Bold"/>
                <a:cs typeface="Ruda Bold"/>
                <a:sym typeface="Ruda Bold"/>
              </a:rPr>
              <a:t>Andrzej Legan</a:t>
            </a:r>
            <a:r>
              <a:rPr lang="en-US" sz="1899" spc="-18">
                <a:solidFill>
                  <a:srgbClr val="020000"/>
                </a:solidFill>
                <a:latin typeface="Ruda"/>
                <a:ea typeface="Ruda"/>
                <a:cs typeface="Ruda"/>
                <a:sym typeface="Ruda"/>
              </a:rPr>
              <a:t> i </a:t>
            </a:r>
            <a:r>
              <a:rPr lang="en-US" sz="1899" b="1" spc="-18">
                <a:solidFill>
                  <a:srgbClr val="020000"/>
                </a:solidFill>
                <a:latin typeface="Ruda Bold"/>
                <a:ea typeface="Ruda Bold"/>
                <a:cs typeface="Ruda Bold"/>
                <a:sym typeface="Ruda Bold"/>
              </a:rPr>
              <a:t>Mariusz Śpiewanek</a:t>
            </a:r>
            <a:r>
              <a:rPr lang="en-US" sz="1899" spc="-18">
                <a:solidFill>
                  <a:srgbClr val="020000"/>
                </a:solidFill>
                <a:latin typeface="Ruda"/>
                <a:ea typeface="Ruda"/>
                <a:cs typeface="Ruda"/>
                <a:sym typeface="Ruda"/>
              </a:rPr>
              <a:t>.</a:t>
            </a:r>
          </a:p>
        </p:txBody>
      </p:sp>
      <p:grpSp>
        <p:nvGrpSpPr>
          <p:cNvPr id="11" name="Group 11"/>
          <p:cNvGrpSpPr/>
          <p:nvPr/>
        </p:nvGrpSpPr>
        <p:grpSpPr>
          <a:xfrm>
            <a:off x="13561961" y="1028700"/>
            <a:ext cx="3284734" cy="3284734"/>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3" name="Group 13"/>
          <p:cNvGrpSpPr/>
          <p:nvPr/>
        </p:nvGrpSpPr>
        <p:grpSpPr>
          <a:xfrm>
            <a:off x="0" y="6497890"/>
            <a:ext cx="14962100" cy="2155862"/>
            <a:chOff x="0" y="0"/>
            <a:chExt cx="3940635" cy="567799"/>
          </a:xfrm>
        </p:grpSpPr>
        <p:sp>
          <p:nvSpPr>
            <p:cNvPr id="14" name="Freeform 1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5" name="TextBox 1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32891" y="3449919"/>
            <a:ext cx="3284734" cy="328473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8" name="Group 18"/>
          <p:cNvGrpSpPr/>
          <p:nvPr/>
        </p:nvGrpSpPr>
        <p:grpSpPr>
          <a:xfrm>
            <a:off x="13683896" y="1143578"/>
            <a:ext cx="3054978" cy="305497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547769" y="3564797"/>
            <a:ext cx="3054978" cy="3054978"/>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13889288" y="1348971"/>
            <a:ext cx="2644192" cy="26441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0480" t="-7887" b="-15868"/>
              </a:stretch>
            </a:blipFill>
            <a:ln w="104775" cap="sq">
              <a:solidFill>
                <a:srgbClr val="FFFFFF"/>
              </a:solidFill>
              <a:prstDash val="solid"/>
              <a:miter/>
            </a:ln>
          </p:spPr>
          <p:txBody>
            <a:bodyPr/>
            <a:lstStyle/>
            <a:p>
              <a:endParaRPr lang="pl-PL"/>
            </a:p>
          </p:txBody>
        </p:sp>
      </p:grpSp>
      <p:grpSp>
        <p:nvGrpSpPr>
          <p:cNvPr id="26" name="Group 26"/>
          <p:cNvGrpSpPr/>
          <p:nvPr/>
        </p:nvGrpSpPr>
        <p:grpSpPr>
          <a:xfrm rot="-336725">
            <a:off x="1753162" y="3770190"/>
            <a:ext cx="2644192" cy="2644192"/>
            <a:chOff x="0" y="0"/>
            <a:chExt cx="812800" cy="812800"/>
          </a:xfrm>
        </p:grpSpPr>
        <p:sp>
          <p:nvSpPr>
            <p:cNvPr id="27" name="Freeform 27"/>
            <p:cNvSpPr/>
            <p:nvPr/>
          </p:nvSpPr>
          <p:spPr>
            <a:xfrm rot="343142">
              <a:off x="-30" y="-30"/>
              <a:ext cx="812861" cy="812861"/>
            </a:xfrm>
            <a:custGeom>
              <a:avLst/>
              <a:gdLst/>
              <a:ahLst/>
              <a:cxnLst/>
              <a:rect l="l" t="t" r="r" b="b"/>
              <a:pathLst>
                <a:path w="812861" h="812861">
                  <a:moveTo>
                    <a:pt x="365932" y="2053"/>
                  </a:moveTo>
                  <a:cubicBezTo>
                    <a:pt x="142601" y="24419"/>
                    <a:pt x="-20314" y="223597"/>
                    <a:pt x="2053" y="446928"/>
                  </a:cubicBezTo>
                  <a:cubicBezTo>
                    <a:pt x="24419" y="670259"/>
                    <a:pt x="223597" y="833174"/>
                    <a:pt x="446928" y="810807"/>
                  </a:cubicBezTo>
                  <a:cubicBezTo>
                    <a:pt x="670259" y="788441"/>
                    <a:pt x="833174" y="589263"/>
                    <a:pt x="810807" y="365932"/>
                  </a:cubicBezTo>
                  <a:cubicBezTo>
                    <a:pt x="788441" y="142601"/>
                    <a:pt x="589263" y="-20314"/>
                    <a:pt x="365932" y="2053"/>
                  </a:cubicBezTo>
                  <a:close/>
                </a:path>
              </a:pathLst>
            </a:custGeom>
            <a:blipFill>
              <a:blip r:embed="rId5"/>
              <a:stretch>
                <a:fillRect l="-14553" r="-14553"/>
              </a:stretch>
            </a:blipFill>
            <a:ln w="104775" cap="sq">
              <a:solidFill>
                <a:srgbClr val="FFFFFF"/>
              </a:solidFill>
              <a:prstDash val="solid"/>
              <a:miter/>
            </a:ln>
          </p:spPr>
          <p:txBody>
            <a:bodyPr/>
            <a:lstStyle/>
            <a:p>
              <a:endParaRPr lang="pl-PL"/>
            </a:p>
          </p:txBody>
        </p:sp>
      </p:grpSp>
      <p:sp>
        <p:nvSpPr>
          <p:cNvPr id="28" name="TextBox 28"/>
          <p:cNvSpPr txBox="1"/>
          <p:nvPr/>
        </p:nvSpPr>
        <p:spPr>
          <a:xfrm>
            <a:off x="4922838" y="4192656"/>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25.03 | </a:t>
            </a:r>
            <a:r>
              <a:rPr lang="en-US" sz="2498" spc="-24">
                <a:solidFill>
                  <a:srgbClr val="000000"/>
                </a:solidFill>
                <a:latin typeface="Ruda"/>
                <a:ea typeface="Ruda"/>
                <a:cs typeface="Ruda"/>
                <a:sym typeface="Ruda"/>
              </a:rPr>
              <a:t>POSIEDZENIE ZARZĄDU POWIATU GORZOWSKIEGO</a:t>
            </a:r>
          </a:p>
        </p:txBody>
      </p:sp>
      <p:grpSp>
        <p:nvGrpSpPr>
          <p:cNvPr id="29" name="Group 29"/>
          <p:cNvGrpSpPr/>
          <p:nvPr/>
        </p:nvGrpSpPr>
        <p:grpSpPr>
          <a:xfrm>
            <a:off x="13561961" y="6008251"/>
            <a:ext cx="3284734" cy="3284734"/>
            <a:chOff x="0" y="0"/>
            <a:chExt cx="812800" cy="812800"/>
          </a:xfrm>
        </p:grpSpPr>
        <p:sp>
          <p:nvSpPr>
            <p:cNvPr id="30" name="Freeform 3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31" name="Group 31"/>
          <p:cNvGrpSpPr/>
          <p:nvPr/>
        </p:nvGrpSpPr>
        <p:grpSpPr>
          <a:xfrm>
            <a:off x="13683896" y="6123129"/>
            <a:ext cx="3054978" cy="305497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13889288" y="6328521"/>
            <a:ext cx="2644192" cy="264419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136" r="-25136"/>
              </a:stretch>
            </a:blipFill>
            <a:ln w="104775" cap="sq">
              <a:solidFill>
                <a:srgbClr val="FFFFFF"/>
              </a:solidFill>
              <a:prstDash val="solid"/>
              <a:miter/>
            </a:ln>
          </p:spPr>
          <p:txBody>
            <a:bodyPr/>
            <a:lstStyle/>
            <a:p>
              <a:endParaRPr lang="pl-PL"/>
            </a:p>
          </p:txBody>
        </p:sp>
      </p:grpSp>
      <p:sp>
        <p:nvSpPr>
          <p:cNvPr id="36" name="TextBox 36"/>
          <p:cNvSpPr txBox="1"/>
          <p:nvPr/>
        </p:nvSpPr>
        <p:spPr>
          <a:xfrm>
            <a:off x="1136418" y="6728838"/>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29.03 | </a:t>
            </a:r>
            <a:r>
              <a:rPr lang="en-US" sz="2498" spc="-24">
                <a:solidFill>
                  <a:srgbClr val="000000"/>
                </a:solidFill>
                <a:latin typeface="Ruda"/>
                <a:ea typeface="Ruda"/>
                <a:cs typeface="Ruda"/>
                <a:sym typeface="Ruda"/>
              </a:rPr>
              <a:t>FUN RUN 2 NA STADIONIE MOSIR W KOSTRZYNIE NAD ODRĄ</a:t>
            </a:r>
          </a:p>
        </p:txBody>
      </p:sp>
      <p:sp>
        <p:nvSpPr>
          <p:cNvPr id="37" name="TextBox 37"/>
          <p:cNvSpPr txBox="1"/>
          <p:nvPr/>
        </p:nvSpPr>
        <p:spPr>
          <a:xfrm>
            <a:off x="1136418" y="1687794"/>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23.03 | </a:t>
            </a:r>
            <a:r>
              <a:rPr lang="en-US" sz="2498" spc="-24">
                <a:solidFill>
                  <a:srgbClr val="000000"/>
                </a:solidFill>
                <a:latin typeface="Ruda"/>
                <a:ea typeface="Ruda"/>
                <a:cs typeface="Ruda"/>
                <a:sym typeface="Ruda"/>
              </a:rPr>
              <a:t>SPOTKANIE Z OLIMPIJKAMI Z UKS NOWINY WIELKIE</a:t>
            </a:r>
          </a:p>
        </p:txBody>
      </p:sp>
      <p:sp>
        <p:nvSpPr>
          <p:cNvPr id="38" name="TextBox 38"/>
          <p:cNvSpPr txBox="1"/>
          <p:nvPr/>
        </p:nvSpPr>
        <p:spPr>
          <a:xfrm>
            <a:off x="1996109" y="7186038"/>
            <a:ext cx="11266100" cy="1428750"/>
          </a:xfrm>
          <a:prstGeom prst="rect">
            <a:avLst/>
          </a:prstGeom>
        </p:spPr>
        <p:txBody>
          <a:bodyPr lIns="0" tIns="0" rIns="0" bIns="0" rtlCol="0" anchor="t">
            <a:spAutoFit/>
          </a:bodyPr>
          <a:lstStyle/>
          <a:p>
            <a:pPr algn="r">
              <a:lnSpc>
                <a:spcPts val="2280"/>
              </a:lnSpc>
            </a:pPr>
            <a:r>
              <a:rPr lang="en-US" sz="1900" spc="-19">
                <a:solidFill>
                  <a:srgbClr val="000000"/>
                </a:solidFill>
                <a:latin typeface="Ruda"/>
                <a:ea typeface="Ruda"/>
                <a:cs typeface="Ruda"/>
                <a:sym typeface="Ruda"/>
              </a:rPr>
              <a:t>Na stadionie MOSiR w Kostrzynie nad Odrą odbyło się wydarzenie sportowe pn. FUN RUN 2, obejmujące m.in. sztafetę 4 × 400 m oraz biegi dziecięce. Impreza zgromadziła licznych uczestników i kibiców, łącząc sportową rywalizację z działaniami charytatywnymi. Patronat nad wydarzeniem objął </a:t>
            </a:r>
            <a:r>
              <a:rPr lang="en-US" sz="1900" b="1" spc="-19">
                <a:solidFill>
                  <a:srgbClr val="000000"/>
                </a:solidFill>
                <a:latin typeface="Ruda Bold"/>
                <a:ea typeface="Ruda Bold"/>
                <a:cs typeface="Ruda Bold"/>
                <a:sym typeface="Ruda Bold"/>
              </a:rPr>
              <a:t>Krzysztof Karwatowicz</a:t>
            </a:r>
            <a:r>
              <a:rPr lang="en-US" sz="1900" spc="-19">
                <a:solidFill>
                  <a:srgbClr val="000000"/>
                </a:solidFill>
                <a:latin typeface="Ruda"/>
                <a:ea typeface="Ruda"/>
                <a:cs typeface="Ruda"/>
                <a:sym typeface="Ruda"/>
              </a:rPr>
              <a:t> – Starosta Powiatu Gorzowskiego, natomiast w rywalizacji uczestniczyła</a:t>
            </a:r>
          </a:p>
          <a:p>
            <a:pPr algn="r">
              <a:lnSpc>
                <a:spcPts val="2280"/>
              </a:lnSpc>
            </a:pPr>
            <a:r>
              <a:rPr lang="en-US" sz="1900" spc="-19">
                <a:solidFill>
                  <a:srgbClr val="000000"/>
                </a:solidFill>
                <a:latin typeface="Ruda"/>
                <a:ea typeface="Ruda"/>
                <a:cs typeface="Ruda"/>
                <a:sym typeface="Ruda"/>
              </a:rPr>
              <a:t> </a:t>
            </a:r>
            <a:r>
              <a:rPr lang="en-US" sz="1900" b="1" spc="-19">
                <a:solidFill>
                  <a:srgbClr val="000000"/>
                </a:solidFill>
                <a:latin typeface="Ruda Bold"/>
                <a:ea typeface="Ruda Bold"/>
                <a:cs typeface="Ruda Bold"/>
                <a:sym typeface="Ruda Bold"/>
              </a:rPr>
              <a:t>Magdalena Harasimowicz</a:t>
            </a:r>
            <a:r>
              <a:rPr lang="en-US" sz="1900" spc="-19">
                <a:solidFill>
                  <a:srgbClr val="000000"/>
                </a:solidFill>
                <a:latin typeface="Ruda"/>
                <a:ea typeface="Ruda"/>
                <a:cs typeface="Ruda"/>
                <a:sym typeface="Ruda"/>
              </a:rPr>
              <a:t> – Dyrektor Wydziału Promocji i Spraw Społecznych.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432891" y="4659694"/>
            <a:ext cx="11829317"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Starosta Powiatu Gorzowskiego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spotkał się z Komendantem Miejskim Policji</a:t>
            </a:r>
          </a:p>
          <a:p>
            <a:pPr algn="r">
              <a:lnSpc>
                <a:spcPts val="2279"/>
              </a:lnSpc>
            </a:pPr>
            <a:r>
              <a:rPr lang="en-US" sz="1899" spc="-18">
                <a:solidFill>
                  <a:srgbClr val="000000"/>
                </a:solidFill>
                <a:latin typeface="Ruda"/>
                <a:ea typeface="Ruda"/>
                <a:cs typeface="Ruda"/>
                <a:sym typeface="Ruda"/>
              </a:rPr>
              <a:t> w Gorzowie Wielkopolskim mł. insp.</a:t>
            </a:r>
            <a:r>
              <a:rPr lang="en-US" sz="1899" b="1" spc="-18">
                <a:solidFill>
                  <a:srgbClr val="000000"/>
                </a:solidFill>
                <a:latin typeface="Ruda Bold"/>
                <a:ea typeface="Ruda Bold"/>
                <a:cs typeface="Ruda Bold"/>
                <a:sym typeface="Ruda Bold"/>
              </a:rPr>
              <a:t> Izabelą Cul</a:t>
            </a:r>
            <a:r>
              <a:rPr lang="en-US" sz="1899" spc="-18">
                <a:solidFill>
                  <a:srgbClr val="000000"/>
                </a:solidFill>
                <a:latin typeface="Ruda"/>
                <a:ea typeface="Ruda"/>
                <a:cs typeface="Ruda"/>
                <a:sym typeface="Ruda"/>
              </a:rPr>
              <a:t> oraz I Zastępcą Komendanta kom. </a:t>
            </a:r>
            <a:r>
              <a:rPr lang="en-US" sz="1899" b="1" spc="-18">
                <a:solidFill>
                  <a:srgbClr val="000000"/>
                </a:solidFill>
                <a:latin typeface="Ruda Bold"/>
                <a:ea typeface="Ruda Bold"/>
                <a:cs typeface="Ruda Bold"/>
                <a:sym typeface="Ruda Bold"/>
              </a:rPr>
              <a:t>Andrzejem Pilawskim</a:t>
            </a:r>
            <a:r>
              <a:rPr lang="en-US" sz="1899" spc="-18">
                <a:solidFill>
                  <a:srgbClr val="000000"/>
                </a:solidFill>
                <a:latin typeface="Ruda"/>
                <a:ea typeface="Ruda"/>
                <a:cs typeface="Ruda"/>
                <a:sym typeface="Ruda"/>
              </a:rPr>
              <a:t>. Rozmowy dotyczyły bezpieczeństwa na drogach powiatowych oraz dalszej współpracy. W trakcie spotkania przedstawiciele Policji zgłosili potrzebę zakupu latarek, które mają przyczynić się do poprawy bezpieczeństwa działań prowadzonych w terenie.</a:t>
            </a:r>
          </a:p>
        </p:txBody>
      </p:sp>
      <p:grpSp>
        <p:nvGrpSpPr>
          <p:cNvPr id="10" name="Group 10"/>
          <p:cNvGrpSpPr/>
          <p:nvPr/>
        </p:nvGrpSpPr>
        <p:grpSpPr>
          <a:xfrm>
            <a:off x="1432891" y="983814"/>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1547769" y="1098692"/>
            <a:ext cx="3054978" cy="305497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753162" y="1304085"/>
            <a:ext cx="2644192" cy="264419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456" t="-58262" r="-110029" b="-38363"/>
              </a:stretch>
            </a:blipFill>
            <a:ln w="104775" cap="sq">
              <a:solidFill>
                <a:srgbClr val="FFFFFF"/>
              </a:solidFill>
              <a:prstDash val="solid"/>
              <a:miter/>
            </a:ln>
          </p:spPr>
          <p:txBody>
            <a:bodyPr/>
            <a:lstStyle/>
            <a:p>
              <a:endParaRPr lang="pl-PL"/>
            </a:p>
          </p:txBody>
        </p:sp>
      </p:grpSp>
      <p:sp>
        <p:nvSpPr>
          <p:cNvPr id="17" name="TextBox 17"/>
          <p:cNvSpPr txBox="1"/>
          <p:nvPr/>
        </p:nvSpPr>
        <p:spPr>
          <a:xfrm>
            <a:off x="4922838" y="1727866"/>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30.03 | </a:t>
            </a:r>
            <a:r>
              <a:rPr lang="en-US" sz="2498" spc="-24">
                <a:solidFill>
                  <a:srgbClr val="000000"/>
                </a:solidFill>
                <a:latin typeface="Ruda"/>
                <a:ea typeface="Ruda"/>
                <a:cs typeface="Ruda"/>
                <a:sym typeface="Ruda"/>
              </a:rPr>
              <a:t>WSPÓŁPRACA TRANSGRANICZNA W RAMACH EUROREGIONU PRO EUROPA VIADRINA</a:t>
            </a:r>
          </a:p>
        </p:txBody>
      </p:sp>
      <p:grpSp>
        <p:nvGrpSpPr>
          <p:cNvPr id="18" name="Group 18"/>
          <p:cNvGrpSpPr/>
          <p:nvPr/>
        </p:nvGrpSpPr>
        <p:grpSpPr>
          <a:xfrm>
            <a:off x="3325900" y="6536205"/>
            <a:ext cx="14962100" cy="2155862"/>
            <a:chOff x="0" y="0"/>
            <a:chExt cx="3940635" cy="567799"/>
          </a:xfrm>
        </p:grpSpPr>
        <p:sp>
          <p:nvSpPr>
            <p:cNvPr id="19" name="Freeform 19"/>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20" name="TextBox 20"/>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922838" y="7263317"/>
            <a:ext cx="11610643"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Gminnym Ośrodku Kultury w Kłodawie odbyło się wielkanocne spotkanie żołnierzy i pracowników Resortu Obrony Narodowej, 15 Lubuskiej Brygady Obrony Terytorialnej oraz zaproszonych gości. Wydarzenie było okazją do wspólnego świętowania oraz integracji w atmosferze zbliżających się Świąt Wielkanocnych. W spotkaniu uczestniczyli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 Starosta Powiatu Gorzowskiego oraz </a:t>
            </a:r>
            <a:r>
              <a:rPr lang="en-US" sz="1899" b="1" spc="-18">
                <a:solidFill>
                  <a:srgbClr val="020000"/>
                </a:solidFill>
                <a:latin typeface="Ruda Bold"/>
                <a:ea typeface="Ruda Bold"/>
                <a:cs typeface="Ruda Bold"/>
                <a:sym typeface="Ruda Bold"/>
              </a:rPr>
              <a:t>Natalia Jasińska</a:t>
            </a:r>
            <a:r>
              <a:rPr lang="en-US" sz="1899" spc="-18">
                <a:solidFill>
                  <a:srgbClr val="020000"/>
                </a:solidFill>
                <a:latin typeface="Ruda"/>
                <a:ea typeface="Ruda"/>
                <a:cs typeface="Ruda"/>
                <a:sym typeface="Ruda"/>
              </a:rPr>
              <a:t> z Powiatowego Centrum Zarządzania Kryzysowego.</a:t>
            </a:r>
          </a:p>
        </p:txBody>
      </p:sp>
      <p:grpSp>
        <p:nvGrpSpPr>
          <p:cNvPr id="22" name="Group 22"/>
          <p:cNvGrpSpPr/>
          <p:nvPr/>
        </p:nvGrpSpPr>
        <p:grpSpPr>
          <a:xfrm>
            <a:off x="13561961" y="3537616"/>
            <a:ext cx="3284734" cy="3284734"/>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4" name="Group 24"/>
          <p:cNvGrpSpPr/>
          <p:nvPr/>
        </p:nvGrpSpPr>
        <p:grpSpPr>
          <a:xfrm>
            <a:off x="1432891" y="5973566"/>
            <a:ext cx="3284734" cy="3284734"/>
            <a:chOff x="0" y="0"/>
            <a:chExt cx="812800" cy="812800"/>
          </a:xfrm>
        </p:grpSpPr>
        <p:sp>
          <p:nvSpPr>
            <p:cNvPr id="25" name="Freeform 2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6" name="Group 26"/>
          <p:cNvGrpSpPr/>
          <p:nvPr/>
        </p:nvGrpSpPr>
        <p:grpSpPr>
          <a:xfrm>
            <a:off x="13683896" y="3652494"/>
            <a:ext cx="3054978" cy="30549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547769" y="6088444"/>
            <a:ext cx="3054978" cy="3054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89288" y="3857886"/>
            <a:ext cx="2644192" cy="264419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9397" t="-20247" r="-87686" b="-27564"/>
              </a:stretch>
            </a:blipFill>
            <a:ln w="104775" cap="sq">
              <a:solidFill>
                <a:srgbClr val="FFFFFF"/>
              </a:solidFill>
              <a:prstDash val="solid"/>
              <a:miter/>
            </a:ln>
          </p:spPr>
          <p:txBody>
            <a:bodyPr/>
            <a:lstStyle/>
            <a:p>
              <a:endParaRPr lang="pl-PL"/>
            </a:p>
          </p:txBody>
        </p:sp>
      </p:grpSp>
      <p:grpSp>
        <p:nvGrpSpPr>
          <p:cNvPr id="34" name="Group 34"/>
          <p:cNvGrpSpPr/>
          <p:nvPr/>
        </p:nvGrpSpPr>
        <p:grpSpPr>
          <a:xfrm>
            <a:off x="1753162" y="6293837"/>
            <a:ext cx="2644192" cy="2644192"/>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9901" t="-15612" r="-111430"/>
              </a:stretch>
            </a:blipFill>
            <a:ln w="104775" cap="sq">
              <a:solidFill>
                <a:srgbClr val="FFFFFF"/>
              </a:solidFill>
              <a:prstDash val="solid"/>
              <a:miter/>
            </a:ln>
          </p:spPr>
          <p:txBody>
            <a:bodyPr/>
            <a:lstStyle/>
            <a:p>
              <a:endParaRPr lang="pl-PL"/>
            </a:p>
          </p:txBody>
        </p:sp>
      </p:grpSp>
      <p:sp>
        <p:nvSpPr>
          <p:cNvPr id="36" name="TextBox 36"/>
          <p:cNvSpPr txBox="1"/>
          <p:nvPr/>
        </p:nvSpPr>
        <p:spPr>
          <a:xfrm>
            <a:off x="4922838" y="675849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31.03 | </a:t>
            </a:r>
            <a:r>
              <a:rPr lang="en-US" sz="2498" spc="-24">
                <a:solidFill>
                  <a:srgbClr val="000000"/>
                </a:solidFill>
                <a:latin typeface="Ruda"/>
                <a:ea typeface="Ruda"/>
                <a:cs typeface="Ruda"/>
                <a:sym typeface="Ruda"/>
              </a:rPr>
              <a:t>WIELKANOCNE SPOTKANIE 15 LUBUSKIEJ BRYGADY OBRONY TERYTORIALNEJ</a:t>
            </a:r>
          </a:p>
        </p:txBody>
      </p:sp>
      <p:sp>
        <p:nvSpPr>
          <p:cNvPr id="37" name="TextBox 37"/>
          <p:cNvSpPr txBox="1"/>
          <p:nvPr/>
        </p:nvSpPr>
        <p:spPr>
          <a:xfrm>
            <a:off x="4976749" y="2242216"/>
            <a:ext cx="11816036" cy="1143000"/>
          </a:xfrm>
          <a:prstGeom prst="rect">
            <a:avLst/>
          </a:prstGeom>
        </p:spPr>
        <p:txBody>
          <a:bodyPr lIns="0" tIns="0" rIns="0" bIns="0" rtlCol="0" anchor="t">
            <a:spAutoFit/>
          </a:bodyPr>
          <a:lstStyle/>
          <a:p>
            <a:pPr algn="l">
              <a:lnSpc>
                <a:spcPts val="2280"/>
              </a:lnSpc>
            </a:pPr>
            <a:r>
              <a:rPr lang="en-US" sz="1900" spc="-19">
                <a:solidFill>
                  <a:srgbClr val="020000"/>
                </a:solidFill>
                <a:latin typeface="Ruda"/>
                <a:ea typeface="Ruda"/>
                <a:cs typeface="Ruda"/>
                <a:sym typeface="Ruda"/>
              </a:rPr>
              <a:t>W spotkaniu z udziałem przedstawicieli strony niemieckiej, poświęconym rozwojowi linii kolejowej Berlin–Kostrzyn–Gorzów–Krzyż, uczestniczył </a:t>
            </a:r>
            <a:r>
              <a:rPr lang="en-US" sz="1900" b="1" spc="-19">
                <a:solidFill>
                  <a:srgbClr val="020000"/>
                </a:solidFill>
                <a:latin typeface="Ruda Bold"/>
                <a:ea typeface="Ruda Bold"/>
                <a:cs typeface="Ruda Bold"/>
                <a:sym typeface="Ruda Bold"/>
              </a:rPr>
              <a:t>Krzysztof Karwatowicz</a:t>
            </a:r>
            <a:r>
              <a:rPr lang="en-US" sz="1900" spc="-19">
                <a:solidFill>
                  <a:srgbClr val="020000"/>
                </a:solidFill>
                <a:latin typeface="Ruda"/>
                <a:ea typeface="Ruda"/>
                <a:cs typeface="Ruda"/>
                <a:sym typeface="Ruda"/>
              </a:rPr>
              <a:t> – Starosta Powiatu Gorzowskiego. Rozmowy dotyczyły bieżących inicjatyw, planów w zakresie transportu pasażerskiego i towarowego oraz możliwości dalszej współpracy na rzecz wzmocnienia połączeń komunikacyjnych i rozwoju regionu pogranicza.</a:t>
            </a:r>
          </a:p>
        </p:txBody>
      </p:sp>
      <p:sp>
        <p:nvSpPr>
          <p:cNvPr id="38" name="TextBox 38"/>
          <p:cNvSpPr txBox="1"/>
          <p:nvPr/>
        </p:nvSpPr>
        <p:spPr>
          <a:xfrm>
            <a:off x="1547769" y="416319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31.03 | </a:t>
            </a:r>
            <a:r>
              <a:rPr lang="en-US" sz="2498" spc="-24">
                <a:solidFill>
                  <a:srgbClr val="000000"/>
                </a:solidFill>
                <a:latin typeface="Ruda"/>
                <a:ea typeface="Ruda"/>
                <a:cs typeface="Ruda"/>
                <a:sym typeface="Ruda"/>
              </a:rPr>
              <a:t>SPOTKANIE W SPRAWIE BEZPIECZEŃSTWA NA DROGACH POWIATOWYCH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25900" y="4012558"/>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561961" y="1028700"/>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0" y="6497890"/>
            <a:ext cx="14962100" cy="2155862"/>
            <a:chOff x="0" y="0"/>
            <a:chExt cx="3940635" cy="567799"/>
          </a:xfrm>
        </p:grpSpPr>
        <p:sp>
          <p:nvSpPr>
            <p:cNvPr id="12" name="Freeform 12"/>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3" name="TextBox 13"/>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32891" y="3449919"/>
            <a:ext cx="3284734" cy="328473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6" name="Group 16"/>
          <p:cNvGrpSpPr/>
          <p:nvPr/>
        </p:nvGrpSpPr>
        <p:grpSpPr>
          <a:xfrm>
            <a:off x="13683896" y="1143578"/>
            <a:ext cx="3054978" cy="30549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547769" y="3564797"/>
            <a:ext cx="3054978" cy="30549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3889288" y="1348971"/>
            <a:ext cx="2644192" cy="264419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r="-5510" b="-69186"/>
              </a:stretch>
            </a:blipFill>
            <a:ln w="104775" cap="sq">
              <a:solidFill>
                <a:srgbClr val="FFFFFF"/>
              </a:solidFill>
              <a:prstDash val="solid"/>
              <a:miter/>
            </a:ln>
          </p:spPr>
          <p:txBody>
            <a:bodyPr/>
            <a:lstStyle/>
            <a:p>
              <a:endParaRPr lang="pl-PL"/>
            </a:p>
          </p:txBody>
        </p:sp>
      </p:grpSp>
      <p:grpSp>
        <p:nvGrpSpPr>
          <p:cNvPr id="24" name="Group 24"/>
          <p:cNvGrpSpPr/>
          <p:nvPr/>
        </p:nvGrpSpPr>
        <p:grpSpPr>
          <a:xfrm>
            <a:off x="1753162" y="3770190"/>
            <a:ext cx="2644192" cy="26441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14395" r="-90082"/>
              </a:stretch>
            </a:blipFill>
            <a:ln w="104775" cap="sq">
              <a:solidFill>
                <a:srgbClr val="FFFFFF"/>
              </a:solidFill>
              <a:prstDash val="solid"/>
              <a:miter/>
            </a:ln>
          </p:spPr>
          <p:txBody>
            <a:bodyPr/>
            <a:lstStyle/>
            <a:p>
              <a:endParaRPr lang="pl-PL"/>
            </a:p>
          </p:txBody>
        </p:sp>
      </p:grpSp>
      <p:sp>
        <p:nvSpPr>
          <p:cNvPr id="26" name="TextBox 26"/>
          <p:cNvSpPr txBox="1"/>
          <p:nvPr/>
        </p:nvSpPr>
        <p:spPr>
          <a:xfrm>
            <a:off x="1547769" y="171339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1.04 | </a:t>
            </a:r>
            <a:r>
              <a:rPr lang="en-US" sz="2498" spc="-24">
                <a:solidFill>
                  <a:srgbClr val="000000"/>
                </a:solidFill>
                <a:latin typeface="Ruda"/>
                <a:ea typeface="Ruda"/>
                <a:cs typeface="Ruda"/>
                <a:sym typeface="Ruda"/>
              </a:rPr>
              <a:t>JUBILEUSZ 10-LECIA CENTRUM KULTURY I REKREACJI W SANTOKU</a:t>
            </a:r>
          </a:p>
        </p:txBody>
      </p:sp>
      <p:grpSp>
        <p:nvGrpSpPr>
          <p:cNvPr id="27" name="Group 27"/>
          <p:cNvGrpSpPr/>
          <p:nvPr/>
        </p:nvGrpSpPr>
        <p:grpSpPr>
          <a:xfrm>
            <a:off x="13561961" y="6008251"/>
            <a:ext cx="3284734" cy="3284734"/>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9" name="Group 29"/>
          <p:cNvGrpSpPr/>
          <p:nvPr/>
        </p:nvGrpSpPr>
        <p:grpSpPr>
          <a:xfrm>
            <a:off x="13683896" y="6123129"/>
            <a:ext cx="3054978" cy="3054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89288" y="6328521"/>
            <a:ext cx="2644192" cy="264419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3088" b="-3088"/>
              </a:stretch>
            </a:blipFill>
            <a:ln w="104775" cap="sq">
              <a:solidFill>
                <a:srgbClr val="FFFFFF"/>
              </a:solidFill>
              <a:prstDash val="solid"/>
              <a:miter/>
            </a:ln>
          </p:spPr>
          <p:txBody>
            <a:bodyPr/>
            <a:lstStyle/>
            <a:p>
              <a:endParaRPr lang="pl-PL"/>
            </a:p>
          </p:txBody>
        </p:sp>
      </p:grpSp>
      <p:sp>
        <p:nvSpPr>
          <p:cNvPr id="34" name="TextBox 34"/>
          <p:cNvSpPr txBox="1"/>
          <p:nvPr/>
        </p:nvSpPr>
        <p:spPr>
          <a:xfrm>
            <a:off x="1432891" y="2198565"/>
            <a:ext cx="11829317"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Santoku odbyły się obchody 10-lecia Centrum Kultury i Rekreacji – miejsca integrującego mieszkańców oraz wspierającego rozwój życia kulturalnego i społecznego. Jubileusz był okazją do podkreślenia roli instytucji w budowaniu lokalnej wspólnoty i realizacji licznych inicjatyw. W wydarzeniu uczestniczyli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oraz </a:t>
            </a:r>
            <a:r>
              <a:rPr lang="en-US" sz="1899" b="1" spc="-18">
                <a:solidFill>
                  <a:srgbClr val="000000"/>
                </a:solidFill>
                <a:latin typeface="Ruda Bold"/>
                <a:ea typeface="Ruda Bold"/>
                <a:cs typeface="Ruda Bold"/>
                <a:sym typeface="Ruda Bold"/>
              </a:rPr>
              <a:t>Mariusz Śpiewanek</a:t>
            </a:r>
          </a:p>
          <a:p>
            <a:pPr algn="r">
              <a:lnSpc>
                <a:spcPts val="2279"/>
              </a:lnSpc>
            </a:pPr>
            <a:r>
              <a:rPr lang="en-US" sz="1899" spc="-18">
                <a:solidFill>
                  <a:srgbClr val="000000"/>
                </a:solidFill>
                <a:latin typeface="Ruda"/>
                <a:ea typeface="Ruda"/>
                <a:cs typeface="Ruda"/>
                <a:sym typeface="Ruda"/>
              </a:rPr>
              <a:t> – Członek Zarządu Powiatu Gorzowskiego.</a:t>
            </a:r>
          </a:p>
        </p:txBody>
      </p:sp>
      <p:sp>
        <p:nvSpPr>
          <p:cNvPr id="35" name="TextBox 35"/>
          <p:cNvSpPr txBox="1"/>
          <p:nvPr/>
        </p:nvSpPr>
        <p:spPr>
          <a:xfrm>
            <a:off x="4922838" y="423664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1.04 | </a:t>
            </a:r>
            <a:r>
              <a:rPr lang="en-US" sz="2498" spc="-24">
                <a:solidFill>
                  <a:srgbClr val="000000"/>
                </a:solidFill>
                <a:latin typeface="Ruda"/>
                <a:ea typeface="Ruda"/>
                <a:cs typeface="Ruda"/>
                <a:sym typeface="Ruda"/>
              </a:rPr>
              <a:t>POSIEDZENIE ZARZĄDU POWIATU – DZIAŁANIA NA RZECZ MIESZKAŃCÓW</a:t>
            </a:r>
          </a:p>
        </p:txBody>
      </p:sp>
      <p:sp>
        <p:nvSpPr>
          <p:cNvPr id="36" name="TextBox 36"/>
          <p:cNvSpPr txBox="1"/>
          <p:nvPr/>
        </p:nvSpPr>
        <p:spPr>
          <a:xfrm>
            <a:off x="4922838" y="4741467"/>
            <a:ext cx="11610643" cy="1471813"/>
          </a:xfrm>
          <a:prstGeom prst="rect">
            <a:avLst/>
          </a:prstGeom>
        </p:spPr>
        <p:txBody>
          <a:bodyPr lIns="0" tIns="0" rIns="0" bIns="0" rtlCol="0" anchor="t">
            <a:spAutoFit/>
          </a:bodyPr>
          <a:lstStyle/>
          <a:p>
            <a:pPr algn="l">
              <a:lnSpc>
                <a:spcPts val="2279"/>
              </a:lnSpc>
            </a:pPr>
            <a:r>
              <a:rPr lang="en-US" sz="1899" spc="-18" dirty="0" err="1">
                <a:solidFill>
                  <a:srgbClr val="020000"/>
                </a:solidFill>
                <a:latin typeface="Ruda"/>
                <a:ea typeface="Ruda"/>
                <a:cs typeface="Ruda"/>
                <a:sym typeface="Ruda"/>
              </a:rPr>
              <a:t>Podczas</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posiedzenia</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Zarządu</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Powiatu</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Gorzowskiego</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omówiono</a:t>
            </a:r>
            <a:r>
              <a:rPr lang="en-US" sz="1899" spc="-18" dirty="0">
                <a:solidFill>
                  <a:srgbClr val="020000"/>
                </a:solidFill>
                <a:latin typeface="Ruda"/>
                <a:ea typeface="Ruda"/>
                <a:cs typeface="Ruda"/>
                <a:sym typeface="Ruda"/>
              </a:rPr>
              <a:t> m.in. </a:t>
            </a:r>
            <a:r>
              <a:rPr lang="en-US" sz="1899" spc="-18" dirty="0" err="1">
                <a:solidFill>
                  <a:srgbClr val="020000"/>
                </a:solidFill>
                <a:latin typeface="Ruda"/>
                <a:ea typeface="Ruda"/>
                <a:cs typeface="Ruda"/>
                <a:sym typeface="Ruda"/>
              </a:rPr>
              <a:t>wsparcie</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doskonalenia</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nauczycieli</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rozwój</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doradztwa</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zawodowego</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oraz</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realizację</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programów</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społecznych</a:t>
            </a:r>
            <a:r>
              <a:rPr lang="en-US" sz="1899" spc="-18" dirty="0">
                <a:solidFill>
                  <a:srgbClr val="020000"/>
                </a:solidFill>
                <a:latin typeface="Ruda"/>
                <a:ea typeface="Ruda"/>
                <a:cs typeface="Ruda"/>
                <a:sym typeface="Ruda"/>
              </a:rPr>
              <a:t>, w </a:t>
            </a:r>
            <a:r>
              <a:rPr lang="en-US" sz="1899" spc="-18" dirty="0" err="1">
                <a:solidFill>
                  <a:srgbClr val="020000"/>
                </a:solidFill>
                <a:latin typeface="Ruda"/>
                <a:ea typeface="Ruda"/>
                <a:cs typeface="Ruda"/>
                <a:sym typeface="Ruda"/>
              </a:rPr>
              <a:t>tym</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Aktywny</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samorząd</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Przedmiotem</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obrad</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były</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także</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inicjatywy</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lokalne</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oraz</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kwestie</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kadrowe</a:t>
            </a:r>
            <a:r>
              <a:rPr lang="en-US" sz="1899" spc="-18" dirty="0">
                <a:solidFill>
                  <a:srgbClr val="020000"/>
                </a:solidFill>
                <a:latin typeface="Ruda"/>
                <a:ea typeface="Ruda"/>
                <a:cs typeface="Ruda"/>
                <a:sym typeface="Ruda"/>
              </a:rPr>
              <a:t> w </a:t>
            </a:r>
            <a:r>
              <a:rPr lang="en-US" sz="1899" spc="-18" dirty="0" err="1">
                <a:solidFill>
                  <a:srgbClr val="020000"/>
                </a:solidFill>
                <a:latin typeface="Ruda"/>
                <a:ea typeface="Ruda"/>
                <a:cs typeface="Ruda"/>
                <a:sym typeface="Ruda"/>
              </a:rPr>
              <a:t>Powiatowym</a:t>
            </a:r>
            <a:r>
              <a:rPr lang="en-US" sz="1899" spc="-18" dirty="0">
                <a:solidFill>
                  <a:srgbClr val="020000"/>
                </a:solidFill>
                <a:latin typeface="Ruda"/>
                <a:ea typeface="Ruda"/>
                <a:cs typeface="Ruda"/>
                <a:sym typeface="Ruda"/>
              </a:rPr>
              <a:t> Centrum </a:t>
            </a:r>
            <a:r>
              <a:rPr lang="en-US" sz="1899" spc="-18" dirty="0" err="1">
                <a:solidFill>
                  <a:srgbClr val="020000"/>
                </a:solidFill>
                <a:latin typeface="Ruda"/>
                <a:ea typeface="Ruda"/>
                <a:cs typeface="Ruda"/>
                <a:sym typeface="Ruda"/>
              </a:rPr>
              <a:t>Pomocy</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Rodzinie</a:t>
            </a:r>
            <a:r>
              <a:rPr lang="en-US" sz="1899" spc="-18" dirty="0">
                <a:solidFill>
                  <a:srgbClr val="020000"/>
                </a:solidFill>
                <a:latin typeface="Ruda"/>
                <a:ea typeface="Ruda"/>
                <a:cs typeface="Ruda"/>
                <a:sym typeface="Ruda"/>
              </a:rPr>
              <a:t>. W </a:t>
            </a:r>
            <a:r>
              <a:rPr lang="en-US" sz="1899" spc="-18" dirty="0" err="1">
                <a:solidFill>
                  <a:srgbClr val="020000"/>
                </a:solidFill>
                <a:latin typeface="Ruda"/>
                <a:ea typeface="Ruda"/>
                <a:cs typeface="Ruda"/>
                <a:sym typeface="Ruda"/>
              </a:rPr>
              <a:t>posiedzeniu</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uczestniczyli</a:t>
            </a:r>
            <a:r>
              <a:rPr lang="en-US" sz="1899" spc="-18" dirty="0">
                <a:solidFill>
                  <a:srgbClr val="020000"/>
                </a:solidFill>
                <a:latin typeface="Ruda"/>
                <a:ea typeface="Ruda"/>
                <a:cs typeface="Ruda"/>
                <a:sym typeface="Ruda"/>
              </a:rPr>
              <a:t>: </a:t>
            </a:r>
            <a:r>
              <a:rPr lang="en-US" sz="1899" b="1" spc="-18" dirty="0">
                <a:solidFill>
                  <a:srgbClr val="020000"/>
                </a:solidFill>
                <a:latin typeface="Ruda Bold"/>
                <a:ea typeface="Ruda Bold"/>
                <a:cs typeface="Ruda Bold"/>
                <a:sym typeface="Ruda Bold"/>
              </a:rPr>
              <a:t>Krzysztof Karwatowicz</a:t>
            </a:r>
            <a:r>
              <a:rPr lang="en-US" sz="1899" spc="-18" dirty="0">
                <a:solidFill>
                  <a:srgbClr val="020000"/>
                </a:solidFill>
                <a:latin typeface="Ruda"/>
                <a:ea typeface="Ruda"/>
                <a:cs typeface="Ruda"/>
                <a:sym typeface="Ruda"/>
              </a:rPr>
              <a:t>, </a:t>
            </a:r>
            <a:r>
              <a:rPr lang="en-US" sz="1899" b="1" spc="-18" dirty="0">
                <a:solidFill>
                  <a:srgbClr val="020000"/>
                </a:solidFill>
                <a:latin typeface="Ruda Bold"/>
                <a:ea typeface="Ruda Bold"/>
                <a:cs typeface="Ruda Bold"/>
                <a:sym typeface="Ruda Bold"/>
              </a:rPr>
              <a:t>Zbigniew Surma</a:t>
            </a:r>
            <a:r>
              <a:rPr lang="en-US" sz="1899" spc="-18" dirty="0">
                <a:solidFill>
                  <a:srgbClr val="020000"/>
                </a:solidFill>
                <a:latin typeface="Ruda"/>
                <a:ea typeface="Ruda"/>
                <a:cs typeface="Ruda"/>
                <a:sym typeface="Ruda"/>
              </a:rPr>
              <a:t>, </a:t>
            </a:r>
            <a:r>
              <a:rPr lang="en-US" sz="1899" b="1" spc="-18" dirty="0">
                <a:solidFill>
                  <a:srgbClr val="020000"/>
                </a:solidFill>
                <a:latin typeface="Ruda Bold"/>
                <a:ea typeface="Ruda Bold"/>
                <a:cs typeface="Ruda Bold"/>
                <a:sym typeface="Ruda Bold"/>
              </a:rPr>
              <a:t>Agnieszka </a:t>
            </a:r>
            <a:r>
              <a:rPr lang="en-US" sz="1899" b="1" spc="-18" dirty="0" err="1">
                <a:solidFill>
                  <a:srgbClr val="020000"/>
                </a:solidFill>
                <a:latin typeface="Ruda Bold"/>
                <a:ea typeface="Ruda Bold"/>
                <a:cs typeface="Ruda Bold"/>
                <a:sym typeface="Ruda Bold"/>
              </a:rPr>
              <a:t>Hołubowska</a:t>
            </a:r>
            <a:r>
              <a:rPr lang="en-US" sz="1899" spc="-18" dirty="0">
                <a:solidFill>
                  <a:srgbClr val="020000"/>
                </a:solidFill>
                <a:latin typeface="Ruda"/>
                <a:ea typeface="Ruda"/>
                <a:cs typeface="Ruda"/>
                <a:sym typeface="Ruda"/>
              </a:rPr>
              <a:t>, </a:t>
            </a:r>
            <a:r>
              <a:rPr lang="en-US" sz="1899" b="1" spc="-18" dirty="0">
                <a:solidFill>
                  <a:srgbClr val="020000"/>
                </a:solidFill>
                <a:latin typeface="Ruda Bold"/>
                <a:ea typeface="Ruda Bold"/>
                <a:cs typeface="Ruda Bold"/>
                <a:sym typeface="Ruda Bold"/>
              </a:rPr>
              <a:t>Andrzej Legan</a:t>
            </a:r>
            <a:r>
              <a:rPr lang="en-US" sz="1899" spc="-18" dirty="0">
                <a:solidFill>
                  <a:srgbClr val="020000"/>
                </a:solidFill>
                <a:latin typeface="Ruda"/>
                <a:ea typeface="Ruda"/>
                <a:cs typeface="Ruda"/>
                <a:sym typeface="Ruda"/>
              </a:rPr>
              <a:t> </a:t>
            </a:r>
            <a:r>
              <a:rPr lang="en-US" sz="1899" spc="-18" dirty="0" err="1">
                <a:solidFill>
                  <a:srgbClr val="020000"/>
                </a:solidFill>
                <a:latin typeface="Ruda"/>
                <a:ea typeface="Ruda"/>
                <a:cs typeface="Ruda"/>
                <a:sym typeface="Ruda"/>
              </a:rPr>
              <a:t>i</a:t>
            </a:r>
            <a:r>
              <a:rPr lang="en-US" sz="1899" spc="-18" dirty="0">
                <a:solidFill>
                  <a:srgbClr val="020000"/>
                </a:solidFill>
                <a:latin typeface="Ruda"/>
                <a:ea typeface="Ruda"/>
                <a:cs typeface="Ruda"/>
                <a:sym typeface="Ruda"/>
              </a:rPr>
              <a:t> </a:t>
            </a:r>
            <a:r>
              <a:rPr lang="en-US" sz="1899" b="1" spc="-18" dirty="0">
                <a:solidFill>
                  <a:srgbClr val="020000"/>
                </a:solidFill>
                <a:latin typeface="Ruda Bold"/>
                <a:ea typeface="Ruda Bold"/>
                <a:cs typeface="Ruda Bold"/>
                <a:sym typeface="Ruda Bold"/>
              </a:rPr>
              <a:t>Mariusz </a:t>
            </a:r>
            <a:r>
              <a:rPr lang="en-US" sz="1899" b="1" spc="-18" dirty="0" err="1">
                <a:solidFill>
                  <a:srgbClr val="020000"/>
                </a:solidFill>
                <a:latin typeface="Ruda Bold"/>
                <a:ea typeface="Ruda Bold"/>
                <a:cs typeface="Ruda Bold"/>
                <a:sym typeface="Ruda Bold"/>
              </a:rPr>
              <a:t>Śpiewanek</a:t>
            </a:r>
            <a:r>
              <a:rPr lang="en-US" sz="1899" spc="-18" dirty="0">
                <a:solidFill>
                  <a:srgbClr val="020000"/>
                </a:solidFill>
                <a:latin typeface="Ruda"/>
                <a:ea typeface="Ruda"/>
                <a:cs typeface="Ruda"/>
                <a:sym typeface="Ruda"/>
              </a:rPr>
              <a:t>.</a:t>
            </a:r>
          </a:p>
        </p:txBody>
      </p:sp>
      <p:sp>
        <p:nvSpPr>
          <p:cNvPr id="37" name="TextBox 37"/>
          <p:cNvSpPr txBox="1"/>
          <p:nvPr/>
        </p:nvSpPr>
        <p:spPr>
          <a:xfrm>
            <a:off x="1547769" y="669294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7.04 | </a:t>
            </a:r>
            <a:r>
              <a:rPr lang="en-US" sz="2498" spc="-24">
                <a:solidFill>
                  <a:srgbClr val="000000"/>
                </a:solidFill>
                <a:latin typeface="Ruda"/>
                <a:ea typeface="Ruda"/>
                <a:cs typeface="Ruda"/>
                <a:sym typeface="Ruda"/>
              </a:rPr>
              <a:t>SPOTKANIE Z PRZEDSTAWICIELAMI ORGANIZACJI LOKALNYCH</a:t>
            </a:r>
          </a:p>
        </p:txBody>
      </p:sp>
      <p:sp>
        <p:nvSpPr>
          <p:cNvPr id="38" name="TextBox 38"/>
          <p:cNvSpPr txBox="1"/>
          <p:nvPr/>
        </p:nvSpPr>
        <p:spPr>
          <a:xfrm>
            <a:off x="1028700" y="7286470"/>
            <a:ext cx="12233508" cy="1143000"/>
          </a:xfrm>
          <a:prstGeom prst="rect">
            <a:avLst/>
          </a:prstGeom>
        </p:spPr>
        <p:txBody>
          <a:bodyPr lIns="0" tIns="0" rIns="0" bIns="0" rtlCol="0" anchor="t">
            <a:spAutoFit/>
          </a:bodyPr>
          <a:lstStyle/>
          <a:p>
            <a:pPr algn="r">
              <a:lnSpc>
                <a:spcPts val="2279"/>
              </a:lnSpc>
            </a:pP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 – Wicestarosta Powiatu Gorzowskiego oraz </a:t>
            </a:r>
            <a:r>
              <a:rPr lang="en-US" sz="1899" b="1" spc="-18">
                <a:solidFill>
                  <a:srgbClr val="000000"/>
                </a:solidFill>
                <a:latin typeface="Ruda Bold"/>
                <a:ea typeface="Ruda Bold"/>
                <a:cs typeface="Ruda Bold"/>
                <a:sym typeface="Ruda Bold"/>
              </a:rPr>
              <a:t>Mariusz Śpiewanek</a:t>
            </a:r>
            <a:r>
              <a:rPr lang="en-US" sz="1899" spc="-18">
                <a:solidFill>
                  <a:srgbClr val="000000"/>
                </a:solidFill>
                <a:latin typeface="Ruda"/>
                <a:ea typeface="Ruda"/>
                <a:cs typeface="Ruda"/>
                <a:sym typeface="Ruda"/>
              </a:rPr>
              <a:t> – Członek Zarządu Powiatu Gorzowskiego spotkali się z przedstawicielami OSP KSRG Lipki Wielkie i LKS Polonia Lipki Wielkie. Rozmowy dotyczyły bieżącej działalności, planów oraz wyzwań stojących przed organizacjami, a także możliwości dalszej współpracy na rzecz lokalnej społeczności.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2891" y="983814"/>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1547769" y="1098692"/>
            <a:ext cx="3054978" cy="30549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753162" y="1304085"/>
            <a:ext cx="2644192" cy="26441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136" r="-25136"/>
              </a:stretch>
            </a:blipFill>
            <a:ln w="104775" cap="sq">
              <a:solidFill>
                <a:srgbClr val="FFFFFF"/>
              </a:solidFill>
              <a:prstDash val="solid"/>
              <a:miter/>
            </a:ln>
          </p:spPr>
          <p:txBody>
            <a:bodyPr/>
            <a:lstStyle/>
            <a:p>
              <a:endParaRPr lang="pl-PL"/>
            </a:p>
          </p:txBody>
        </p:sp>
      </p:grpSp>
      <p:grpSp>
        <p:nvGrpSpPr>
          <p:cNvPr id="16" name="Group 16"/>
          <p:cNvGrpSpPr/>
          <p:nvPr/>
        </p:nvGrpSpPr>
        <p:grpSpPr>
          <a:xfrm>
            <a:off x="3325900" y="6536205"/>
            <a:ext cx="14962100" cy="2155862"/>
            <a:chOff x="0" y="0"/>
            <a:chExt cx="3940635" cy="567799"/>
          </a:xfrm>
        </p:grpSpPr>
        <p:sp>
          <p:nvSpPr>
            <p:cNvPr id="17" name="Freeform 1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18" name="TextBox 1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561961" y="3537616"/>
            <a:ext cx="3284734" cy="328473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1" name="Group 21"/>
          <p:cNvGrpSpPr/>
          <p:nvPr/>
        </p:nvGrpSpPr>
        <p:grpSpPr>
          <a:xfrm>
            <a:off x="1432891" y="597356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3683896" y="3652494"/>
            <a:ext cx="3054978" cy="305497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547769" y="6088444"/>
            <a:ext cx="3054978" cy="30549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889288" y="3857886"/>
            <a:ext cx="2644192" cy="264419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747" r="-16747"/>
              </a:stretch>
            </a:blipFill>
            <a:ln w="104775" cap="sq">
              <a:solidFill>
                <a:srgbClr val="FFFFFF"/>
              </a:solidFill>
              <a:prstDash val="solid"/>
              <a:miter/>
            </a:ln>
          </p:spPr>
          <p:txBody>
            <a:bodyPr/>
            <a:lstStyle/>
            <a:p>
              <a:endParaRPr lang="pl-PL"/>
            </a:p>
          </p:txBody>
        </p:sp>
      </p:grpSp>
      <p:grpSp>
        <p:nvGrpSpPr>
          <p:cNvPr id="31" name="Group 31"/>
          <p:cNvGrpSpPr/>
          <p:nvPr/>
        </p:nvGrpSpPr>
        <p:grpSpPr>
          <a:xfrm>
            <a:off x="1753162" y="6293837"/>
            <a:ext cx="2644192" cy="2644192"/>
            <a:chOff x="0" y="0"/>
            <a:chExt cx="812800" cy="812800"/>
          </a:xfrm>
        </p:grpSpPr>
        <p:sp>
          <p:nvSpPr>
            <p:cNvPr id="32" name="Freeform 32"/>
            <p:cNvSpPr/>
            <p:nvPr/>
          </p:nvSpPr>
          <p:spPr>
            <a:xfrm rot="-279929">
              <a:off x="-22" y="-22"/>
              <a:ext cx="812844" cy="812844"/>
            </a:xfrm>
            <a:custGeom>
              <a:avLst/>
              <a:gdLst/>
              <a:ahLst/>
              <a:cxnLst/>
              <a:rect l="l" t="t" r="r" b="b"/>
              <a:pathLst>
                <a:path w="812844" h="812844">
                  <a:moveTo>
                    <a:pt x="439478" y="1369"/>
                  </a:moveTo>
                  <a:cubicBezTo>
                    <a:pt x="215773" y="-16888"/>
                    <a:pt x="19625" y="149661"/>
                    <a:pt x="1369" y="373366"/>
                  </a:cubicBezTo>
                  <a:cubicBezTo>
                    <a:pt x="-16888" y="597071"/>
                    <a:pt x="149661" y="793219"/>
                    <a:pt x="373366" y="811475"/>
                  </a:cubicBezTo>
                  <a:cubicBezTo>
                    <a:pt x="597071" y="829732"/>
                    <a:pt x="793219" y="663183"/>
                    <a:pt x="811475" y="439478"/>
                  </a:cubicBezTo>
                  <a:cubicBezTo>
                    <a:pt x="829732" y="215773"/>
                    <a:pt x="663183" y="19625"/>
                    <a:pt x="439478" y="1369"/>
                  </a:cubicBezTo>
                  <a:close/>
                </a:path>
              </a:pathLst>
            </a:custGeom>
            <a:blipFill>
              <a:blip r:embed="rId6"/>
              <a:stretch>
                <a:fillRect t="-18238" b="-18238"/>
              </a:stretch>
            </a:blipFill>
            <a:ln w="104775" cap="sq">
              <a:solidFill>
                <a:srgbClr val="FFFFFF"/>
              </a:solidFill>
              <a:prstDash val="solid"/>
              <a:miter/>
            </a:ln>
          </p:spPr>
          <p:txBody>
            <a:bodyPr/>
            <a:lstStyle/>
            <a:p>
              <a:endParaRPr lang="pl-PL"/>
            </a:p>
          </p:txBody>
        </p:sp>
      </p:grpSp>
      <p:sp>
        <p:nvSpPr>
          <p:cNvPr id="33" name="TextBox 33"/>
          <p:cNvSpPr txBox="1"/>
          <p:nvPr/>
        </p:nvSpPr>
        <p:spPr>
          <a:xfrm>
            <a:off x="4922838" y="2230070"/>
            <a:ext cx="12057905"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Gralewie odbyło się uroczyste otwarcie Centrum Opiekuńczo-Mieszkalnego oraz Wspomaganych Społeczności Mieszkaniowych – inwestycji wspierającej osoby wymagające codziennej opieki. Nowoczesna placówka zapewnia bezpieczeństwo, rehabilitację oraz warunki do godnego życia osobom</a:t>
            </a:r>
          </a:p>
          <a:p>
            <a:pPr algn="l">
              <a:lnSpc>
                <a:spcPts val="2279"/>
              </a:lnSpc>
            </a:pPr>
            <a:r>
              <a:rPr lang="en-US" sz="1899" spc="-18">
                <a:solidFill>
                  <a:srgbClr val="020000"/>
                </a:solidFill>
                <a:latin typeface="Ruda"/>
                <a:ea typeface="Ruda"/>
                <a:cs typeface="Ruda"/>
                <a:sym typeface="Ruda"/>
              </a:rPr>
              <a:t>z niepełnosprawnościami i seniorom. W wydarzeniu uczestniczyli: </a:t>
            </a:r>
            <a:r>
              <a:rPr lang="en-US" sz="1899" b="1" spc="-18">
                <a:solidFill>
                  <a:srgbClr val="020000"/>
                </a:solidFill>
                <a:latin typeface="Ruda Bold"/>
                <a:ea typeface="Ruda Bold"/>
                <a:cs typeface="Ruda Bold"/>
                <a:sym typeface="Ruda Bold"/>
              </a:rPr>
              <a:t>Agnieszka Hołubowska</a:t>
            </a:r>
            <a:r>
              <a:rPr lang="en-US" sz="1899" spc="-18">
                <a:solidFill>
                  <a:srgbClr val="020000"/>
                </a:solidFill>
                <a:latin typeface="Ruda"/>
                <a:ea typeface="Ruda"/>
                <a:cs typeface="Ruda"/>
                <a:sym typeface="Ruda"/>
              </a:rPr>
              <a:t>, </a:t>
            </a:r>
          </a:p>
          <a:p>
            <a:pPr algn="l">
              <a:lnSpc>
                <a:spcPts val="2279"/>
              </a:lnSpc>
            </a:pPr>
            <a:r>
              <a:rPr lang="en-US" sz="1899" b="1" spc="-18">
                <a:solidFill>
                  <a:srgbClr val="020000"/>
                </a:solidFill>
                <a:latin typeface="Ruda Bold"/>
                <a:ea typeface="Ruda Bold"/>
                <a:cs typeface="Ruda Bold"/>
                <a:sym typeface="Ruda Bold"/>
              </a:rPr>
              <a:t>Mariusz Śpiewanek</a:t>
            </a:r>
            <a:r>
              <a:rPr lang="en-US" sz="1899" spc="-18">
                <a:solidFill>
                  <a:srgbClr val="020000"/>
                </a:solidFill>
                <a:latin typeface="Ruda"/>
                <a:ea typeface="Ruda"/>
                <a:cs typeface="Ruda"/>
                <a:sym typeface="Ruda"/>
              </a:rPr>
              <a:t> oraz </a:t>
            </a:r>
            <a:r>
              <a:rPr lang="en-US" sz="1899" b="1" spc="-18">
                <a:solidFill>
                  <a:srgbClr val="020000"/>
                </a:solidFill>
                <a:latin typeface="Ruda Bold"/>
                <a:ea typeface="Ruda Bold"/>
                <a:cs typeface="Ruda Bold"/>
                <a:sym typeface="Ruda Bold"/>
              </a:rPr>
              <a:t>Małgorzata Ludniewska</a:t>
            </a:r>
            <a:r>
              <a:rPr lang="en-US" sz="1899" spc="-18">
                <a:solidFill>
                  <a:srgbClr val="020000"/>
                </a:solidFill>
                <a:latin typeface="Ruda"/>
                <a:ea typeface="Ruda"/>
                <a:cs typeface="Ruda"/>
                <a:sym typeface="Ruda"/>
              </a:rPr>
              <a:t> – Radni Rady Powiatu Gorzowskiego.</a:t>
            </a:r>
          </a:p>
        </p:txBody>
      </p:sp>
      <p:sp>
        <p:nvSpPr>
          <p:cNvPr id="34" name="TextBox 34"/>
          <p:cNvSpPr txBox="1"/>
          <p:nvPr/>
        </p:nvSpPr>
        <p:spPr>
          <a:xfrm>
            <a:off x="4922838" y="1728348"/>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7.04 | </a:t>
            </a:r>
            <a:r>
              <a:rPr lang="en-US" sz="2498" spc="-24">
                <a:solidFill>
                  <a:srgbClr val="000000"/>
                </a:solidFill>
                <a:latin typeface="Ruda"/>
                <a:ea typeface="Ruda"/>
                <a:cs typeface="Ruda"/>
                <a:sym typeface="Ruda"/>
              </a:rPr>
              <a:t>OTWARCIE CENTRUM OPIEKUŃCZO-MIESZKALNEGO W GRALEWIE</a:t>
            </a:r>
          </a:p>
        </p:txBody>
      </p:sp>
      <p:sp>
        <p:nvSpPr>
          <p:cNvPr id="35" name="TextBox 35"/>
          <p:cNvSpPr txBox="1"/>
          <p:nvPr/>
        </p:nvSpPr>
        <p:spPr>
          <a:xfrm>
            <a:off x="1253084" y="4288837"/>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8.04 | </a:t>
            </a:r>
            <a:r>
              <a:rPr lang="en-US" sz="2498" spc="-24">
                <a:solidFill>
                  <a:srgbClr val="000000"/>
                </a:solidFill>
                <a:latin typeface="Ruda"/>
                <a:ea typeface="Ruda"/>
                <a:cs typeface="Ruda"/>
                <a:sym typeface="Ruda"/>
              </a:rPr>
              <a:t>SZKOLENIE Z ZAKRESU OCHRONY LUDNOŚCI W AKADEMII POŻARNICZEJ</a:t>
            </a:r>
          </a:p>
        </p:txBody>
      </p:sp>
      <p:sp>
        <p:nvSpPr>
          <p:cNvPr id="36" name="TextBox 36"/>
          <p:cNvSpPr txBox="1"/>
          <p:nvPr/>
        </p:nvSpPr>
        <p:spPr>
          <a:xfrm>
            <a:off x="1892485" y="4746037"/>
            <a:ext cx="11369723" cy="1428750"/>
          </a:xfrm>
          <a:prstGeom prst="rect">
            <a:avLst/>
          </a:prstGeom>
        </p:spPr>
        <p:txBody>
          <a:bodyPr lIns="0" tIns="0" rIns="0" bIns="0" rtlCol="0" anchor="t">
            <a:spAutoFit/>
          </a:bodyPr>
          <a:lstStyle/>
          <a:p>
            <a:pPr algn="r">
              <a:lnSpc>
                <a:spcPts val="2280"/>
              </a:lnSpc>
            </a:pPr>
            <a:r>
              <a:rPr lang="en-US" sz="1900" b="1" spc="-19">
                <a:solidFill>
                  <a:srgbClr val="000000"/>
                </a:solidFill>
                <a:latin typeface="Ruda Bold"/>
                <a:ea typeface="Ruda Bold"/>
                <a:cs typeface="Ruda Bold"/>
                <a:sym typeface="Ruda Bold"/>
              </a:rPr>
              <a:t>Krzysztof Karwatowicz</a:t>
            </a:r>
            <a:r>
              <a:rPr lang="en-US" sz="1900" spc="-19">
                <a:solidFill>
                  <a:srgbClr val="000000"/>
                </a:solidFill>
                <a:latin typeface="Ruda"/>
                <a:ea typeface="Ruda"/>
                <a:cs typeface="Ruda"/>
                <a:sym typeface="Ruda"/>
              </a:rPr>
              <a:t> – Starosta Powiatu Gorzowskiego uczestniczył w specjalistycznym szkoleniu</a:t>
            </a:r>
          </a:p>
          <a:p>
            <a:pPr algn="r">
              <a:lnSpc>
                <a:spcPts val="2280"/>
              </a:lnSpc>
            </a:pPr>
            <a:r>
              <a:rPr lang="en-US" sz="1900" spc="-19">
                <a:solidFill>
                  <a:srgbClr val="000000"/>
                </a:solidFill>
                <a:latin typeface="Ruda"/>
                <a:ea typeface="Ruda"/>
                <a:cs typeface="Ruda"/>
                <a:sym typeface="Ruda"/>
              </a:rPr>
              <a:t> w Akademii Pożarniczej w Warszawie w ramach Wyższego Kursu Ochrony Ludności. Program obejmował m.in. scenariusze decyzyjne, zagadnienia obrony cywilnej, współpracę między służbami oraz przygotowanie do działania w sytuacjach kryzysowych. Zdobyta wiedza i umiejętności wzmacniają system bezpieczeństwa mieszkańców powiatu.</a:t>
            </a:r>
          </a:p>
        </p:txBody>
      </p:sp>
      <p:grpSp>
        <p:nvGrpSpPr>
          <p:cNvPr id="37" name="Group 37"/>
          <p:cNvGrpSpPr/>
          <p:nvPr/>
        </p:nvGrpSpPr>
        <p:grpSpPr>
          <a:xfrm>
            <a:off x="13889288" y="3857886"/>
            <a:ext cx="2644192" cy="2644192"/>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747" r="-16747"/>
              </a:stretch>
            </a:blipFill>
            <a:ln w="104775" cap="sq">
              <a:solidFill>
                <a:srgbClr val="FFFFFF"/>
              </a:solidFill>
              <a:prstDash val="solid"/>
              <a:miter/>
            </a:ln>
          </p:spPr>
          <p:txBody>
            <a:bodyPr/>
            <a:lstStyle/>
            <a:p>
              <a:endParaRPr lang="pl-PL"/>
            </a:p>
          </p:txBody>
        </p:sp>
      </p:grpSp>
      <p:sp>
        <p:nvSpPr>
          <p:cNvPr id="39" name="TextBox 39"/>
          <p:cNvSpPr txBox="1"/>
          <p:nvPr/>
        </p:nvSpPr>
        <p:spPr>
          <a:xfrm>
            <a:off x="4922838" y="6757894"/>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9.04 | </a:t>
            </a:r>
            <a:r>
              <a:rPr lang="en-US" sz="2498" spc="-24">
                <a:solidFill>
                  <a:srgbClr val="000000"/>
                </a:solidFill>
                <a:latin typeface="Ruda"/>
                <a:ea typeface="Ruda"/>
                <a:cs typeface="Ruda"/>
                <a:sym typeface="Ruda"/>
              </a:rPr>
              <a:t>KIERUNKI CYFRYZACJI SAMORZĄDÓW W REGIONIE</a:t>
            </a:r>
          </a:p>
        </p:txBody>
      </p:sp>
      <p:sp>
        <p:nvSpPr>
          <p:cNvPr id="40" name="TextBox 40"/>
          <p:cNvSpPr txBox="1"/>
          <p:nvPr/>
        </p:nvSpPr>
        <p:spPr>
          <a:xfrm>
            <a:off x="4922838" y="7234144"/>
            <a:ext cx="11816036" cy="1143000"/>
          </a:xfrm>
          <a:prstGeom prst="rect">
            <a:avLst/>
          </a:prstGeom>
        </p:spPr>
        <p:txBody>
          <a:bodyPr lIns="0" tIns="0" rIns="0" bIns="0" rtlCol="0" anchor="t">
            <a:spAutoFit/>
          </a:bodyPr>
          <a:lstStyle/>
          <a:p>
            <a:pPr algn="l">
              <a:lnSpc>
                <a:spcPts val="2280"/>
              </a:lnSpc>
            </a:pPr>
            <a:r>
              <a:rPr lang="en-US" sz="1900" spc="-19">
                <a:solidFill>
                  <a:srgbClr val="020000"/>
                </a:solidFill>
                <a:latin typeface="Ruda"/>
                <a:ea typeface="Ruda"/>
                <a:cs typeface="Ruda"/>
                <a:sym typeface="Ruda"/>
              </a:rPr>
              <a:t>W Sali Kolumnowej Sejmiku Województwa Lubuskiego w Zielonej Górze odbyło się spotkanie „Cyfrowy samorząd – Lubuskie”, poświęcone rozwojowi usług cyfrowych, bezpieczeństwu danych oraz nowoczesnym rozwiązaniom w administracji publicznej. Powiat Gorzowski reprezentowali: </a:t>
            </a:r>
            <a:r>
              <a:rPr lang="en-US" sz="1900" b="1" spc="-19">
                <a:solidFill>
                  <a:srgbClr val="020000"/>
                </a:solidFill>
                <a:latin typeface="Ruda Bold"/>
                <a:ea typeface="Ruda Bold"/>
                <a:cs typeface="Ruda Bold"/>
                <a:sym typeface="Ruda Bold"/>
              </a:rPr>
              <a:t>Krzysztof Karwatowicz</a:t>
            </a:r>
            <a:r>
              <a:rPr lang="en-US" sz="1900" spc="-19">
                <a:solidFill>
                  <a:srgbClr val="020000"/>
                </a:solidFill>
                <a:latin typeface="Ruda"/>
                <a:ea typeface="Ruda"/>
                <a:cs typeface="Ruda"/>
                <a:sym typeface="Ruda"/>
              </a:rPr>
              <a:t> – Starosta Powiatu Gorzowskiego oraz </a:t>
            </a:r>
            <a:r>
              <a:rPr lang="en-US" sz="1900" b="1" spc="-19">
                <a:solidFill>
                  <a:srgbClr val="020000"/>
                </a:solidFill>
                <a:latin typeface="Ruda Bold"/>
                <a:ea typeface="Ruda Bold"/>
                <a:cs typeface="Ruda Bold"/>
                <a:sym typeface="Ruda Bold"/>
              </a:rPr>
              <a:t>Karolina Andrzejak</a:t>
            </a:r>
            <a:r>
              <a:rPr lang="en-US" sz="1900" spc="-19">
                <a:solidFill>
                  <a:srgbClr val="020000"/>
                </a:solidFill>
                <a:latin typeface="Ruda"/>
                <a:ea typeface="Ruda"/>
                <a:cs typeface="Ruda"/>
                <a:sym typeface="Ruda"/>
              </a:rPr>
              <a:t> – Sekretarz Powiatu Gorzowskiego.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25900" y="4012558"/>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561961" y="1028700"/>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0" y="6497890"/>
            <a:ext cx="14962100" cy="2155862"/>
            <a:chOff x="0" y="0"/>
            <a:chExt cx="3940635" cy="567799"/>
          </a:xfrm>
        </p:grpSpPr>
        <p:sp>
          <p:nvSpPr>
            <p:cNvPr id="12" name="Freeform 12"/>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3" name="TextBox 13"/>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32891" y="3449919"/>
            <a:ext cx="3284734" cy="328473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6" name="Group 16"/>
          <p:cNvGrpSpPr/>
          <p:nvPr/>
        </p:nvGrpSpPr>
        <p:grpSpPr>
          <a:xfrm>
            <a:off x="13683896" y="1143578"/>
            <a:ext cx="3054978" cy="30549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547769" y="3564797"/>
            <a:ext cx="3054978" cy="30549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3889288" y="1348971"/>
            <a:ext cx="2644192" cy="264419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58900" r="-44674" b="-34233"/>
              </a:stretch>
            </a:blipFill>
            <a:ln w="104775" cap="sq">
              <a:solidFill>
                <a:srgbClr val="FFFFFF"/>
              </a:solidFill>
              <a:prstDash val="solid"/>
              <a:miter/>
            </a:ln>
          </p:spPr>
          <p:txBody>
            <a:bodyPr/>
            <a:lstStyle/>
            <a:p>
              <a:endParaRPr lang="pl-PL"/>
            </a:p>
          </p:txBody>
        </p:sp>
      </p:grpSp>
      <p:grpSp>
        <p:nvGrpSpPr>
          <p:cNvPr id="24" name="Group 24"/>
          <p:cNvGrpSpPr/>
          <p:nvPr/>
        </p:nvGrpSpPr>
        <p:grpSpPr>
          <a:xfrm>
            <a:off x="1753162" y="3770190"/>
            <a:ext cx="2644192" cy="26441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9856" r="-4503" b="-29650"/>
              </a:stretch>
            </a:blipFill>
            <a:ln w="104775" cap="sq">
              <a:solidFill>
                <a:srgbClr val="FFFFFF"/>
              </a:solidFill>
              <a:prstDash val="solid"/>
              <a:miter/>
            </a:ln>
          </p:spPr>
          <p:txBody>
            <a:bodyPr/>
            <a:lstStyle/>
            <a:p>
              <a:endParaRPr lang="pl-PL"/>
            </a:p>
          </p:txBody>
        </p:sp>
      </p:grpSp>
      <p:grpSp>
        <p:nvGrpSpPr>
          <p:cNvPr id="26" name="Group 26"/>
          <p:cNvGrpSpPr/>
          <p:nvPr/>
        </p:nvGrpSpPr>
        <p:grpSpPr>
          <a:xfrm>
            <a:off x="13561961" y="6008251"/>
            <a:ext cx="3284734" cy="3284734"/>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8" name="Group 28"/>
          <p:cNvGrpSpPr/>
          <p:nvPr/>
        </p:nvGrpSpPr>
        <p:grpSpPr>
          <a:xfrm>
            <a:off x="13683896" y="6123129"/>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6328521"/>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42541" b="-80130"/>
              </a:stretch>
            </a:blipFill>
            <a:ln w="104775" cap="sq">
              <a:solidFill>
                <a:srgbClr val="FFFFFF"/>
              </a:solidFill>
              <a:prstDash val="solid"/>
              <a:miter/>
            </a:ln>
          </p:spPr>
          <p:txBody>
            <a:bodyPr/>
            <a:lstStyle/>
            <a:p>
              <a:endParaRPr lang="pl-PL"/>
            </a:p>
          </p:txBody>
        </p:sp>
      </p:grpSp>
      <p:sp>
        <p:nvSpPr>
          <p:cNvPr id="33" name="TextBox 33"/>
          <p:cNvSpPr txBox="1"/>
          <p:nvPr/>
        </p:nvSpPr>
        <p:spPr>
          <a:xfrm>
            <a:off x="1253084" y="1723659"/>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10.04 | </a:t>
            </a:r>
            <a:r>
              <a:rPr lang="en-US" sz="2498" spc="-24">
                <a:solidFill>
                  <a:srgbClr val="000000"/>
                </a:solidFill>
                <a:latin typeface="Ruda"/>
                <a:ea typeface="Ruda"/>
                <a:cs typeface="Ruda"/>
                <a:sym typeface="Ruda"/>
              </a:rPr>
              <a:t>DZIEŃ AKTYWNEJ SZKOŁY W ZESPOLE SZKÓŁ W KOSTRZYNIE NAD ODRĄ</a:t>
            </a:r>
          </a:p>
        </p:txBody>
      </p:sp>
      <p:sp>
        <p:nvSpPr>
          <p:cNvPr id="34" name="TextBox 34"/>
          <p:cNvSpPr txBox="1"/>
          <p:nvPr/>
        </p:nvSpPr>
        <p:spPr>
          <a:xfrm>
            <a:off x="1028700" y="2176097"/>
            <a:ext cx="12233508"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Zespole Szkół im. Marii Skłodowskiej-Curie odbył się Dzień Aktywnej Szkoły – wydarzenie łączące edukację</a:t>
            </a:r>
          </a:p>
          <a:p>
            <a:pPr algn="r">
              <a:lnSpc>
                <a:spcPts val="2279"/>
              </a:lnSpc>
            </a:pPr>
            <a:r>
              <a:rPr lang="en-US" sz="1899" spc="-18">
                <a:solidFill>
                  <a:srgbClr val="000000"/>
                </a:solidFill>
                <a:latin typeface="Ruda"/>
                <a:ea typeface="Ruda"/>
                <a:cs typeface="Ruda"/>
                <a:sym typeface="Ruda"/>
              </a:rPr>
              <a:t> i rynek pracy. Program obejmował targi pracy, dzień otwarty szkoły oraz rozgrywki sportowe w ramach Licealiady. W wydarzeniu uczestniczył </a:t>
            </a: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 – Wicestarosta Powiatu Gorzowskiego. Inicjatywa była okazją do zapoznania się z ofertą edukacyjną oraz praktycznymi możliwościami rozwoju uczniów.</a:t>
            </a:r>
          </a:p>
        </p:txBody>
      </p:sp>
      <p:sp>
        <p:nvSpPr>
          <p:cNvPr id="35" name="TextBox 35"/>
          <p:cNvSpPr txBox="1"/>
          <p:nvPr/>
        </p:nvSpPr>
        <p:spPr>
          <a:xfrm>
            <a:off x="4922838" y="4646754"/>
            <a:ext cx="11816036"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ramach Dni Otwartych Powiatowej Stacji Sanitarno-Epidemiologicznej w Gorzowie Wlkp. promowano Powiatowy Program Profilaktyki Raka Szyjki Macicy oraz szczepienia przeciwko HPV. Wydarzenie, zorganizowane z okazji Światowego Dnia Zdrowia, koncentrowało się na profilaktyce, aktywności fizycznej</a:t>
            </a:r>
          </a:p>
          <a:p>
            <a:pPr algn="l">
              <a:lnSpc>
                <a:spcPts val="2279"/>
              </a:lnSpc>
            </a:pPr>
            <a:r>
              <a:rPr lang="en-US" sz="1899" spc="-18">
                <a:solidFill>
                  <a:srgbClr val="020000"/>
                </a:solidFill>
                <a:latin typeface="Ruda"/>
                <a:ea typeface="Ruda"/>
                <a:cs typeface="Ruda"/>
                <a:sym typeface="Ruda"/>
              </a:rPr>
              <a:t>i zdrowym stylu życia. W wydarzeniu uczestniczyła </a:t>
            </a:r>
            <a:r>
              <a:rPr lang="en-US" sz="1899" b="1" spc="-18">
                <a:solidFill>
                  <a:srgbClr val="020000"/>
                </a:solidFill>
                <a:latin typeface="Ruda Bold"/>
                <a:ea typeface="Ruda Bold"/>
                <a:cs typeface="Ruda Bold"/>
                <a:sym typeface="Ruda Bold"/>
              </a:rPr>
              <a:t>Magdalena Harasimowicz</a:t>
            </a:r>
            <a:r>
              <a:rPr lang="en-US" sz="1899" spc="-18">
                <a:solidFill>
                  <a:srgbClr val="020000"/>
                </a:solidFill>
                <a:latin typeface="Ruda"/>
                <a:ea typeface="Ruda"/>
                <a:cs typeface="Ruda"/>
                <a:sym typeface="Ruda"/>
              </a:rPr>
              <a:t> – Dyrektor Wydziału Promocji</a:t>
            </a:r>
          </a:p>
          <a:p>
            <a:pPr algn="l">
              <a:lnSpc>
                <a:spcPts val="2279"/>
              </a:lnSpc>
            </a:pPr>
            <a:r>
              <a:rPr lang="en-US" sz="1899" spc="-18">
                <a:solidFill>
                  <a:srgbClr val="020000"/>
                </a:solidFill>
                <a:latin typeface="Ruda"/>
                <a:ea typeface="Ruda"/>
                <a:cs typeface="Ruda"/>
                <a:sym typeface="Ruda"/>
              </a:rPr>
              <a:t>i Spraw Społecznych, która jako instruktor nordic walking poprowadziła rozgrzewkę dla uczestników marszu.</a:t>
            </a:r>
          </a:p>
        </p:txBody>
      </p:sp>
      <p:sp>
        <p:nvSpPr>
          <p:cNvPr id="36" name="TextBox 36"/>
          <p:cNvSpPr txBox="1"/>
          <p:nvPr/>
        </p:nvSpPr>
        <p:spPr>
          <a:xfrm>
            <a:off x="4922838" y="4189554"/>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10.04 | </a:t>
            </a:r>
            <a:r>
              <a:rPr lang="en-US" sz="2498" spc="-24">
                <a:solidFill>
                  <a:srgbClr val="000000"/>
                </a:solidFill>
                <a:latin typeface="Ruda"/>
                <a:ea typeface="Ruda"/>
                <a:cs typeface="Ruda"/>
                <a:sym typeface="Ruda"/>
              </a:rPr>
              <a:t>DNI OTWARTE PSSE I PROMOCJA PROFILAKTYKI ZDROWOTNEJ</a:t>
            </a:r>
          </a:p>
        </p:txBody>
      </p:sp>
      <p:sp>
        <p:nvSpPr>
          <p:cNvPr id="37" name="TextBox 37"/>
          <p:cNvSpPr txBox="1"/>
          <p:nvPr/>
        </p:nvSpPr>
        <p:spPr>
          <a:xfrm>
            <a:off x="1277178" y="7210270"/>
            <a:ext cx="11985030" cy="114300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ramach obchodów Dnia Pamięci Ofiar Zbrodni Katyńskiej </a:t>
            </a:r>
            <a:r>
              <a:rPr lang="en-US" sz="1899" b="1" spc="-18">
                <a:solidFill>
                  <a:srgbClr val="000000"/>
                </a:solidFill>
                <a:latin typeface="Ruda Bold"/>
                <a:ea typeface="Ruda Bold"/>
                <a:cs typeface="Ruda Bold"/>
                <a:sym typeface="Ruda Bold"/>
              </a:rPr>
              <a:t>Krzysztof Karwatowicz</a:t>
            </a:r>
            <a:r>
              <a:rPr lang="en-US" sz="1899" spc="-18">
                <a:solidFill>
                  <a:srgbClr val="000000"/>
                </a:solidFill>
                <a:latin typeface="Ruda"/>
                <a:ea typeface="Ruda"/>
                <a:cs typeface="Ruda"/>
                <a:sym typeface="Ruda"/>
              </a:rPr>
              <a:t> – Starosta Powiatu Gorzowskiego wraz z </a:t>
            </a:r>
            <a:r>
              <a:rPr lang="en-US" sz="1899" b="1" spc="-18">
                <a:solidFill>
                  <a:srgbClr val="000000"/>
                </a:solidFill>
                <a:latin typeface="Ruda Bold"/>
                <a:ea typeface="Ruda Bold"/>
                <a:cs typeface="Ruda Bold"/>
                <a:sym typeface="Ruda Bold"/>
              </a:rPr>
              <a:t>Natalią Jasińską</a:t>
            </a:r>
            <a:r>
              <a:rPr lang="en-US" sz="1899" spc="-18">
                <a:solidFill>
                  <a:srgbClr val="000000"/>
                </a:solidFill>
                <a:latin typeface="Ruda"/>
                <a:ea typeface="Ruda"/>
                <a:cs typeface="Ruda"/>
                <a:sym typeface="Ruda"/>
              </a:rPr>
              <a:t> z Powiatowego Centrum Zarządzania Kryzysowego złożyli kwiaty pod Krzyżem Ofiar Katynia na Cmentarzu Komunalnym w Gorzowie Wlkp. Uroczystość była wyrazem pamięci</a:t>
            </a:r>
          </a:p>
          <a:p>
            <a:pPr algn="r">
              <a:lnSpc>
                <a:spcPts val="2279"/>
              </a:lnSpc>
            </a:pPr>
            <a:r>
              <a:rPr lang="en-US" sz="1899" spc="-18">
                <a:solidFill>
                  <a:srgbClr val="000000"/>
                </a:solidFill>
                <a:latin typeface="Ruda"/>
                <a:ea typeface="Ruda"/>
                <a:cs typeface="Ruda"/>
                <a:sym typeface="Ruda"/>
              </a:rPr>
              <a:t> i hołdu dla ofiar oraz momentem refleksji nad tragiczną historią Polski.</a:t>
            </a:r>
          </a:p>
        </p:txBody>
      </p:sp>
      <p:sp>
        <p:nvSpPr>
          <p:cNvPr id="38" name="TextBox 38"/>
          <p:cNvSpPr txBox="1"/>
          <p:nvPr/>
        </p:nvSpPr>
        <p:spPr>
          <a:xfrm>
            <a:off x="1547769" y="669294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13.04 | </a:t>
            </a:r>
            <a:r>
              <a:rPr lang="en-US" sz="2498" spc="-24">
                <a:solidFill>
                  <a:srgbClr val="000000"/>
                </a:solidFill>
                <a:latin typeface="Ruda"/>
                <a:ea typeface="Ruda"/>
                <a:cs typeface="Ruda"/>
                <a:sym typeface="Ruda"/>
              </a:rPr>
              <a:t>OBCHODY DNIA PAMIĘCI OFIAR ZBRODNI KATYŃSKIEJ</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2891" y="983814"/>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1547769" y="1098692"/>
            <a:ext cx="3054978" cy="30549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753162" y="1304085"/>
            <a:ext cx="2644192" cy="2644192"/>
            <a:chOff x="0" y="0"/>
            <a:chExt cx="812800" cy="812800"/>
          </a:xfrm>
        </p:grpSpPr>
        <p:sp>
          <p:nvSpPr>
            <p:cNvPr id="15" name="Freeform 15"/>
            <p:cNvSpPr/>
            <p:nvPr/>
          </p:nvSpPr>
          <p:spPr>
            <a:xfrm rot="-117787">
              <a:off x="-5" y="-5"/>
              <a:ext cx="812809" cy="812809"/>
            </a:xfrm>
            <a:custGeom>
              <a:avLst/>
              <a:gdLst/>
              <a:ahLst/>
              <a:cxnLst/>
              <a:rect l="l" t="t" r="r" b="b"/>
              <a:pathLst>
                <a:path w="812809" h="812809">
                  <a:moveTo>
                    <a:pt x="420327" y="244"/>
                  </a:moveTo>
                  <a:cubicBezTo>
                    <a:pt x="196010" y="-7445"/>
                    <a:pt x="7932" y="168167"/>
                    <a:pt x="244" y="392483"/>
                  </a:cubicBezTo>
                  <a:cubicBezTo>
                    <a:pt x="-7445" y="616800"/>
                    <a:pt x="168167" y="804878"/>
                    <a:pt x="392483" y="812566"/>
                  </a:cubicBezTo>
                  <a:cubicBezTo>
                    <a:pt x="616800" y="820255"/>
                    <a:pt x="804878" y="644643"/>
                    <a:pt x="812566" y="420327"/>
                  </a:cubicBezTo>
                  <a:cubicBezTo>
                    <a:pt x="820255" y="196010"/>
                    <a:pt x="644643" y="7932"/>
                    <a:pt x="420327" y="244"/>
                  </a:cubicBezTo>
                  <a:close/>
                </a:path>
              </a:pathLst>
            </a:custGeom>
            <a:blipFill>
              <a:blip r:embed="rId4"/>
              <a:stretch>
                <a:fillRect l="-9234" r="-24260"/>
              </a:stretch>
            </a:blipFill>
            <a:ln w="104775" cap="sq">
              <a:solidFill>
                <a:srgbClr val="FFFFFF"/>
              </a:solidFill>
              <a:prstDash val="solid"/>
              <a:miter/>
            </a:ln>
          </p:spPr>
          <p:txBody>
            <a:bodyPr/>
            <a:lstStyle/>
            <a:p>
              <a:endParaRPr lang="pl-PL"/>
            </a:p>
          </p:txBody>
        </p:sp>
      </p:grpSp>
      <p:grpSp>
        <p:nvGrpSpPr>
          <p:cNvPr id="16" name="Group 16"/>
          <p:cNvGrpSpPr/>
          <p:nvPr/>
        </p:nvGrpSpPr>
        <p:grpSpPr>
          <a:xfrm>
            <a:off x="3325900" y="6536205"/>
            <a:ext cx="14962100" cy="2155862"/>
            <a:chOff x="0" y="0"/>
            <a:chExt cx="3940635" cy="567799"/>
          </a:xfrm>
        </p:grpSpPr>
        <p:sp>
          <p:nvSpPr>
            <p:cNvPr id="17" name="Freeform 1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18" name="TextBox 1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561961" y="3537616"/>
            <a:ext cx="3284734" cy="328473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1" name="Group 21"/>
          <p:cNvGrpSpPr/>
          <p:nvPr/>
        </p:nvGrpSpPr>
        <p:grpSpPr>
          <a:xfrm>
            <a:off x="1432891" y="597356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3683896" y="3652494"/>
            <a:ext cx="3054978" cy="305497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547769" y="6088444"/>
            <a:ext cx="3054978" cy="30549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889288" y="3857886"/>
            <a:ext cx="2644192" cy="264419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0664" r="-54494"/>
              </a:stretch>
            </a:blipFill>
            <a:ln w="104775" cap="sq">
              <a:solidFill>
                <a:srgbClr val="FFFFFF"/>
              </a:solidFill>
              <a:prstDash val="solid"/>
              <a:miter/>
            </a:ln>
          </p:spPr>
          <p:txBody>
            <a:bodyPr/>
            <a:lstStyle/>
            <a:p>
              <a:endParaRPr lang="pl-PL"/>
            </a:p>
          </p:txBody>
        </p:sp>
      </p:grpSp>
      <p:grpSp>
        <p:nvGrpSpPr>
          <p:cNvPr id="31" name="Group 31"/>
          <p:cNvGrpSpPr/>
          <p:nvPr/>
        </p:nvGrpSpPr>
        <p:grpSpPr>
          <a:xfrm>
            <a:off x="1753162" y="6293837"/>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5668" b="-5668"/>
              </a:stretch>
            </a:blipFill>
            <a:ln w="104775" cap="sq">
              <a:solidFill>
                <a:srgbClr val="FFFFFF"/>
              </a:solidFill>
              <a:prstDash val="solid"/>
              <a:miter/>
            </a:ln>
          </p:spPr>
          <p:txBody>
            <a:bodyPr/>
            <a:lstStyle/>
            <a:p>
              <a:endParaRPr lang="pl-PL"/>
            </a:p>
          </p:txBody>
        </p:sp>
      </p:grpSp>
      <p:sp>
        <p:nvSpPr>
          <p:cNvPr id="33" name="TextBox 33"/>
          <p:cNvSpPr txBox="1"/>
          <p:nvPr/>
        </p:nvSpPr>
        <p:spPr>
          <a:xfrm>
            <a:off x="4922838" y="1729722"/>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13.04 | </a:t>
            </a:r>
            <a:r>
              <a:rPr lang="en-US" sz="2498" spc="-24">
                <a:solidFill>
                  <a:srgbClr val="000000"/>
                </a:solidFill>
                <a:latin typeface="Ruda"/>
                <a:ea typeface="Ruda"/>
                <a:cs typeface="Ruda"/>
                <a:sym typeface="Ruda"/>
              </a:rPr>
              <a:t>POSIEDZENIE KOMISJI SKARG, WNIOSKÓW I PETYCJI</a:t>
            </a:r>
          </a:p>
        </p:txBody>
      </p:sp>
      <p:sp>
        <p:nvSpPr>
          <p:cNvPr id="34" name="TextBox 34"/>
          <p:cNvSpPr txBox="1"/>
          <p:nvPr/>
        </p:nvSpPr>
        <p:spPr>
          <a:xfrm>
            <a:off x="4922838" y="2244072"/>
            <a:ext cx="11923857" cy="8572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Podczas posiedzenia Komisji Skarg, Wniosków i Petycji Rady Powiatu Gorzowskiego rozpatrywano skargę dotyczącą naruszenia procedur. Komisja realizuje swoje zadania, dbając o przejrzystość działań oraz rzetelne rozpatrywanie spraw zgłaszanych przez mieszkańców. </a:t>
            </a:r>
          </a:p>
        </p:txBody>
      </p:sp>
      <p:sp>
        <p:nvSpPr>
          <p:cNvPr id="35" name="TextBox 35"/>
          <p:cNvSpPr txBox="1"/>
          <p:nvPr/>
        </p:nvSpPr>
        <p:spPr>
          <a:xfrm>
            <a:off x="1432891" y="4770238"/>
            <a:ext cx="11829317" cy="1428750"/>
          </a:xfrm>
          <a:prstGeom prst="rect">
            <a:avLst/>
          </a:prstGeom>
        </p:spPr>
        <p:txBody>
          <a:bodyPr lIns="0" tIns="0" rIns="0" bIns="0" rtlCol="0" anchor="t">
            <a:spAutoFit/>
          </a:bodyPr>
          <a:lstStyle/>
          <a:p>
            <a:pPr algn="r">
              <a:lnSpc>
                <a:spcPts val="2280"/>
              </a:lnSpc>
            </a:pPr>
            <a:r>
              <a:rPr lang="en-US" sz="1900" spc="-19">
                <a:solidFill>
                  <a:srgbClr val="000000"/>
                </a:solidFill>
                <a:latin typeface="Ruda"/>
                <a:ea typeface="Ruda"/>
                <a:cs typeface="Ruda"/>
                <a:sym typeface="Ruda"/>
              </a:rPr>
              <a:t>W Sulęcinie odbył się Konwent Starostów Województwa Lubuskiego, poświęcony kluczowym wyzwaniom stojącym przed powiatami. Gospodarzem spotkania był Powiat Sulęciński. Rozmowy dotyczyły</a:t>
            </a:r>
          </a:p>
          <a:p>
            <a:pPr algn="r">
              <a:lnSpc>
                <a:spcPts val="2280"/>
              </a:lnSpc>
            </a:pPr>
            <a:r>
              <a:rPr lang="en-US" sz="1900" spc="-19">
                <a:solidFill>
                  <a:srgbClr val="000000"/>
                </a:solidFill>
                <a:latin typeface="Ruda"/>
                <a:ea typeface="Ruda"/>
                <a:cs typeface="Ruda"/>
                <a:sym typeface="Ruda"/>
              </a:rPr>
              <a:t> m.in. zarządzania kryzysowego oraz systemu pieczy zastępczej. Spotkanie było okazją do wymiany doświadczeń, merytorycznej dyskusji oraz wypracowania wspólnych kierunków działań na poziomie regionu. W spotkaniu uczestniczył </a:t>
            </a:r>
            <a:r>
              <a:rPr lang="en-US" sz="1900" b="1" spc="-19">
                <a:solidFill>
                  <a:srgbClr val="000000"/>
                </a:solidFill>
                <a:latin typeface="Ruda Bold"/>
                <a:ea typeface="Ruda Bold"/>
                <a:cs typeface="Ruda Bold"/>
                <a:sym typeface="Ruda Bold"/>
              </a:rPr>
              <a:t>Krzysztof Karwatowicz</a:t>
            </a:r>
            <a:r>
              <a:rPr lang="en-US" sz="1900" spc="-19">
                <a:solidFill>
                  <a:srgbClr val="000000"/>
                </a:solidFill>
                <a:latin typeface="Ruda"/>
                <a:ea typeface="Ruda"/>
                <a:cs typeface="Ruda"/>
                <a:sym typeface="Ruda"/>
              </a:rPr>
              <a:t> – Starosta Powiatu Gorzowskiego.</a:t>
            </a:r>
          </a:p>
        </p:txBody>
      </p:sp>
      <p:sp>
        <p:nvSpPr>
          <p:cNvPr id="36" name="TextBox 36"/>
          <p:cNvSpPr txBox="1"/>
          <p:nvPr/>
        </p:nvSpPr>
        <p:spPr>
          <a:xfrm>
            <a:off x="1136418" y="4274074"/>
            <a:ext cx="12125790"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13.04 | </a:t>
            </a:r>
            <a:r>
              <a:rPr lang="en-US" sz="2498" spc="-24">
                <a:solidFill>
                  <a:srgbClr val="000000"/>
                </a:solidFill>
                <a:latin typeface="Ruda"/>
                <a:ea typeface="Ruda"/>
                <a:cs typeface="Ruda"/>
                <a:sym typeface="Ruda"/>
              </a:rPr>
              <a:t>KONWENT STAROSTÓW WOJEWÓDZTWA LUBUSKIEGO W SULĘCINIE</a:t>
            </a:r>
          </a:p>
        </p:txBody>
      </p:sp>
      <p:sp>
        <p:nvSpPr>
          <p:cNvPr id="37" name="TextBox 37"/>
          <p:cNvSpPr txBox="1"/>
          <p:nvPr/>
        </p:nvSpPr>
        <p:spPr>
          <a:xfrm>
            <a:off x="4922838" y="7215672"/>
            <a:ext cx="11816036" cy="1428750"/>
          </a:xfrm>
          <a:prstGeom prst="rect">
            <a:avLst/>
          </a:prstGeom>
        </p:spPr>
        <p:txBody>
          <a:bodyPr lIns="0" tIns="0" rIns="0" bIns="0" rtlCol="0" anchor="t">
            <a:spAutoFit/>
          </a:bodyPr>
          <a:lstStyle/>
          <a:p>
            <a:pPr algn="l">
              <a:lnSpc>
                <a:spcPts val="2280"/>
              </a:lnSpc>
            </a:pPr>
            <a:r>
              <a:rPr lang="en-US" sz="1900" spc="-19">
                <a:solidFill>
                  <a:srgbClr val="020000"/>
                </a:solidFill>
                <a:latin typeface="Ruda"/>
                <a:ea typeface="Ruda"/>
                <a:cs typeface="Ruda"/>
                <a:sym typeface="Ruda"/>
              </a:rPr>
              <a:t>Trwa realizacja inwestycji pn. „Przebudowa drogi 1282F na terenie Gminy Deszczno”, obejmującej odcinek Dzierżów–Płonica. Zadanie obejmuje m.in. wykonanie nowej nawierzchni, chodników, zjazdów oraz elementów poprawiających bezpieczeństwo ruchu drogowego. Nad prawidłowym przebiegiem prac czuwali </a:t>
            </a:r>
            <a:r>
              <a:rPr lang="en-US" sz="1900" b="1" spc="-19">
                <a:solidFill>
                  <a:srgbClr val="020000"/>
                </a:solidFill>
                <a:latin typeface="Ruda Bold"/>
                <a:ea typeface="Ruda Bold"/>
                <a:cs typeface="Ruda Bold"/>
                <a:sym typeface="Ruda Bold"/>
              </a:rPr>
              <a:t>Agata Dusińska, Tadeusz Koper </a:t>
            </a:r>
            <a:r>
              <a:rPr lang="en-US" sz="1900" spc="-19">
                <a:solidFill>
                  <a:srgbClr val="020000"/>
                </a:solidFill>
                <a:latin typeface="Ruda"/>
                <a:ea typeface="Ruda"/>
                <a:cs typeface="Ruda"/>
                <a:sym typeface="Ruda"/>
              </a:rPr>
              <a:t>i</a:t>
            </a:r>
            <a:r>
              <a:rPr lang="en-US" sz="1900" b="1" spc="-19">
                <a:solidFill>
                  <a:srgbClr val="020000"/>
                </a:solidFill>
                <a:latin typeface="Ruda Bold"/>
                <a:ea typeface="Ruda Bold"/>
                <a:cs typeface="Ruda Bold"/>
                <a:sym typeface="Ruda Bold"/>
              </a:rPr>
              <a:t> Roman Fraszczyk</a:t>
            </a:r>
            <a:r>
              <a:rPr lang="en-US" sz="1900" spc="-19">
                <a:solidFill>
                  <a:srgbClr val="020000"/>
                </a:solidFill>
                <a:latin typeface="Ruda"/>
                <a:ea typeface="Ruda"/>
                <a:cs typeface="Ruda"/>
                <a:sym typeface="Ruda"/>
              </a:rPr>
              <a:t> – Radni Rady Powiatu Gorzowskiego. Inwestycja została dofinansowana z Rządowego Funduszu Rozwoju Dróg.</a:t>
            </a:r>
          </a:p>
        </p:txBody>
      </p:sp>
      <p:sp>
        <p:nvSpPr>
          <p:cNvPr id="38" name="TextBox 38"/>
          <p:cNvSpPr txBox="1"/>
          <p:nvPr/>
        </p:nvSpPr>
        <p:spPr>
          <a:xfrm>
            <a:off x="4922838" y="6757894"/>
            <a:ext cx="1125925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14.04 | </a:t>
            </a:r>
            <a:r>
              <a:rPr lang="en-US" sz="2498" spc="-24">
                <a:solidFill>
                  <a:srgbClr val="000000"/>
                </a:solidFill>
                <a:latin typeface="Ruda"/>
                <a:ea typeface="Ruda"/>
                <a:cs typeface="Ruda"/>
                <a:sym typeface="Ruda"/>
              </a:rPr>
              <a:t>POSTĘP PRAC PRZY PRZEBUDOWIE DROGI 1282F</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25900" y="4012558"/>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3561961" y="1028700"/>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0" y="6497890"/>
            <a:ext cx="14962100" cy="2155862"/>
            <a:chOff x="0" y="0"/>
            <a:chExt cx="3940635" cy="567799"/>
          </a:xfrm>
        </p:grpSpPr>
        <p:sp>
          <p:nvSpPr>
            <p:cNvPr id="12" name="Freeform 12"/>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3" name="TextBox 13"/>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32891" y="3449919"/>
            <a:ext cx="3284734" cy="3284734"/>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6" name="Group 16"/>
          <p:cNvGrpSpPr/>
          <p:nvPr/>
        </p:nvGrpSpPr>
        <p:grpSpPr>
          <a:xfrm>
            <a:off x="13683896" y="1143578"/>
            <a:ext cx="3054978" cy="30549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547769" y="3564797"/>
            <a:ext cx="3054978" cy="30549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13889288" y="1348971"/>
            <a:ext cx="2644192" cy="264419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0139" t="-5057" r="-25395" b="-10023"/>
              </a:stretch>
            </a:blipFill>
            <a:ln w="104775" cap="sq">
              <a:solidFill>
                <a:srgbClr val="FFFFFF"/>
              </a:solidFill>
              <a:prstDash val="solid"/>
              <a:miter/>
            </a:ln>
          </p:spPr>
          <p:txBody>
            <a:bodyPr/>
            <a:lstStyle/>
            <a:p>
              <a:endParaRPr lang="pl-PL"/>
            </a:p>
          </p:txBody>
        </p:sp>
      </p:grpSp>
      <p:grpSp>
        <p:nvGrpSpPr>
          <p:cNvPr id="24" name="Group 24"/>
          <p:cNvGrpSpPr/>
          <p:nvPr/>
        </p:nvGrpSpPr>
        <p:grpSpPr>
          <a:xfrm>
            <a:off x="1753162" y="3770190"/>
            <a:ext cx="2644192" cy="2644192"/>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549" r="-25549"/>
              </a:stretch>
            </a:blipFill>
            <a:ln w="104775" cap="sq">
              <a:solidFill>
                <a:srgbClr val="FFFFFF"/>
              </a:solidFill>
              <a:prstDash val="solid"/>
              <a:miter/>
            </a:ln>
          </p:spPr>
          <p:txBody>
            <a:bodyPr/>
            <a:lstStyle/>
            <a:p>
              <a:endParaRPr lang="pl-PL"/>
            </a:p>
          </p:txBody>
        </p:sp>
      </p:grpSp>
      <p:grpSp>
        <p:nvGrpSpPr>
          <p:cNvPr id="26" name="Group 26"/>
          <p:cNvGrpSpPr/>
          <p:nvPr/>
        </p:nvGrpSpPr>
        <p:grpSpPr>
          <a:xfrm>
            <a:off x="13561961" y="6008251"/>
            <a:ext cx="3284734" cy="3284734"/>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8" name="Group 28"/>
          <p:cNvGrpSpPr/>
          <p:nvPr/>
        </p:nvGrpSpPr>
        <p:grpSpPr>
          <a:xfrm>
            <a:off x="13683896" y="6123129"/>
            <a:ext cx="3054978" cy="30549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3889288" y="6328521"/>
            <a:ext cx="2644192" cy="2644192"/>
            <a:chOff x="0" y="0"/>
            <a:chExt cx="812800" cy="812800"/>
          </a:xfrm>
        </p:grpSpPr>
        <p:sp>
          <p:nvSpPr>
            <p:cNvPr id="32" name="Freeform 32"/>
            <p:cNvSpPr/>
            <p:nvPr/>
          </p:nvSpPr>
          <p:spPr>
            <a:xfrm rot="166013">
              <a:off x="-9" y="-9"/>
              <a:ext cx="812817" cy="812817"/>
            </a:xfrm>
            <a:custGeom>
              <a:avLst/>
              <a:gdLst/>
              <a:ahLst/>
              <a:cxnLst/>
              <a:rect l="l" t="t" r="r" b="b"/>
              <a:pathLst>
                <a:path w="812817" h="812817">
                  <a:moveTo>
                    <a:pt x="386791" y="483"/>
                  </a:moveTo>
                  <a:cubicBezTo>
                    <a:pt x="162604" y="11318"/>
                    <a:pt x="-10352" y="201840"/>
                    <a:pt x="483" y="426027"/>
                  </a:cubicBezTo>
                  <a:cubicBezTo>
                    <a:pt x="11318" y="650214"/>
                    <a:pt x="201840" y="823170"/>
                    <a:pt x="426027" y="812335"/>
                  </a:cubicBezTo>
                  <a:cubicBezTo>
                    <a:pt x="650214" y="801500"/>
                    <a:pt x="823170" y="610978"/>
                    <a:pt x="812335" y="386791"/>
                  </a:cubicBezTo>
                  <a:cubicBezTo>
                    <a:pt x="801500" y="162604"/>
                    <a:pt x="610978" y="-10352"/>
                    <a:pt x="386791" y="483"/>
                  </a:cubicBezTo>
                  <a:close/>
                </a:path>
              </a:pathLst>
            </a:custGeom>
            <a:blipFill>
              <a:blip r:embed="rId6"/>
              <a:stretch>
                <a:fillRect t="-11115" b="-22379"/>
              </a:stretch>
            </a:blipFill>
            <a:ln w="104775" cap="sq">
              <a:solidFill>
                <a:srgbClr val="FFFFFF"/>
              </a:solidFill>
              <a:prstDash val="solid"/>
              <a:miter/>
            </a:ln>
          </p:spPr>
          <p:txBody>
            <a:bodyPr/>
            <a:lstStyle/>
            <a:p>
              <a:endParaRPr lang="pl-PL"/>
            </a:p>
          </p:txBody>
        </p:sp>
      </p:grpSp>
      <p:sp>
        <p:nvSpPr>
          <p:cNvPr id="33" name="TextBox 33"/>
          <p:cNvSpPr txBox="1"/>
          <p:nvPr/>
        </p:nvSpPr>
        <p:spPr>
          <a:xfrm>
            <a:off x="647752" y="2165832"/>
            <a:ext cx="12614456" cy="1471878"/>
          </a:xfrm>
          <a:prstGeom prst="rect">
            <a:avLst/>
          </a:prstGeom>
        </p:spPr>
        <p:txBody>
          <a:bodyPr lIns="0" tIns="0" rIns="0" bIns="0" rtlCol="0" anchor="t">
            <a:spAutoFit/>
          </a:bodyPr>
          <a:lstStyle/>
          <a:p>
            <a:pPr algn="r">
              <a:lnSpc>
                <a:spcPts val="2280"/>
              </a:lnSpc>
            </a:pPr>
            <a:r>
              <a:rPr lang="en-US" sz="1900" spc="-19" dirty="0">
                <a:solidFill>
                  <a:srgbClr val="000000"/>
                </a:solidFill>
                <a:latin typeface="Ruda"/>
                <a:ea typeface="Ruda"/>
                <a:cs typeface="Ruda"/>
                <a:sym typeface="Ruda"/>
              </a:rPr>
              <a:t>W </a:t>
            </a:r>
            <a:r>
              <a:rPr lang="en-US" sz="1900" spc="-19" dirty="0" err="1">
                <a:solidFill>
                  <a:srgbClr val="000000"/>
                </a:solidFill>
                <a:latin typeface="Ruda"/>
                <a:ea typeface="Ruda"/>
                <a:cs typeface="Ruda"/>
                <a:sym typeface="Ruda"/>
              </a:rPr>
              <a:t>Berlinie</a:t>
            </a:r>
            <a:r>
              <a:rPr lang="en-US" sz="1900" spc="-19" dirty="0">
                <a:solidFill>
                  <a:srgbClr val="000000"/>
                </a:solidFill>
                <a:latin typeface="Ruda"/>
                <a:ea typeface="Ruda"/>
                <a:cs typeface="Ruda"/>
                <a:sym typeface="Ruda"/>
              </a:rPr>
              <a:t>, w </a:t>
            </a:r>
            <a:r>
              <a:rPr lang="en-US" sz="1900" spc="-19" dirty="0" err="1">
                <a:solidFill>
                  <a:srgbClr val="000000"/>
                </a:solidFill>
                <a:latin typeface="Ruda"/>
                <a:ea typeface="Ruda"/>
                <a:cs typeface="Ruda"/>
                <a:sym typeface="Ruda"/>
              </a:rPr>
              <a:t>siedzibie</a:t>
            </a:r>
            <a:r>
              <a:rPr lang="en-US" sz="1900" spc="-19">
                <a:solidFill>
                  <a:srgbClr val="000000"/>
                </a:solidFill>
                <a:latin typeface="Ruda"/>
                <a:ea typeface="Ruda"/>
                <a:cs typeface="Ruda"/>
                <a:sym typeface="Ruda"/>
              </a:rPr>
              <a:t> DB, </a:t>
            </a:r>
            <a:r>
              <a:rPr lang="en-US" sz="1900" spc="-19" dirty="0" err="1">
                <a:solidFill>
                  <a:srgbClr val="000000"/>
                </a:solidFill>
                <a:latin typeface="Ruda"/>
                <a:ea typeface="Ruda"/>
                <a:cs typeface="Ruda"/>
                <a:sym typeface="Ruda"/>
              </a:rPr>
              <a:t>odbyło</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się</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zebranie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członków</a:t>
            </a:r>
            <a:r>
              <a:rPr lang="en-US" sz="1900" spc="-19" dirty="0">
                <a:solidFill>
                  <a:srgbClr val="000000"/>
                </a:solidFill>
                <a:latin typeface="Ruda"/>
                <a:ea typeface="Ruda"/>
                <a:cs typeface="Ruda"/>
                <a:sym typeface="Ruda"/>
              </a:rPr>
              <a:t> IGOB </a:t>
            </a:r>
            <a:r>
              <a:rPr lang="en-US" sz="1900" spc="-19" dirty="0" err="1">
                <a:solidFill>
                  <a:srgbClr val="000000"/>
                </a:solidFill>
                <a:latin typeface="Ruda"/>
                <a:ea typeface="Ruda"/>
                <a:cs typeface="Ruda"/>
                <a:sym typeface="Ruda"/>
              </a:rPr>
              <a:t>poświęcone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perspektywom</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rozwoju</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linii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kolejowej</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Gorzów</a:t>
            </a:r>
            <a:r>
              <a:rPr lang="en-US" sz="1900" spc="-19" dirty="0">
                <a:solidFill>
                  <a:srgbClr val="000000"/>
                </a:solidFill>
                <a:latin typeface="Ruda"/>
                <a:ea typeface="Ruda"/>
                <a:cs typeface="Ruda"/>
                <a:sym typeface="Ruda"/>
              </a:rPr>
              <a:t>–Berlin. </a:t>
            </a:r>
            <a:r>
              <a:rPr lang="en-US" sz="1900" spc="-19" dirty="0" err="1">
                <a:solidFill>
                  <a:srgbClr val="000000"/>
                </a:solidFill>
                <a:latin typeface="Ruda"/>
                <a:ea typeface="Ruda"/>
                <a:cs typeface="Ruda"/>
                <a:sym typeface="Ruda"/>
              </a:rPr>
              <a:t>Spotkanie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stanowiło</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okazję</a:t>
            </a:r>
            <a:r>
              <a:rPr lang="en-US" sz="1900" spc="-19" dirty="0">
                <a:solidFill>
                  <a:srgbClr val="000000"/>
                </a:solidFill>
                <a:latin typeface="Ruda"/>
                <a:ea typeface="Ruda"/>
                <a:cs typeface="Ruda"/>
                <a:sym typeface="Ruda"/>
              </a:rPr>
              <a:t> do </a:t>
            </a:r>
            <a:r>
              <a:rPr lang="en-US" sz="1900" spc="-19" dirty="0" err="1">
                <a:solidFill>
                  <a:srgbClr val="000000"/>
                </a:solidFill>
                <a:latin typeface="Ruda"/>
                <a:ea typeface="Ruda"/>
                <a:cs typeface="Ruda"/>
                <a:sym typeface="Ruda"/>
              </a:rPr>
              <a:t>poznania</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planów</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kierunków</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działań</a:t>
            </a:r>
            <a:r>
              <a:rPr lang="en-US" sz="1900" spc="-19" dirty="0">
                <a:solidFill>
                  <a:srgbClr val="000000"/>
                </a:solidFill>
                <a:latin typeface="Ruda"/>
                <a:ea typeface="Ruda"/>
                <a:cs typeface="Ruda"/>
                <a:sym typeface="Ruda"/>
              </a:rPr>
              <a:t> po </a:t>
            </a:r>
            <a:r>
              <a:rPr lang="en-US" sz="1900" spc="-19" dirty="0" err="1">
                <a:solidFill>
                  <a:srgbClr val="000000"/>
                </a:solidFill>
                <a:latin typeface="Ruda"/>
                <a:ea typeface="Ruda"/>
                <a:cs typeface="Ruda"/>
                <a:sym typeface="Ruda"/>
              </a:rPr>
              <a:t>stronie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niemieckiej</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oraz</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omówienia</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możliwości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dalszej</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współpracy</a:t>
            </a:r>
            <a:r>
              <a:rPr lang="en-US" sz="1900" spc="-19" dirty="0">
                <a:solidFill>
                  <a:srgbClr val="000000"/>
                </a:solidFill>
                <a:latin typeface="Ruda"/>
                <a:ea typeface="Ruda"/>
                <a:cs typeface="Ruda"/>
                <a:sym typeface="Ruda"/>
              </a:rPr>
              <a:t>. Linia nr 203 </a:t>
            </a:r>
            <a:r>
              <a:rPr lang="en-US" sz="1900" spc="-19" dirty="0" err="1">
                <a:solidFill>
                  <a:srgbClr val="000000"/>
                </a:solidFill>
                <a:latin typeface="Ruda"/>
                <a:ea typeface="Ruda"/>
                <a:cs typeface="Ruda"/>
                <a:sym typeface="Ruda"/>
              </a:rPr>
              <a:t>stanowi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projekt</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transgraniczny</a:t>
            </a:r>
            <a:r>
              <a:rPr lang="en-US" sz="1900" spc="-19" dirty="0">
                <a:solidFill>
                  <a:srgbClr val="000000"/>
                </a:solidFill>
                <a:latin typeface="Ruda"/>
                <a:ea typeface="Ruda"/>
                <a:cs typeface="Ruda"/>
                <a:sym typeface="Ruda"/>
              </a:rPr>
              <a:t> o </a:t>
            </a:r>
            <a:r>
              <a:rPr lang="en-US" sz="1900" spc="-19" dirty="0" err="1">
                <a:solidFill>
                  <a:srgbClr val="000000"/>
                </a:solidFill>
                <a:latin typeface="Ruda"/>
                <a:ea typeface="Ruda"/>
                <a:cs typeface="Ruda"/>
                <a:sym typeface="Ruda"/>
              </a:rPr>
              <a:t>znaczeniu</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europejskim</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Wydarzenie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było</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również</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przestrzenią</a:t>
            </a:r>
            <a:r>
              <a:rPr lang="en-US" sz="1900" spc="-19" dirty="0">
                <a:solidFill>
                  <a:srgbClr val="000000"/>
                </a:solidFill>
                <a:latin typeface="Ruda"/>
                <a:ea typeface="Ruda"/>
                <a:cs typeface="Ruda"/>
                <a:sym typeface="Ruda"/>
              </a:rPr>
              <a:t> do </a:t>
            </a:r>
            <a:r>
              <a:rPr lang="en-US" sz="1900" spc="-19" dirty="0" err="1">
                <a:solidFill>
                  <a:srgbClr val="000000"/>
                </a:solidFill>
                <a:latin typeface="Ruda"/>
                <a:ea typeface="Ruda"/>
                <a:cs typeface="Ruda"/>
                <a:sym typeface="Ruda"/>
              </a:rPr>
              <a:t>nawiązywania</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relacji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Starosty</a:t>
            </a:r>
            <a:r>
              <a:rPr lang="en-US" sz="1900" spc="-19" dirty="0">
                <a:solidFill>
                  <a:srgbClr val="000000"/>
                </a:solidFill>
                <a:latin typeface="Ruda"/>
                <a:ea typeface="Ruda"/>
                <a:cs typeface="Ruda"/>
                <a:sym typeface="Ruda"/>
              </a:rPr>
              <a:t> </a:t>
            </a:r>
            <a:r>
              <a:rPr lang="en-US" sz="1900" b="1" spc="-19" dirty="0">
                <a:solidFill>
                  <a:srgbClr val="000000"/>
                </a:solidFill>
                <a:latin typeface="Ruda Bold"/>
                <a:ea typeface="Ruda Bold"/>
                <a:cs typeface="Ruda Bold"/>
                <a:sym typeface="Ruda Bold"/>
              </a:rPr>
              <a:t>Krzysztofa </a:t>
            </a:r>
            <a:r>
              <a:rPr lang="en-US" sz="1900" b="1" spc="-19" dirty="0" err="1">
                <a:solidFill>
                  <a:srgbClr val="000000"/>
                </a:solidFill>
                <a:latin typeface="Ruda Bold"/>
                <a:ea typeface="Ruda Bold"/>
                <a:cs typeface="Ruda Bold"/>
                <a:sym typeface="Ruda Bold"/>
              </a:rPr>
              <a:t>Karwatowicza</a:t>
            </a:r>
            <a:r>
              <a:rPr lang="en-US" sz="1900" spc="-19" dirty="0">
                <a:solidFill>
                  <a:srgbClr val="000000"/>
                </a:solidFill>
                <a:latin typeface="Ruda"/>
                <a:ea typeface="Ruda"/>
                <a:cs typeface="Ruda"/>
                <a:sym typeface="Ruda"/>
              </a:rPr>
              <a:t>, m.in. z </a:t>
            </a:r>
            <a:r>
              <a:rPr lang="en-US" sz="1900" spc="-19" dirty="0" err="1">
                <a:solidFill>
                  <a:srgbClr val="000000"/>
                </a:solidFill>
                <a:latin typeface="Ruda"/>
                <a:ea typeface="Ruda"/>
                <a:cs typeface="Ruda"/>
                <a:sym typeface="Ruda"/>
              </a:rPr>
              <a:t>przedstawicielami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samorządu</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dzielnicy</a:t>
            </a:r>
            <a:r>
              <a:rPr lang="en-US" sz="1900" spc="-19" dirty="0">
                <a:solidFill>
                  <a:srgbClr val="000000"/>
                </a:solidFill>
                <a:latin typeface="Ruda"/>
                <a:ea typeface="Ruda"/>
                <a:cs typeface="Ruda"/>
                <a:sym typeface="Ruda"/>
              </a:rPr>
              <a:t> Berlin </a:t>
            </a:r>
            <a:r>
              <a:rPr lang="en-US" sz="1900" spc="-19" dirty="0" err="1">
                <a:solidFill>
                  <a:srgbClr val="000000"/>
                </a:solidFill>
                <a:latin typeface="Ruda"/>
                <a:ea typeface="Ruda"/>
                <a:cs typeface="Ruda"/>
                <a:sym typeface="Ruda"/>
              </a:rPr>
              <a:t>Marzahn-Hellersdorf</a:t>
            </a:r>
            <a:r>
              <a:rPr lang="en-US" sz="1900" spc="-19" dirty="0">
                <a:solidFill>
                  <a:srgbClr val="000000"/>
                </a:solidFill>
                <a:latin typeface="Ruda"/>
                <a:ea typeface="Ruda"/>
                <a:cs typeface="Ruda"/>
                <a:sym typeface="Ruda"/>
              </a:rPr>
              <a:t>.</a:t>
            </a:r>
          </a:p>
        </p:txBody>
      </p:sp>
      <p:sp>
        <p:nvSpPr>
          <p:cNvPr id="34" name="TextBox 34"/>
          <p:cNvSpPr txBox="1"/>
          <p:nvPr/>
        </p:nvSpPr>
        <p:spPr>
          <a:xfrm>
            <a:off x="1253084" y="1713395"/>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14.04 | </a:t>
            </a:r>
            <a:r>
              <a:rPr lang="en-US" sz="2498" spc="-24">
                <a:solidFill>
                  <a:srgbClr val="000000"/>
                </a:solidFill>
                <a:latin typeface="Ruda"/>
                <a:ea typeface="Ruda"/>
                <a:cs typeface="Ruda"/>
                <a:sym typeface="Ruda"/>
              </a:rPr>
              <a:t>SPOTKANIE NA RZECZ INFRASTRUKTURY KOLEJOWEJ GORZÓW–BERLIN</a:t>
            </a:r>
          </a:p>
        </p:txBody>
      </p:sp>
      <p:sp>
        <p:nvSpPr>
          <p:cNvPr id="35" name="TextBox 35"/>
          <p:cNvSpPr txBox="1"/>
          <p:nvPr/>
        </p:nvSpPr>
        <p:spPr>
          <a:xfrm>
            <a:off x="4922838" y="4760483"/>
            <a:ext cx="11816036" cy="1428750"/>
          </a:xfrm>
          <a:prstGeom prst="rect">
            <a:avLst/>
          </a:prstGeom>
        </p:spPr>
        <p:txBody>
          <a:bodyPr lIns="0" tIns="0" rIns="0" bIns="0" rtlCol="0" anchor="t">
            <a:spAutoFit/>
          </a:bodyPr>
          <a:lstStyle/>
          <a:p>
            <a:pPr algn="l">
              <a:lnSpc>
                <a:spcPts val="2280"/>
              </a:lnSpc>
            </a:pPr>
            <a:r>
              <a:rPr lang="en-US" sz="1900" b="1" spc="-19">
                <a:solidFill>
                  <a:srgbClr val="020000"/>
                </a:solidFill>
                <a:latin typeface="Ruda Bold"/>
                <a:ea typeface="Ruda Bold"/>
                <a:cs typeface="Ruda Bold"/>
                <a:sym typeface="Ruda Bold"/>
              </a:rPr>
              <a:t>Andrzej Kail</a:t>
            </a:r>
            <a:r>
              <a:rPr lang="en-US" sz="1900" spc="-19">
                <a:solidFill>
                  <a:srgbClr val="020000"/>
                </a:solidFill>
                <a:latin typeface="Ruda"/>
                <a:ea typeface="Ruda"/>
                <a:cs typeface="Ruda"/>
                <a:sym typeface="Ruda"/>
              </a:rPr>
              <a:t> – Przewodniczący Rady Powiatu Gorzowskiego – otrzymał tytuł Osobowość Roku 2025 </a:t>
            </a:r>
          </a:p>
          <a:p>
            <a:pPr algn="l">
              <a:lnSpc>
                <a:spcPts val="2280"/>
              </a:lnSpc>
            </a:pPr>
            <a:r>
              <a:rPr lang="en-US" sz="1900" spc="-19">
                <a:solidFill>
                  <a:srgbClr val="020000"/>
                </a:solidFill>
                <a:latin typeface="Ruda"/>
                <a:ea typeface="Ruda"/>
                <a:cs typeface="Ruda"/>
                <a:sym typeface="Ruda"/>
              </a:rPr>
              <a:t>w plebiscycie organizowanym przez „Gazetę Lubuską” w kategorii „Polityka, samorządność i społeczność lokalna”. To prestiżowe wyróżnienie jest wyrazem uznania dla jego wieloletniego zaangażowania </a:t>
            </a:r>
          </a:p>
          <a:p>
            <a:pPr algn="l">
              <a:lnSpc>
                <a:spcPts val="2280"/>
              </a:lnSpc>
            </a:pPr>
            <a:r>
              <a:rPr lang="en-US" sz="1900" spc="-19">
                <a:solidFill>
                  <a:srgbClr val="020000"/>
                </a:solidFill>
                <a:latin typeface="Ruda"/>
                <a:ea typeface="Ruda"/>
                <a:cs typeface="Ruda"/>
                <a:sym typeface="Ruda"/>
              </a:rPr>
              <a:t>w rozwój regionu, aktywności na rzecz mieszkańców oraz skutecznego łączenia działań samorządowych </a:t>
            </a:r>
          </a:p>
          <a:p>
            <a:pPr algn="l">
              <a:lnSpc>
                <a:spcPts val="2280"/>
              </a:lnSpc>
            </a:pPr>
            <a:r>
              <a:rPr lang="en-US" sz="1900" spc="-19">
                <a:solidFill>
                  <a:srgbClr val="020000"/>
                </a:solidFill>
                <a:latin typeface="Ruda"/>
                <a:ea typeface="Ruda"/>
                <a:cs typeface="Ruda"/>
                <a:sym typeface="Ruda"/>
              </a:rPr>
              <a:t>z inicjatywami wspierającymi gospodarkę i lokalny biznes.</a:t>
            </a:r>
          </a:p>
        </p:txBody>
      </p:sp>
      <p:sp>
        <p:nvSpPr>
          <p:cNvPr id="36" name="TextBox 36"/>
          <p:cNvSpPr txBox="1"/>
          <p:nvPr/>
        </p:nvSpPr>
        <p:spPr>
          <a:xfrm>
            <a:off x="4922838" y="4261596"/>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14.04 | </a:t>
            </a:r>
            <a:r>
              <a:rPr lang="en-US" sz="2498" spc="-24">
                <a:solidFill>
                  <a:srgbClr val="000000"/>
                </a:solidFill>
                <a:latin typeface="Ruda"/>
                <a:ea typeface="Ruda"/>
                <a:cs typeface="Ruda"/>
                <a:sym typeface="Ruda"/>
              </a:rPr>
              <a:t>WYRÓŻNIENIE DLA PRZEWODNICZĄCEGO RADY POWIATU</a:t>
            </a:r>
          </a:p>
        </p:txBody>
      </p:sp>
      <p:sp>
        <p:nvSpPr>
          <p:cNvPr id="37" name="TextBox 37"/>
          <p:cNvSpPr txBox="1"/>
          <p:nvPr/>
        </p:nvSpPr>
        <p:spPr>
          <a:xfrm>
            <a:off x="1277178" y="7183913"/>
            <a:ext cx="11985030"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Trwają prace związane z modernizacją budynku Specjalnego Ośrodka Szkolno-Wychowawczego w Lipkach Wielkich. Obecnie realizowany jest remont stropów na obu kondygnacjach, a sprzyjające warunki pogodowe umożliwiają sprawne prowadzenie robót. Zakres inwestycji obejmuje zmiany funkcjonalne I i II piętra, które znacząco poprawią warunki użytkowe oraz komfort pobytu wychowanków. Zadanie współfinansowane jest </a:t>
            </a:r>
          </a:p>
          <a:p>
            <a:pPr algn="r">
              <a:lnSpc>
                <a:spcPts val="2279"/>
              </a:lnSpc>
            </a:pPr>
            <a:r>
              <a:rPr lang="en-US" sz="1899" spc="-18">
                <a:solidFill>
                  <a:srgbClr val="000000"/>
                </a:solidFill>
                <a:latin typeface="Ruda"/>
                <a:ea typeface="Ruda"/>
                <a:cs typeface="Ruda"/>
                <a:sym typeface="Ruda"/>
              </a:rPr>
              <a:t>z Rządowego Funduszu Polski Ład: Program Inwestycji Strategicznych.</a:t>
            </a:r>
          </a:p>
        </p:txBody>
      </p:sp>
      <p:sp>
        <p:nvSpPr>
          <p:cNvPr id="38" name="TextBox 38"/>
          <p:cNvSpPr txBox="1"/>
          <p:nvPr/>
        </p:nvSpPr>
        <p:spPr>
          <a:xfrm>
            <a:off x="1547769" y="6666588"/>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15.04 | </a:t>
            </a:r>
            <a:r>
              <a:rPr lang="en-US" sz="2498" spc="-24">
                <a:solidFill>
                  <a:srgbClr val="000000"/>
                </a:solidFill>
                <a:latin typeface="Ruda"/>
                <a:ea typeface="Ruda"/>
                <a:cs typeface="Ruda"/>
                <a:sym typeface="Ruda"/>
              </a:rPr>
              <a:t>POSTĘP PRAC PRZY MODERNIZACJI SOSW W LIPKACH WIELKICH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325900" y="1548250"/>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4027255"/>
            <a:ext cx="14962100" cy="2155862"/>
            <a:chOff x="0" y="0"/>
            <a:chExt cx="3940635" cy="567799"/>
          </a:xfrm>
        </p:grpSpPr>
        <p:sp>
          <p:nvSpPr>
            <p:cNvPr id="7" name="Freeform 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8" name="TextBox 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32891" y="983814"/>
            <a:ext cx="3284734" cy="328473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1" name="Group 11"/>
          <p:cNvGrpSpPr/>
          <p:nvPr/>
        </p:nvGrpSpPr>
        <p:grpSpPr>
          <a:xfrm>
            <a:off x="1547769" y="1098692"/>
            <a:ext cx="3054978" cy="305497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753162" y="1304085"/>
            <a:ext cx="2644192" cy="264419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7210" r="-7965" b="-14972"/>
              </a:stretch>
            </a:blipFill>
            <a:ln w="104775" cap="sq">
              <a:solidFill>
                <a:srgbClr val="FFFFFF"/>
              </a:solidFill>
              <a:prstDash val="solid"/>
              <a:miter/>
            </a:ln>
          </p:spPr>
          <p:txBody>
            <a:bodyPr/>
            <a:lstStyle/>
            <a:p>
              <a:endParaRPr lang="pl-PL"/>
            </a:p>
          </p:txBody>
        </p:sp>
      </p:grpSp>
      <p:grpSp>
        <p:nvGrpSpPr>
          <p:cNvPr id="16" name="Group 16"/>
          <p:cNvGrpSpPr/>
          <p:nvPr/>
        </p:nvGrpSpPr>
        <p:grpSpPr>
          <a:xfrm>
            <a:off x="3325900" y="6536205"/>
            <a:ext cx="14962100" cy="2155862"/>
            <a:chOff x="0" y="0"/>
            <a:chExt cx="3940635" cy="567799"/>
          </a:xfrm>
        </p:grpSpPr>
        <p:sp>
          <p:nvSpPr>
            <p:cNvPr id="17" name="Freeform 17"/>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18" name="TextBox 18"/>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561961" y="3537616"/>
            <a:ext cx="3284734" cy="3284734"/>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1" name="Group 21"/>
          <p:cNvGrpSpPr/>
          <p:nvPr/>
        </p:nvGrpSpPr>
        <p:grpSpPr>
          <a:xfrm>
            <a:off x="1432891" y="5973566"/>
            <a:ext cx="3284734" cy="3284734"/>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3" name="Group 23"/>
          <p:cNvGrpSpPr/>
          <p:nvPr/>
        </p:nvGrpSpPr>
        <p:grpSpPr>
          <a:xfrm>
            <a:off x="13683896" y="3652494"/>
            <a:ext cx="3054978" cy="305497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547769" y="6088444"/>
            <a:ext cx="3054978" cy="30549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3889288" y="3857886"/>
            <a:ext cx="2644192" cy="264419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26832" t="-55756" r="-395773" b="-306398"/>
              </a:stretch>
            </a:blipFill>
            <a:ln w="104775" cap="sq">
              <a:solidFill>
                <a:srgbClr val="FFFFFF"/>
              </a:solidFill>
              <a:prstDash val="solid"/>
              <a:miter/>
            </a:ln>
          </p:spPr>
          <p:txBody>
            <a:bodyPr/>
            <a:lstStyle/>
            <a:p>
              <a:endParaRPr lang="pl-PL"/>
            </a:p>
          </p:txBody>
        </p:sp>
      </p:grpSp>
      <p:grpSp>
        <p:nvGrpSpPr>
          <p:cNvPr id="31" name="Group 31"/>
          <p:cNvGrpSpPr/>
          <p:nvPr/>
        </p:nvGrpSpPr>
        <p:grpSpPr>
          <a:xfrm rot="107160">
            <a:off x="1753162" y="6293837"/>
            <a:ext cx="2644192" cy="2644192"/>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78303" r="-78303"/>
              </a:stretch>
            </a:blipFill>
            <a:ln w="104775" cap="sq">
              <a:solidFill>
                <a:srgbClr val="FFFFFF"/>
              </a:solidFill>
              <a:prstDash val="solid"/>
              <a:miter/>
            </a:ln>
          </p:spPr>
          <p:txBody>
            <a:bodyPr/>
            <a:lstStyle/>
            <a:p>
              <a:endParaRPr lang="pl-PL"/>
            </a:p>
          </p:txBody>
        </p:sp>
      </p:grpSp>
      <p:sp>
        <p:nvSpPr>
          <p:cNvPr id="33" name="TextBox 33"/>
          <p:cNvSpPr txBox="1"/>
          <p:nvPr/>
        </p:nvSpPr>
        <p:spPr>
          <a:xfrm>
            <a:off x="1028700" y="4674748"/>
            <a:ext cx="12233508" cy="881973"/>
          </a:xfrm>
          <a:prstGeom prst="rect">
            <a:avLst/>
          </a:prstGeom>
        </p:spPr>
        <p:txBody>
          <a:bodyPr lIns="0" tIns="0" rIns="0" bIns="0" rtlCol="0" anchor="t">
            <a:spAutoFit/>
          </a:bodyPr>
          <a:lstStyle/>
          <a:p>
            <a:pPr algn="just">
              <a:lnSpc>
                <a:spcPts val="2280"/>
              </a:lnSpc>
            </a:pPr>
            <a:r>
              <a:rPr lang="en-US" sz="1900" spc="-19" dirty="0">
                <a:solidFill>
                  <a:srgbClr val="000000"/>
                </a:solidFill>
                <a:latin typeface="Ruda"/>
                <a:ea typeface="Ruda"/>
                <a:cs typeface="Ruda"/>
                <a:sym typeface="Ruda"/>
              </a:rPr>
              <a:t>W </a:t>
            </a:r>
            <a:r>
              <a:rPr lang="en-US" sz="1900" spc="-19" dirty="0" err="1">
                <a:solidFill>
                  <a:srgbClr val="000000"/>
                </a:solidFill>
                <a:latin typeface="Ruda"/>
                <a:ea typeface="Ruda"/>
                <a:cs typeface="Ruda"/>
                <a:sym typeface="Ruda"/>
              </a:rPr>
              <a:t>ramach</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przygotowania</a:t>
            </a:r>
            <a:r>
              <a:rPr lang="en-US" sz="1900" spc="-19" dirty="0">
                <a:solidFill>
                  <a:srgbClr val="000000"/>
                </a:solidFill>
                <a:latin typeface="Ruda"/>
                <a:ea typeface="Ruda"/>
                <a:cs typeface="Ruda"/>
                <a:sym typeface="Ruda"/>
              </a:rPr>
              <a:t> do </a:t>
            </a:r>
            <a:r>
              <a:rPr lang="en-US" sz="1900" spc="-19" dirty="0" err="1">
                <a:solidFill>
                  <a:srgbClr val="000000"/>
                </a:solidFill>
                <a:latin typeface="Ruda"/>
                <a:ea typeface="Ruda"/>
                <a:cs typeface="Ruda"/>
                <a:sym typeface="Ruda"/>
              </a:rPr>
              <a:t>realizacji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zadania</a:t>
            </a:r>
            <a:r>
              <a:rPr lang="en-US" sz="1900" spc="-19" dirty="0">
                <a:solidFill>
                  <a:srgbClr val="000000"/>
                </a:solidFill>
                <a:latin typeface="Ruda"/>
                <a:ea typeface="Ruda"/>
                <a:cs typeface="Ruda"/>
                <a:sym typeface="Ruda"/>
              </a:rPr>
              <a:t> </a:t>
            </a:r>
            <a:r>
              <a:rPr lang="pl-PL" sz="1900" spc="-19" dirty="0">
                <a:solidFill>
                  <a:srgbClr val="000000"/>
                </a:solidFill>
                <a:latin typeface="Ruda"/>
                <a:ea typeface="Ruda"/>
                <a:cs typeface="Ruda"/>
                <a:sym typeface="Ruda"/>
              </a:rPr>
              <a:t>dot. p</a:t>
            </a:r>
            <a:r>
              <a:rPr lang="en-US" sz="1900" spc="-19" dirty="0" err="1">
                <a:solidFill>
                  <a:srgbClr val="000000"/>
                </a:solidFill>
                <a:latin typeface="Ruda"/>
                <a:ea typeface="Ruda"/>
                <a:cs typeface="Ruda"/>
                <a:sym typeface="Ruda"/>
              </a:rPr>
              <a:t>rzebudow</a:t>
            </a:r>
            <a:r>
              <a:rPr lang="pl-PL" sz="1900" spc="-19" dirty="0">
                <a:solidFill>
                  <a:srgbClr val="000000"/>
                </a:solidFill>
                <a:latin typeface="Ruda"/>
                <a:ea typeface="Ruda"/>
                <a:cs typeface="Ruda"/>
                <a:sym typeface="Ruda"/>
              </a:rPr>
              <a:t>y</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wraz</a:t>
            </a:r>
            <a:r>
              <a:rPr lang="en-US" sz="1900" spc="-19" dirty="0">
                <a:solidFill>
                  <a:srgbClr val="000000"/>
                </a:solidFill>
                <a:latin typeface="Ruda"/>
                <a:ea typeface="Ruda"/>
                <a:cs typeface="Ruda"/>
                <a:sym typeface="Ruda"/>
              </a:rPr>
              <a:t> z </a:t>
            </a:r>
            <a:r>
              <a:rPr lang="en-US" sz="1900" spc="-19" dirty="0" err="1">
                <a:solidFill>
                  <a:srgbClr val="000000"/>
                </a:solidFill>
                <a:latin typeface="Ruda"/>
                <a:ea typeface="Ruda"/>
                <a:cs typeface="Ruda"/>
                <a:sym typeface="Ruda"/>
              </a:rPr>
              <a:t>rozbudową</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drogi</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powiatowej</a:t>
            </a:r>
            <a:r>
              <a:rPr lang="en-US" sz="1900" spc="-19" dirty="0">
                <a:solidFill>
                  <a:srgbClr val="000000"/>
                </a:solidFill>
                <a:latin typeface="Ruda"/>
                <a:ea typeface="Ruda"/>
                <a:cs typeface="Ruda"/>
                <a:sym typeface="Ruda"/>
              </a:rPr>
              <a:t> nr 1365F </a:t>
            </a:r>
            <a:r>
              <a:rPr lang="en-US" sz="1900" spc="-19" dirty="0" err="1">
                <a:solidFill>
                  <a:srgbClr val="000000"/>
                </a:solidFill>
                <a:latin typeface="Ruda"/>
                <a:ea typeface="Ruda"/>
                <a:cs typeface="Ruda"/>
                <a:sym typeface="Ruda"/>
              </a:rPr>
              <a:t>na</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odcinku</a:t>
            </a:r>
            <a:r>
              <a:rPr lang="en-US" sz="1900" spc="-19" dirty="0">
                <a:solidFill>
                  <a:srgbClr val="000000"/>
                </a:solidFill>
                <a:latin typeface="Ruda"/>
                <a:ea typeface="Ruda"/>
                <a:cs typeface="Ruda"/>
                <a:sym typeface="Ruda"/>
              </a:rPr>
              <a:t> </a:t>
            </a:r>
            <a:r>
              <a:rPr lang="pl-PL" sz="1900" spc="-19" dirty="0">
                <a:solidFill>
                  <a:srgbClr val="000000"/>
                </a:solidFill>
                <a:latin typeface="Ruda"/>
                <a:ea typeface="Ruda"/>
                <a:cs typeface="Ruda"/>
                <a:sym typeface="Ruda"/>
              </a:rPr>
              <a:t>Czechów – Santok </a:t>
            </a:r>
            <a:r>
              <a:rPr lang="en-US" sz="1900" spc="-19" dirty="0" err="1">
                <a:solidFill>
                  <a:srgbClr val="000000"/>
                </a:solidFill>
                <a:latin typeface="Ruda"/>
                <a:ea typeface="Ruda"/>
                <a:cs typeface="Ruda"/>
                <a:sym typeface="Ruda"/>
              </a:rPr>
              <a:t>odbyło</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się</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spotkanie</a:t>
            </a:r>
            <a:r>
              <a:rPr lang="en-US" sz="1900" spc="-19" dirty="0">
                <a:solidFill>
                  <a:srgbClr val="000000"/>
                </a:solidFill>
                <a:latin typeface="Ruda"/>
                <a:ea typeface="Ruda"/>
                <a:cs typeface="Ruda"/>
                <a:sym typeface="Ruda"/>
              </a:rPr>
              <a:t> z </a:t>
            </a:r>
            <a:r>
              <a:rPr lang="en-US" sz="1900" spc="-19" dirty="0" err="1">
                <a:solidFill>
                  <a:srgbClr val="000000"/>
                </a:solidFill>
                <a:latin typeface="Ruda"/>
                <a:ea typeface="Ruda"/>
                <a:cs typeface="Ruda"/>
                <a:sym typeface="Ruda"/>
              </a:rPr>
              <a:t>wykonawcą</a:t>
            </a:r>
            <a:r>
              <a:rPr lang="en-US" sz="1900" spc="-19" dirty="0">
                <a:solidFill>
                  <a:srgbClr val="000000"/>
                </a:solidFill>
                <a:latin typeface="Ruda"/>
                <a:ea typeface="Ruda"/>
                <a:cs typeface="Ruda"/>
                <a:sym typeface="Ruda"/>
              </a:rPr>
              <a:t> – </a:t>
            </a:r>
            <a:r>
              <a:rPr lang="en-US" sz="1900" spc="-19" dirty="0" err="1">
                <a:solidFill>
                  <a:srgbClr val="000000"/>
                </a:solidFill>
                <a:latin typeface="Ruda"/>
                <a:ea typeface="Ruda"/>
                <a:cs typeface="Ruda"/>
                <a:sym typeface="Ruda"/>
              </a:rPr>
              <a:t>firmą</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Budomex</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Inwestycja</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realizowana</a:t>
            </a:r>
            <a:r>
              <a:rPr lang="en-US" sz="1900" spc="-19" dirty="0">
                <a:solidFill>
                  <a:srgbClr val="000000"/>
                </a:solidFill>
                <a:latin typeface="Ruda"/>
                <a:ea typeface="Ruda"/>
                <a:cs typeface="Ruda"/>
                <a:sym typeface="Ruda"/>
              </a:rPr>
              <a:t> jest w </a:t>
            </a:r>
            <a:r>
              <a:rPr lang="en-US" sz="1900" spc="-19" dirty="0" err="1">
                <a:solidFill>
                  <a:srgbClr val="000000"/>
                </a:solidFill>
                <a:latin typeface="Ruda"/>
                <a:ea typeface="Ruda"/>
                <a:cs typeface="Ruda"/>
                <a:sym typeface="Ruda"/>
              </a:rPr>
              <a:t>systemie</a:t>
            </a:r>
            <a:r>
              <a:rPr lang="en-US" sz="1900" spc="-19" dirty="0">
                <a:solidFill>
                  <a:srgbClr val="000000"/>
                </a:solidFill>
                <a:latin typeface="Ruda"/>
                <a:ea typeface="Ruda"/>
                <a:cs typeface="Ruda"/>
                <a:sym typeface="Ruda"/>
              </a:rPr>
              <a:t> „</a:t>
            </a:r>
            <a:r>
              <a:rPr lang="en-US" sz="1900" spc="-19" dirty="0" err="1">
                <a:solidFill>
                  <a:srgbClr val="000000"/>
                </a:solidFill>
                <a:latin typeface="Ruda"/>
                <a:ea typeface="Ruda"/>
                <a:cs typeface="Ruda"/>
                <a:sym typeface="Ruda"/>
              </a:rPr>
              <a:t>zaprojektuj</a:t>
            </a:r>
            <a:r>
              <a:rPr lang="en-US" sz="1900" spc="-19" dirty="0">
                <a:solidFill>
                  <a:srgbClr val="000000"/>
                </a:solidFill>
                <a:latin typeface="Ruda"/>
                <a:ea typeface="Ruda"/>
                <a:cs typeface="Ruda"/>
                <a:sym typeface="Ruda"/>
              </a:rPr>
              <a:t> i </a:t>
            </a:r>
            <a:r>
              <a:rPr lang="en-US" sz="1900" spc="-19" dirty="0" err="1">
                <a:solidFill>
                  <a:srgbClr val="000000"/>
                </a:solidFill>
                <a:latin typeface="Ruda"/>
                <a:ea typeface="Ruda"/>
                <a:cs typeface="Ruda"/>
                <a:sym typeface="Ruda"/>
              </a:rPr>
              <a:t>wybuduj</a:t>
            </a:r>
            <a:r>
              <a:rPr lang="en-US" sz="1900" spc="-19" dirty="0">
                <a:solidFill>
                  <a:srgbClr val="000000"/>
                </a:solidFill>
                <a:latin typeface="Ruda"/>
                <a:ea typeface="Ruda"/>
                <a:cs typeface="Ruda"/>
                <a:sym typeface="Ruda"/>
              </a:rPr>
              <a:t>”</a:t>
            </a:r>
            <a:r>
              <a:rPr lang="pl-PL" sz="1900" spc="-19" dirty="0">
                <a:solidFill>
                  <a:srgbClr val="000000"/>
                </a:solidFill>
                <a:latin typeface="Ruda"/>
                <a:ea typeface="Ruda"/>
                <a:cs typeface="Ruda"/>
                <a:sym typeface="Ruda"/>
              </a:rPr>
              <a:t>.</a:t>
            </a:r>
            <a:endParaRPr lang="en-US" sz="1900" spc="-19" dirty="0">
              <a:solidFill>
                <a:srgbClr val="000000"/>
              </a:solidFill>
              <a:latin typeface="Ruda"/>
              <a:ea typeface="Ruda"/>
              <a:cs typeface="Ruda"/>
              <a:sym typeface="Ruda"/>
            </a:endParaRPr>
          </a:p>
        </p:txBody>
      </p:sp>
      <p:sp>
        <p:nvSpPr>
          <p:cNvPr id="34" name="TextBox 34"/>
          <p:cNvSpPr txBox="1"/>
          <p:nvPr/>
        </p:nvSpPr>
        <p:spPr>
          <a:xfrm>
            <a:off x="1253084" y="4222310"/>
            <a:ext cx="12009124"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16.04 | </a:t>
            </a:r>
            <a:r>
              <a:rPr lang="en-US" sz="2498" spc="-24">
                <a:solidFill>
                  <a:srgbClr val="000000"/>
                </a:solidFill>
                <a:latin typeface="Ruda"/>
                <a:ea typeface="Ruda"/>
                <a:cs typeface="Ruda"/>
                <a:sym typeface="Ruda"/>
              </a:rPr>
              <a:t>SPOTKANIE Z WYKONAWCĄ INWESTYCJI DROGOWEJ</a:t>
            </a:r>
          </a:p>
        </p:txBody>
      </p:sp>
      <p:sp>
        <p:nvSpPr>
          <p:cNvPr id="35" name="TextBox 35"/>
          <p:cNvSpPr txBox="1"/>
          <p:nvPr/>
        </p:nvSpPr>
        <p:spPr>
          <a:xfrm>
            <a:off x="4922838" y="7257379"/>
            <a:ext cx="11816036" cy="1428750"/>
          </a:xfrm>
          <a:prstGeom prst="rect">
            <a:avLst/>
          </a:prstGeom>
        </p:spPr>
        <p:txBody>
          <a:bodyPr lIns="0" tIns="0" rIns="0" bIns="0" rtlCol="0" anchor="t">
            <a:spAutoFit/>
          </a:bodyPr>
          <a:lstStyle/>
          <a:p>
            <a:pPr algn="l">
              <a:lnSpc>
                <a:spcPts val="2280"/>
              </a:lnSpc>
            </a:pPr>
            <a:r>
              <a:rPr lang="en-US" sz="1900" spc="-19" dirty="0">
                <a:solidFill>
                  <a:srgbClr val="020000"/>
                </a:solidFill>
                <a:latin typeface="Ruda"/>
                <a:ea typeface="Ruda"/>
                <a:cs typeface="Ruda"/>
                <a:sym typeface="Ruda"/>
              </a:rPr>
              <a:t>W Zagrodzie Młyńskiej w Bogdańcu </a:t>
            </a:r>
            <a:r>
              <a:rPr lang="en-US" sz="1900" spc="-19" dirty="0" err="1">
                <a:solidFill>
                  <a:srgbClr val="020000"/>
                </a:solidFill>
                <a:latin typeface="Ruda"/>
                <a:ea typeface="Ruda"/>
                <a:cs typeface="Ruda"/>
                <a:sym typeface="Ruda"/>
              </a:rPr>
              <a:t>odbył</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się</a:t>
            </a:r>
            <a:r>
              <a:rPr lang="en-US" sz="1900" spc="-19" dirty="0">
                <a:solidFill>
                  <a:srgbClr val="020000"/>
                </a:solidFill>
                <a:latin typeface="Ruda"/>
                <a:ea typeface="Ruda"/>
                <a:cs typeface="Ruda"/>
                <a:sym typeface="Ruda"/>
              </a:rPr>
              <a:t> Powiatowy Dzień Sołtysa – </a:t>
            </a:r>
            <a:r>
              <a:rPr lang="en-US" sz="1900" spc="-19" dirty="0" err="1">
                <a:solidFill>
                  <a:srgbClr val="020000"/>
                </a:solidFill>
                <a:latin typeface="Ruda"/>
                <a:ea typeface="Ruda"/>
                <a:cs typeface="Ruda"/>
                <a:sym typeface="Ruda"/>
              </a:rPr>
              <a:t>wydarzenie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integrujące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lokalnych</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liderów</a:t>
            </a:r>
            <a:r>
              <a:rPr lang="en-US" sz="1900" spc="-19" dirty="0">
                <a:solidFill>
                  <a:srgbClr val="020000"/>
                </a:solidFill>
                <a:latin typeface="Ruda"/>
                <a:ea typeface="Ruda"/>
                <a:cs typeface="Ruda"/>
                <a:sym typeface="Ruda"/>
              </a:rPr>
              <a:t> i </a:t>
            </a:r>
            <a:r>
              <a:rPr lang="en-US" sz="1900" spc="-19" dirty="0" err="1">
                <a:solidFill>
                  <a:srgbClr val="020000"/>
                </a:solidFill>
                <a:latin typeface="Ruda"/>
                <a:ea typeface="Ruda"/>
                <a:cs typeface="Ruda"/>
                <a:sym typeface="Ruda"/>
              </a:rPr>
              <a:t>społeczność</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powiatu</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będące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okazją</a:t>
            </a:r>
            <a:r>
              <a:rPr lang="en-US" sz="1900" spc="-19" dirty="0">
                <a:solidFill>
                  <a:srgbClr val="020000"/>
                </a:solidFill>
                <a:latin typeface="Ruda"/>
                <a:ea typeface="Ruda"/>
                <a:cs typeface="Ruda"/>
                <a:sym typeface="Ruda"/>
              </a:rPr>
              <a:t> do </a:t>
            </a:r>
            <a:r>
              <a:rPr lang="en-US" sz="1900" spc="-19" dirty="0" err="1">
                <a:solidFill>
                  <a:srgbClr val="020000"/>
                </a:solidFill>
                <a:latin typeface="Ruda"/>
                <a:ea typeface="Ruda"/>
                <a:cs typeface="Ruda"/>
                <a:sym typeface="Ruda"/>
              </a:rPr>
              <a:t>podziękowań</a:t>
            </a:r>
            <a:r>
              <a:rPr lang="en-US" sz="1900" spc="-19" dirty="0">
                <a:solidFill>
                  <a:srgbClr val="020000"/>
                </a:solidFill>
                <a:latin typeface="Ruda"/>
                <a:ea typeface="Ruda"/>
                <a:cs typeface="Ruda"/>
                <a:sym typeface="Ruda"/>
              </a:rPr>
              <a:t> za </a:t>
            </a:r>
            <a:r>
              <a:rPr lang="en-US" sz="1900" spc="-19" dirty="0" err="1">
                <a:solidFill>
                  <a:srgbClr val="020000"/>
                </a:solidFill>
                <a:latin typeface="Ruda"/>
                <a:ea typeface="Ruda"/>
                <a:cs typeface="Ruda"/>
                <a:sym typeface="Ruda"/>
              </a:rPr>
              <a:t>zaangażowanie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oraz</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pracy</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na</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rzecz</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mieszkańców</a:t>
            </a:r>
            <a:r>
              <a:rPr lang="en-US" sz="1900" spc="-19" dirty="0">
                <a:solidFill>
                  <a:srgbClr val="020000"/>
                </a:solidFill>
                <a:latin typeface="Ruda"/>
                <a:ea typeface="Ruda"/>
                <a:cs typeface="Ruda"/>
                <a:sym typeface="Ruda"/>
              </a:rPr>
              <a:t>. </a:t>
            </a:r>
            <a:r>
              <a:rPr lang="en-US" sz="1900" spc="-19">
                <a:solidFill>
                  <a:srgbClr val="020000"/>
                </a:solidFill>
                <a:latin typeface="Ruda"/>
                <a:ea typeface="Ruda"/>
                <a:cs typeface="Ruda"/>
                <a:sym typeface="Ruda"/>
              </a:rPr>
              <a:t>Spotkanie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zorganizowano</a:t>
            </a:r>
            <a:r>
              <a:rPr lang="en-US" sz="1900" spc="-19" dirty="0">
                <a:solidFill>
                  <a:srgbClr val="020000"/>
                </a:solidFill>
                <a:latin typeface="Ruda"/>
                <a:ea typeface="Ruda"/>
                <a:cs typeface="Ruda"/>
                <a:sym typeface="Ruda"/>
              </a:rPr>
              <a:t> w </a:t>
            </a:r>
            <a:r>
              <a:rPr lang="en-US" sz="1900" spc="-19" dirty="0" err="1">
                <a:solidFill>
                  <a:srgbClr val="020000"/>
                </a:solidFill>
                <a:latin typeface="Ruda"/>
                <a:ea typeface="Ruda"/>
                <a:cs typeface="Ruda"/>
                <a:sym typeface="Ruda"/>
              </a:rPr>
              <a:t>ramach</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projektu</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realizowanego</a:t>
            </a:r>
            <a:r>
              <a:rPr lang="en-US" sz="1900" spc="-19" dirty="0">
                <a:solidFill>
                  <a:srgbClr val="020000"/>
                </a:solidFill>
                <a:latin typeface="Ruda"/>
                <a:ea typeface="Ruda"/>
                <a:cs typeface="Ruda"/>
                <a:sym typeface="Ruda"/>
              </a:rPr>
              <a:t> z </a:t>
            </a:r>
            <a:r>
              <a:rPr lang="en-US" sz="1900" spc="-19" dirty="0" err="1">
                <a:solidFill>
                  <a:srgbClr val="020000"/>
                </a:solidFill>
                <a:latin typeface="Ruda"/>
                <a:ea typeface="Ruda"/>
                <a:cs typeface="Ruda"/>
                <a:sym typeface="Ruda"/>
              </a:rPr>
              <a:t>Funduszu</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Małych</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Projektów</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Programu</a:t>
            </a:r>
            <a:r>
              <a:rPr lang="en-US" sz="1900" spc="-19" dirty="0">
                <a:solidFill>
                  <a:srgbClr val="020000"/>
                </a:solidFill>
                <a:latin typeface="Ruda"/>
                <a:ea typeface="Ruda"/>
                <a:cs typeface="Ruda"/>
                <a:sym typeface="Ruda"/>
              </a:rPr>
              <a:t> Interreg VI A </a:t>
            </a:r>
            <a:r>
              <a:rPr lang="en-US" sz="1900" spc="-19" dirty="0" err="1">
                <a:solidFill>
                  <a:srgbClr val="020000"/>
                </a:solidFill>
                <a:latin typeface="Ruda"/>
                <a:ea typeface="Ruda"/>
                <a:cs typeface="Ruda"/>
                <a:sym typeface="Ruda"/>
              </a:rPr>
              <a:t>Brandenburgia</a:t>
            </a:r>
            <a:r>
              <a:rPr lang="en-US" sz="1900" spc="-19" dirty="0">
                <a:solidFill>
                  <a:srgbClr val="020000"/>
                </a:solidFill>
                <a:latin typeface="Ruda"/>
                <a:ea typeface="Ruda"/>
                <a:cs typeface="Ruda"/>
                <a:sym typeface="Ruda"/>
              </a:rPr>
              <a:t>–Polska 2021–2027. Wydarzenie </a:t>
            </a:r>
            <a:r>
              <a:rPr lang="en-US" sz="1900" spc="-19" dirty="0" err="1">
                <a:solidFill>
                  <a:srgbClr val="020000"/>
                </a:solidFill>
                <a:latin typeface="Ruda"/>
                <a:ea typeface="Ruda"/>
                <a:cs typeface="Ruda"/>
                <a:sym typeface="Ruda"/>
              </a:rPr>
              <a:t>służyło</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wymianie</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doświadczeń</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oraz</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wzmacnianiu</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współpracy</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transgranicznej</a:t>
            </a:r>
            <a:r>
              <a:rPr lang="en-US" sz="1900" spc="-19" dirty="0">
                <a:solidFill>
                  <a:srgbClr val="020000"/>
                </a:solidFill>
                <a:latin typeface="Ruda"/>
                <a:ea typeface="Ruda"/>
                <a:cs typeface="Ruda"/>
                <a:sym typeface="Ruda"/>
              </a:rPr>
              <a:t>, w </a:t>
            </a:r>
            <a:r>
              <a:rPr lang="en-US" sz="1900" spc="-19" dirty="0" err="1">
                <a:solidFill>
                  <a:srgbClr val="020000"/>
                </a:solidFill>
                <a:latin typeface="Ruda"/>
                <a:ea typeface="Ruda"/>
                <a:cs typeface="Ruda"/>
                <a:sym typeface="Ruda"/>
              </a:rPr>
              <a:t>tym</a:t>
            </a:r>
            <a:r>
              <a:rPr lang="en-US" sz="1900" spc="-19" dirty="0">
                <a:solidFill>
                  <a:srgbClr val="020000"/>
                </a:solidFill>
                <a:latin typeface="Ruda"/>
                <a:ea typeface="Ruda"/>
                <a:cs typeface="Ruda"/>
                <a:sym typeface="Ruda"/>
              </a:rPr>
              <a:t> z </a:t>
            </a:r>
            <a:r>
              <a:rPr lang="en-US" sz="1900" spc="-19" dirty="0" err="1">
                <a:solidFill>
                  <a:srgbClr val="020000"/>
                </a:solidFill>
                <a:latin typeface="Ruda"/>
                <a:ea typeface="Ruda"/>
                <a:cs typeface="Ruda"/>
                <a:sym typeface="Ruda"/>
              </a:rPr>
              <a:t>partnerem</a:t>
            </a:r>
            <a:r>
              <a:rPr lang="en-US" sz="1900" spc="-19" dirty="0">
                <a:solidFill>
                  <a:srgbClr val="020000"/>
                </a:solidFill>
                <a:latin typeface="Ruda"/>
                <a:ea typeface="Ruda"/>
                <a:cs typeface="Ruda"/>
                <a:sym typeface="Ruda"/>
              </a:rPr>
              <a:t> </a:t>
            </a:r>
            <a:r>
              <a:rPr lang="en-US" sz="1900" spc="-19" dirty="0" err="1">
                <a:solidFill>
                  <a:srgbClr val="020000"/>
                </a:solidFill>
                <a:latin typeface="Ruda"/>
                <a:ea typeface="Ruda"/>
                <a:cs typeface="Ruda"/>
                <a:sym typeface="Ruda"/>
              </a:rPr>
              <a:t>niemieckim</a:t>
            </a:r>
            <a:r>
              <a:rPr lang="en-US" sz="1900" spc="-19" dirty="0">
                <a:solidFill>
                  <a:srgbClr val="020000"/>
                </a:solidFill>
                <a:latin typeface="Ruda"/>
                <a:ea typeface="Ruda"/>
                <a:cs typeface="Ruda"/>
                <a:sym typeface="Ruda"/>
              </a:rPr>
              <a:t> – </a:t>
            </a:r>
            <a:r>
              <a:rPr lang="en-US" sz="1900" spc="-19" dirty="0" err="1">
                <a:solidFill>
                  <a:srgbClr val="020000"/>
                </a:solidFill>
                <a:latin typeface="Ruda"/>
                <a:ea typeface="Ruda"/>
                <a:cs typeface="Ruda"/>
                <a:sym typeface="Ruda"/>
              </a:rPr>
              <a:t>Gminą</a:t>
            </a:r>
            <a:r>
              <a:rPr lang="en-US" sz="1900" spc="-19" dirty="0">
                <a:solidFill>
                  <a:srgbClr val="020000"/>
                </a:solidFill>
                <a:latin typeface="Ruda"/>
                <a:ea typeface="Ruda"/>
                <a:cs typeface="Ruda"/>
                <a:sym typeface="Ruda"/>
              </a:rPr>
              <a:t> Seelow.</a:t>
            </a:r>
          </a:p>
        </p:txBody>
      </p:sp>
      <p:sp>
        <p:nvSpPr>
          <p:cNvPr id="36" name="TextBox 36"/>
          <p:cNvSpPr txBox="1"/>
          <p:nvPr/>
        </p:nvSpPr>
        <p:spPr>
          <a:xfrm>
            <a:off x="4922838" y="6758492"/>
            <a:ext cx="12710711"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17.04 | </a:t>
            </a:r>
            <a:r>
              <a:rPr lang="en-US" sz="2498" spc="-24">
                <a:solidFill>
                  <a:srgbClr val="000000"/>
                </a:solidFill>
                <a:latin typeface="Ruda"/>
                <a:ea typeface="Ruda"/>
                <a:cs typeface="Ruda"/>
                <a:sym typeface="Ruda"/>
              </a:rPr>
              <a:t>POWIATOWY DZIEŃ SOŁTYSA W BOGDAŃCU</a:t>
            </a:r>
          </a:p>
        </p:txBody>
      </p:sp>
      <p:sp>
        <p:nvSpPr>
          <p:cNvPr id="37" name="TextBox 37"/>
          <p:cNvSpPr txBox="1"/>
          <p:nvPr/>
        </p:nvSpPr>
        <p:spPr>
          <a:xfrm>
            <a:off x="4946744" y="1748772"/>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16.04 | </a:t>
            </a:r>
            <a:r>
              <a:rPr lang="en-US" sz="2498" spc="-24">
                <a:solidFill>
                  <a:srgbClr val="000000"/>
                </a:solidFill>
                <a:latin typeface="Ruda"/>
                <a:ea typeface="Ruda"/>
                <a:cs typeface="Ruda"/>
                <a:sym typeface="Ruda"/>
              </a:rPr>
              <a:t>POWIATOWA SPARTAKIADA MŁODZIEŻY W PIŁCE NOŻNEJ DZIEWCZĄT</a:t>
            </a:r>
          </a:p>
        </p:txBody>
      </p:sp>
      <p:sp>
        <p:nvSpPr>
          <p:cNvPr id="38" name="TextBox 38"/>
          <p:cNvSpPr txBox="1"/>
          <p:nvPr/>
        </p:nvSpPr>
        <p:spPr>
          <a:xfrm>
            <a:off x="4946744" y="2263122"/>
            <a:ext cx="11029335" cy="114300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Tegoroczna odsłona Powiatowej Spartakiady Młodzieży w piłce nożnej dziewcząt ze szkół ponadpodstawowych, odbyła się z udziałem </a:t>
            </a:r>
            <a:r>
              <a:rPr lang="en-US" sz="1899" b="1" spc="-18">
                <a:solidFill>
                  <a:srgbClr val="020000"/>
                </a:solidFill>
                <a:latin typeface="Ruda Bold"/>
                <a:ea typeface="Ruda Bold"/>
                <a:cs typeface="Ruda Bold"/>
                <a:sym typeface="Ruda Bold"/>
              </a:rPr>
              <a:t>Zbigniewa Surmy </a:t>
            </a:r>
            <a:r>
              <a:rPr lang="en-US" sz="1899" spc="-18">
                <a:solidFill>
                  <a:srgbClr val="020000"/>
                </a:solidFill>
                <a:latin typeface="Ruda"/>
                <a:ea typeface="Ruda"/>
                <a:cs typeface="Ruda"/>
                <a:sym typeface="Ruda"/>
              </a:rPr>
              <a:t>– Wicestarosty Powiatu Gorzowskiego. Po zaciętej rywalizacji zwycięstwo wywalczyła drużyna Zespołu Szkół im. Marii Skłodowskiej-Curie </a:t>
            </a:r>
          </a:p>
          <a:p>
            <a:pPr algn="l">
              <a:lnSpc>
                <a:spcPts val="2279"/>
              </a:lnSpc>
            </a:pPr>
            <a:r>
              <a:rPr lang="en-US" sz="1899" spc="-18">
                <a:solidFill>
                  <a:srgbClr val="020000"/>
                </a:solidFill>
                <a:latin typeface="Ruda"/>
                <a:ea typeface="Ruda"/>
                <a:cs typeface="Ruda"/>
                <a:sym typeface="Ruda"/>
              </a:rPr>
              <a:t>w Kostrzynie nad Odrą. Wydarzenie przebiegło w atmosferze sportowej rywalizacji i zasad fair play.</a:t>
            </a:r>
          </a:p>
        </p:txBody>
      </p:sp>
      <p:grpSp>
        <p:nvGrpSpPr>
          <p:cNvPr id="39" name="Group 39"/>
          <p:cNvGrpSpPr/>
          <p:nvPr/>
        </p:nvGrpSpPr>
        <p:grpSpPr>
          <a:xfrm>
            <a:off x="1753162" y="6278366"/>
            <a:ext cx="2644192" cy="2644192"/>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8794" t="-35014" r="-10598"/>
              </a:stretch>
            </a:blipFill>
            <a:ln w="104775" cap="sq">
              <a:solidFill>
                <a:srgbClr val="FFFFFF"/>
              </a:solidFill>
              <a:prstDash val="solid"/>
              <a:miter/>
            </a:ln>
          </p:spPr>
          <p:txBody>
            <a:bodyPr/>
            <a:lstStyle/>
            <a:p>
              <a:endParaRPr lang="pl-PL"/>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77178" y="2230719"/>
            <a:ext cx="11985030"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W Parku Technologii Kosmicznych w Zielonej Górze odbyła się konferencja „Cyfrowy Uczeń 2026”, poświęcona przyszłości edukacji i cyfrowej transformacji systemu oświaty. Wydarzenie stanowiło przestrzeń do wymiany doświadczeń oraz prezentacji nowoczesnych narzędzi wspierających proces dydaktyczny. Powiat Gorzowski reprezentowali: </a:t>
            </a:r>
            <a:r>
              <a:rPr lang="en-US" sz="1899" b="1" spc="-18">
                <a:solidFill>
                  <a:srgbClr val="000000"/>
                </a:solidFill>
                <a:latin typeface="Ruda Bold"/>
                <a:ea typeface="Ruda Bold"/>
                <a:cs typeface="Ruda Bold"/>
                <a:sym typeface="Ruda Bold"/>
              </a:rPr>
              <a:t>Zbigniew Surma</a:t>
            </a:r>
            <a:r>
              <a:rPr lang="en-US" sz="1899" spc="-18">
                <a:solidFill>
                  <a:srgbClr val="000000"/>
                </a:solidFill>
                <a:latin typeface="Ruda"/>
                <a:ea typeface="Ruda"/>
                <a:cs typeface="Ruda"/>
                <a:sym typeface="Ruda"/>
              </a:rPr>
              <a:t> – Wicestarosta Powiatu Gorzowskiego oraz </a:t>
            </a:r>
            <a:r>
              <a:rPr lang="en-US" sz="1899" b="1" spc="-18">
                <a:solidFill>
                  <a:srgbClr val="000000"/>
                </a:solidFill>
                <a:latin typeface="Ruda Bold"/>
                <a:ea typeface="Ruda Bold"/>
                <a:cs typeface="Ruda Bold"/>
                <a:sym typeface="Ruda Bold"/>
              </a:rPr>
              <a:t>Marta Ciuksza</a:t>
            </a:r>
            <a:r>
              <a:rPr lang="en-US" sz="1899" spc="-18">
                <a:solidFill>
                  <a:srgbClr val="000000"/>
                </a:solidFill>
                <a:latin typeface="Ruda"/>
                <a:ea typeface="Ruda"/>
                <a:cs typeface="Ruda"/>
                <a:sym typeface="Ruda"/>
              </a:rPr>
              <a:t> </a:t>
            </a:r>
          </a:p>
          <a:p>
            <a:pPr algn="r">
              <a:lnSpc>
                <a:spcPts val="2279"/>
              </a:lnSpc>
            </a:pPr>
            <a:r>
              <a:rPr lang="en-US" sz="1899" spc="-18">
                <a:solidFill>
                  <a:srgbClr val="000000"/>
                </a:solidFill>
                <a:latin typeface="Ruda"/>
                <a:ea typeface="Ruda"/>
                <a:cs typeface="Ruda"/>
                <a:sym typeface="Ruda"/>
              </a:rPr>
              <a:t>– Stanowisko ds. Oświaty i Wychowania.</a:t>
            </a:r>
          </a:p>
        </p:txBody>
      </p:sp>
      <p:grpSp>
        <p:nvGrpSpPr>
          <p:cNvPr id="7" name="Group 7"/>
          <p:cNvGrpSpPr/>
          <p:nvPr/>
        </p:nvGrpSpPr>
        <p:grpSpPr>
          <a:xfrm>
            <a:off x="3325900" y="4012558"/>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561961" y="1028700"/>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0" y="6497890"/>
            <a:ext cx="14962100" cy="2155862"/>
            <a:chOff x="0" y="0"/>
            <a:chExt cx="3940635" cy="567799"/>
          </a:xfrm>
        </p:grpSpPr>
        <p:sp>
          <p:nvSpPr>
            <p:cNvPr id="13" name="Freeform 13"/>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4" name="TextBox 14"/>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32891" y="3449919"/>
            <a:ext cx="3284734" cy="328473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7" name="Group 17"/>
          <p:cNvGrpSpPr/>
          <p:nvPr/>
        </p:nvGrpSpPr>
        <p:grpSpPr>
          <a:xfrm>
            <a:off x="13683896" y="1143578"/>
            <a:ext cx="3054978" cy="305497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547769" y="3564797"/>
            <a:ext cx="3054978" cy="30549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3889288" y="1348971"/>
            <a:ext cx="2644192" cy="264419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a:ln w="104775" cap="sq">
              <a:solidFill>
                <a:srgbClr val="FFFFFF"/>
              </a:solidFill>
              <a:prstDash val="solid"/>
              <a:miter/>
            </a:ln>
          </p:spPr>
          <p:txBody>
            <a:bodyPr/>
            <a:lstStyle/>
            <a:p>
              <a:endParaRPr lang="pl-PL"/>
            </a:p>
          </p:txBody>
        </p:sp>
      </p:grpSp>
      <p:grpSp>
        <p:nvGrpSpPr>
          <p:cNvPr id="25" name="Group 25"/>
          <p:cNvGrpSpPr/>
          <p:nvPr/>
        </p:nvGrpSpPr>
        <p:grpSpPr>
          <a:xfrm>
            <a:off x="1753162" y="3770190"/>
            <a:ext cx="2644192" cy="2644192"/>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8728" b="-26406"/>
              </a:stretch>
            </a:blipFill>
            <a:ln w="104775" cap="sq">
              <a:solidFill>
                <a:srgbClr val="FFFFFF"/>
              </a:solidFill>
              <a:prstDash val="solid"/>
              <a:miter/>
            </a:ln>
          </p:spPr>
          <p:txBody>
            <a:bodyPr/>
            <a:lstStyle/>
            <a:p>
              <a:endParaRPr lang="pl-PL"/>
            </a:p>
          </p:txBody>
        </p:sp>
      </p:grpSp>
      <p:grpSp>
        <p:nvGrpSpPr>
          <p:cNvPr id="27" name="Group 27"/>
          <p:cNvGrpSpPr/>
          <p:nvPr/>
        </p:nvGrpSpPr>
        <p:grpSpPr>
          <a:xfrm>
            <a:off x="13561961" y="6008251"/>
            <a:ext cx="3284734" cy="3284734"/>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9" name="Group 29"/>
          <p:cNvGrpSpPr/>
          <p:nvPr/>
        </p:nvGrpSpPr>
        <p:grpSpPr>
          <a:xfrm>
            <a:off x="13683896" y="6123129"/>
            <a:ext cx="3054978" cy="3054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89288" y="6328521"/>
            <a:ext cx="2644192" cy="264419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2816" t="-55352" r="-631201" b="-62339"/>
              </a:stretch>
            </a:blipFill>
            <a:ln w="104775" cap="sq">
              <a:solidFill>
                <a:srgbClr val="FFFFFF"/>
              </a:solidFill>
              <a:prstDash val="solid"/>
              <a:miter/>
            </a:ln>
          </p:spPr>
          <p:txBody>
            <a:bodyPr/>
            <a:lstStyle/>
            <a:p>
              <a:endParaRPr lang="pl-PL"/>
            </a:p>
          </p:txBody>
        </p:sp>
      </p:grpSp>
      <p:sp>
        <p:nvSpPr>
          <p:cNvPr id="34" name="TextBox 34"/>
          <p:cNvSpPr txBox="1"/>
          <p:nvPr/>
        </p:nvSpPr>
        <p:spPr>
          <a:xfrm>
            <a:off x="1432891" y="7225001"/>
            <a:ext cx="11829317" cy="285750"/>
          </a:xfrm>
          <a:prstGeom prst="rect">
            <a:avLst/>
          </a:prstGeom>
        </p:spPr>
        <p:txBody>
          <a:bodyPr lIns="0" tIns="0" rIns="0" bIns="0" rtlCol="0" anchor="t">
            <a:spAutoFit/>
          </a:bodyPr>
          <a:lstStyle/>
          <a:p>
            <a:pPr algn="r">
              <a:lnSpc>
                <a:spcPts val="2280"/>
              </a:lnSpc>
            </a:pPr>
            <a:r>
              <a:rPr lang="en-US" sz="1900" spc="-19">
                <a:solidFill>
                  <a:srgbClr val="000000"/>
                </a:solidFill>
                <a:latin typeface="Ruda"/>
                <a:ea typeface="Ruda"/>
                <a:cs typeface="Ruda"/>
                <a:sym typeface="Ruda"/>
              </a:rPr>
              <a:t>.</a:t>
            </a:r>
          </a:p>
        </p:txBody>
      </p:sp>
      <p:sp>
        <p:nvSpPr>
          <p:cNvPr id="35" name="TextBox 35"/>
          <p:cNvSpPr txBox="1"/>
          <p:nvPr/>
        </p:nvSpPr>
        <p:spPr>
          <a:xfrm>
            <a:off x="1547769" y="171339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17.04 | </a:t>
            </a:r>
            <a:r>
              <a:rPr lang="en-US" sz="2498" spc="-24">
                <a:solidFill>
                  <a:srgbClr val="000000"/>
                </a:solidFill>
                <a:latin typeface="Ruda"/>
                <a:ea typeface="Ruda"/>
                <a:cs typeface="Ruda"/>
                <a:sym typeface="Ruda"/>
              </a:rPr>
              <a:t>CYFROWA TRANSFORMACJA EDUKACJI – KONFERENCJA W ZIELONEJ GÓRZE</a:t>
            </a:r>
          </a:p>
        </p:txBody>
      </p:sp>
      <p:sp>
        <p:nvSpPr>
          <p:cNvPr id="36" name="TextBox 36"/>
          <p:cNvSpPr txBox="1"/>
          <p:nvPr/>
        </p:nvSpPr>
        <p:spPr>
          <a:xfrm>
            <a:off x="4922838" y="4192656"/>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20.04 | </a:t>
            </a:r>
            <a:r>
              <a:rPr lang="en-US" sz="2498" spc="-24">
                <a:solidFill>
                  <a:srgbClr val="000000"/>
                </a:solidFill>
                <a:latin typeface="Ruda"/>
                <a:ea typeface="Ruda"/>
                <a:cs typeface="Ruda"/>
                <a:sym typeface="Ruda"/>
              </a:rPr>
              <a:t>POSIEDZENIA KOMISJI – BEZPIECZEŃSTWO I SPRAWY SPOŁECZNE</a:t>
            </a:r>
          </a:p>
        </p:txBody>
      </p:sp>
      <p:sp>
        <p:nvSpPr>
          <p:cNvPr id="37" name="TextBox 37"/>
          <p:cNvSpPr txBox="1"/>
          <p:nvPr/>
        </p:nvSpPr>
        <p:spPr>
          <a:xfrm>
            <a:off x="4922838" y="4707006"/>
            <a:ext cx="11923857"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Odbyły się trzy posiedzenia komisji, w tym Komisji Bezpieczeństwa i Porządku oraz komisji Rady Powiatu. Omówiono m.in. stan bezpieczeństwa publicznego, działalność służb w 2025 roku oraz przyjęto plan pracy na 2026 rok. Przedmiotem obrad były także kwestie społeczne – funkcjonowanie DPS „Dom Seniora”, działania PCPR oraz sytuacja na rynku pracy. Podczas wspólnego posiedzenia komisji analizowano materiały na XVII sesję, w tym zmiany budżetowe, współpracę samorządów oraz wsparcie inwestycji kolejowych i oświaty.</a:t>
            </a:r>
          </a:p>
        </p:txBody>
      </p:sp>
      <p:sp>
        <p:nvSpPr>
          <p:cNvPr id="38" name="TextBox 38"/>
          <p:cNvSpPr txBox="1"/>
          <p:nvPr/>
        </p:nvSpPr>
        <p:spPr>
          <a:xfrm>
            <a:off x="249579" y="6676925"/>
            <a:ext cx="1301262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21.04 | </a:t>
            </a:r>
            <a:r>
              <a:rPr lang="en-US" sz="2498" spc="-24">
                <a:solidFill>
                  <a:srgbClr val="000000"/>
                </a:solidFill>
                <a:latin typeface="Ruda"/>
                <a:ea typeface="Ruda"/>
                <a:cs typeface="Ruda"/>
                <a:sym typeface="Ruda"/>
              </a:rPr>
              <a:t>DOFINANSOWANIE NA ROZWÓJ INFRASTRUKTURY ROWEROWEJ</a:t>
            </a:r>
          </a:p>
        </p:txBody>
      </p:sp>
      <p:sp>
        <p:nvSpPr>
          <p:cNvPr id="39" name="TextBox 39"/>
          <p:cNvSpPr txBox="1"/>
          <p:nvPr/>
        </p:nvSpPr>
        <p:spPr>
          <a:xfrm>
            <a:off x="846483" y="7105550"/>
            <a:ext cx="12415726" cy="1428750"/>
          </a:xfrm>
          <a:prstGeom prst="rect">
            <a:avLst/>
          </a:prstGeom>
        </p:spPr>
        <p:txBody>
          <a:bodyPr lIns="0" tIns="0" rIns="0" bIns="0" rtlCol="0" anchor="t">
            <a:spAutoFit/>
          </a:bodyPr>
          <a:lstStyle/>
          <a:p>
            <a:pPr algn="r">
              <a:lnSpc>
                <a:spcPts val="2279"/>
              </a:lnSpc>
            </a:pPr>
            <a:r>
              <a:rPr lang="en-US" sz="1899" spc="-18">
                <a:solidFill>
                  <a:srgbClr val="020000"/>
                </a:solidFill>
                <a:latin typeface="Ruda"/>
                <a:ea typeface="Ruda"/>
                <a:cs typeface="Ruda"/>
                <a:sym typeface="Ruda"/>
              </a:rPr>
              <a:t>Powiat Gorzowski pozyskał dofinansowanie na opracowanie dokumentacji projektowej dla zadania</a:t>
            </a:r>
          </a:p>
          <a:p>
            <a:pPr algn="r">
              <a:lnSpc>
                <a:spcPts val="2279"/>
              </a:lnSpc>
            </a:pPr>
            <a:r>
              <a:rPr lang="en-US" sz="1899" spc="-18">
                <a:solidFill>
                  <a:srgbClr val="020000"/>
                </a:solidFill>
                <a:latin typeface="Ruda"/>
                <a:ea typeface="Ruda"/>
                <a:cs typeface="Ruda"/>
                <a:sym typeface="Ruda"/>
              </a:rPr>
              <a:t> pn. „Przebudowa drogi powiatowej nr 1282F (ul. Diamentowa) w miejscowości Ulim, gmina Deszczno”. Planowana inwestycja obejmuje budowę drogi dla pieszych i rowerów wraz z oświetleniem oraz elementami bezpieczeństwa ruchu drogowego na odcinku ok. 1,5 km. Dofinansowanie przyznano w ramach konkursu ogłoszonego przez Zarząd Województwa Lubuskiego, wspierającego rozwój infrastruktury i mobilności rowerowej.</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0" y="1518339"/>
            <a:ext cx="14962100" cy="2155862"/>
            <a:chOff x="0" y="0"/>
            <a:chExt cx="3940635" cy="567799"/>
          </a:xfrm>
        </p:grpSpPr>
        <p:sp>
          <p:nvSpPr>
            <p:cNvPr id="4" name="Freeform 4"/>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5" name="TextBox 5"/>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277178" y="2230719"/>
            <a:ext cx="11985030" cy="1428750"/>
          </a:xfrm>
          <a:prstGeom prst="rect">
            <a:avLst/>
          </a:prstGeom>
        </p:spPr>
        <p:txBody>
          <a:bodyPr lIns="0" tIns="0" rIns="0" bIns="0" rtlCol="0" anchor="t">
            <a:spAutoFit/>
          </a:bodyPr>
          <a:lstStyle/>
          <a:p>
            <a:pPr algn="r">
              <a:lnSpc>
                <a:spcPts val="2279"/>
              </a:lnSpc>
            </a:pPr>
            <a:r>
              <a:rPr lang="en-US" sz="1899" spc="-18">
                <a:solidFill>
                  <a:srgbClr val="000000"/>
                </a:solidFill>
                <a:latin typeface="Ruda"/>
                <a:ea typeface="Ruda"/>
                <a:cs typeface="Ruda"/>
                <a:sym typeface="Ruda"/>
              </a:rPr>
              <a:t>Zgodnie z Regulaminem udzielenia pomocy finansowej z budżetu powiatu gorzowskiego na zakup sprzętu podnoszącego gotowość bojową jednostek ochotniczych Straży Pożarnych, przeprowadzono posiedzenie komisji ds. rozpatrywania wniosków. Przedmiotem obrad była analiza złożonych dokumentów, ich weryfikacja oraz ocena zasadności przyznania wsparcia. Członkowie komisji uwzględnili potrzeby jednostek oraz dostępne środki, wypracowując rekomendacje dla Zarządu Powiatu.</a:t>
            </a:r>
          </a:p>
        </p:txBody>
      </p:sp>
      <p:grpSp>
        <p:nvGrpSpPr>
          <p:cNvPr id="7" name="Group 7"/>
          <p:cNvGrpSpPr/>
          <p:nvPr/>
        </p:nvGrpSpPr>
        <p:grpSpPr>
          <a:xfrm>
            <a:off x="3325900" y="4012558"/>
            <a:ext cx="14962100" cy="2155862"/>
            <a:chOff x="0" y="0"/>
            <a:chExt cx="3940635" cy="567799"/>
          </a:xfrm>
        </p:grpSpPr>
        <p:sp>
          <p:nvSpPr>
            <p:cNvPr id="8" name="Freeform 8"/>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p:spPr>
          <p:txBody>
            <a:bodyPr/>
            <a:lstStyle/>
            <a:p>
              <a:endParaRPr lang="pl-PL"/>
            </a:p>
          </p:txBody>
        </p:sp>
        <p:sp>
          <p:nvSpPr>
            <p:cNvPr id="9" name="TextBox 9"/>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561961" y="1028700"/>
            <a:ext cx="3284734" cy="328473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2" name="Group 12"/>
          <p:cNvGrpSpPr/>
          <p:nvPr/>
        </p:nvGrpSpPr>
        <p:grpSpPr>
          <a:xfrm>
            <a:off x="0" y="6497890"/>
            <a:ext cx="14962100" cy="2155862"/>
            <a:chOff x="0" y="0"/>
            <a:chExt cx="3940635" cy="567799"/>
          </a:xfrm>
        </p:grpSpPr>
        <p:sp>
          <p:nvSpPr>
            <p:cNvPr id="13" name="Freeform 13"/>
            <p:cNvSpPr/>
            <p:nvPr/>
          </p:nvSpPr>
          <p:spPr>
            <a:xfrm>
              <a:off x="0" y="0"/>
              <a:ext cx="3940635" cy="567799"/>
            </a:xfrm>
            <a:custGeom>
              <a:avLst/>
              <a:gdLst/>
              <a:ahLst/>
              <a:cxnLst/>
              <a:rect l="l" t="t" r="r" b="b"/>
              <a:pathLst>
                <a:path w="3940635" h="567799">
                  <a:moveTo>
                    <a:pt x="0" y="0"/>
                  </a:moveTo>
                  <a:lnTo>
                    <a:pt x="3940635" y="0"/>
                  </a:lnTo>
                  <a:lnTo>
                    <a:pt x="3940635" y="567799"/>
                  </a:lnTo>
                  <a:lnTo>
                    <a:pt x="0" y="567799"/>
                  </a:lnTo>
                  <a:close/>
                </a:path>
              </a:pathLst>
            </a:custGeom>
            <a:solidFill>
              <a:srgbClr val="E6E6E6"/>
            </a:solidFill>
            <a:ln cap="sq">
              <a:noFill/>
              <a:prstDash val="solid"/>
              <a:miter/>
            </a:ln>
          </p:spPr>
          <p:txBody>
            <a:bodyPr/>
            <a:lstStyle/>
            <a:p>
              <a:endParaRPr lang="pl-PL"/>
            </a:p>
          </p:txBody>
        </p:sp>
        <p:sp>
          <p:nvSpPr>
            <p:cNvPr id="14" name="TextBox 14"/>
            <p:cNvSpPr txBox="1"/>
            <p:nvPr/>
          </p:nvSpPr>
          <p:spPr>
            <a:xfrm>
              <a:off x="0" y="-38100"/>
              <a:ext cx="3940635" cy="605899"/>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432891" y="3449919"/>
            <a:ext cx="3284734" cy="328473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7" name="Group 17"/>
          <p:cNvGrpSpPr/>
          <p:nvPr/>
        </p:nvGrpSpPr>
        <p:grpSpPr>
          <a:xfrm>
            <a:off x="13683896" y="1143578"/>
            <a:ext cx="3054978" cy="305497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547769" y="3564797"/>
            <a:ext cx="3054978" cy="30549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107551">
            <a:off x="13889288" y="1348971"/>
            <a:ext cx="2644192" cy="2644192"/>
            <a:chOff x="0" y="0"/>
            <a:chExt cx="812800" cy="812800"/>
          </a:xfrm>
        </p:grpSpPr>
        <p:sp>
          <p:nvSpPr>
            <p:cNvPr id="24" name="Freeform 24"/>
            <p:cNvSpPr/>
            <p:nvPr/>
          </p:nvSpPr>
          <p:spPr>
            <a:xfrm rot="217644">
              <a:off x="-14" y="-14"/>
              <a:ext cx="812828" cy="812828"/>
            </a:xfrm>
            <a:custGeom>
              <a:avLst/>
              <a:gdLst/>
              <a:ahLst/>
              <a:cxnLst/>
              <a:rect l="l" t="t" r="r" b="b"/>
              <a:pathLst>
                <a:path w="812828" h="812828">
                  <a:moveTo>
                    <a:pt x="380702" y="828"/>
                  </a:moveTo>
                  <a:cubicBezTo>
                    <a:pt x="156703" y="15029"/>
                    <a:pt x="-13372" y="208127"/>
                    <a:pt x="828" y="432126"/>
                  </a:cubicBezTo>
                  <a:cubicBezTo>
                    <a:pt x="15029" y="656125"/>
                    <a:pt x="208127" y="826200"/>
                    <a:pt x="432126" y="812000"/>
                  </a:cubicBezTo>
                  <a:cubicBezTo>
                    <a:pt x="656125" y="797799"/>
                    <a:pt x="826200" y="604701"/>
                    <a:pt x="812000" y="380702"/>
                  </a:cubicBezTo>
                  <a:cubicBezTo>
                    <a:pt x="797799" y="156703"/>
                    <a:pt x="604701" y="-13372"/>
                    <a:pt x="380702" y="828"/>
                  </a:cubicBezTo>
                  <a:close/>
                </a:path>
              </a:pathLst>
            </a:custGeom>
            <a:blipFill>
              <a:blip r:embed="rId4"/>
              <a:stretch>
                <a:fillRect l="-9860" r="-23635"/>
              </a:stretch>
            </a:blipFill>
            <a:ln w="104775" cap="sq">
              <a:solidFill>
                <a:srgbClr val="FFFFFF"/>
              </a:solidFill>
              <a:prstDash val="solid"/>
              <a:miter/>
            </a:ln>
          </p:spPr>
          <p:txBody>
            <a:bodyPr/>
            <a:lstStyle/>
            <a:p>
              <a:endParaRPr lang="pl-PL"/>
            </a:p>
          </p:txBody>
        </p:sp>
      </p:grpSp>
      <p:grpSp>
        <p:nvGrpSpPr>
          <p:cNvPr id="25" name="Group 25"/>
          <p:cNvGrpSpPr/>
          <p:nvPr/>
        </p:nvGrpSpPr>
        <p:grpSpPr>
          <a:xfrm>
            <a:off x="1753162" y="3770190"/>
            <a:ext cx="2644192" cy="2644192"/>
            <a:chOff x="0" y="0"/>
            <a:chExt cx="812800" cy="812800"/>
          </a:xfrm>
        </p:grpSpPr>
        <p:sp>
          <p:nvSpPr>
            <p:cNvPr id="26" name="Freeform 26"/>
            <p:cNvSpPr/>
            <p:nvPr/>
          </p:nvSpPr>
          <p:spPr>
            <a:xfrm rot="-88840">
              <a:off x="-3" y="-3"/>
              <a:ext cx="812805" cy="812805"/>
            </a:xfrm>
            <a:custGeom>
              <a:avLst/>
              <a:gdLst/>
              <a:ahLst/>
              <a:cxnLst/>
              <a:rect l="l" t="t" r="r" b="b"/>
              <a:pathLst>
                <a:path w="812805" h="812805">
                  <a:moveTo>
                    <a:pt x="416904" y="139"/>
                  </a:moveTo>
                  <a:cubicBezTo>
                    <a:pt x="192531" y="-5661"/>
                    <a:pt x="5938" y="171528"/>
                    <a:pt x="139" y="395902"/>
                  </a:cubicBezTo>
                  <a:cubicBezTo>
                    <a:pt x="-5661" y="620275"/>
                    <a:pt x="171528" y="806868"/>
                    <a:pt x="395902" y="812667"/>
                  </a:cubicBezTo>
                  <a:cubicBezTo>
                    <a:pt x="620275" y="818467"/>
                    <a:pt x="806868" y="641278"/>
                    <a:pt x="812667" y="416904"/>
                  </a:cubicBezTo>
                  <a:cubicBezTo>
                    <a:pt x="818467" y="192531"/>
                    <a:pt x="641278" y="5938"/>
                    <a:pt x="416904" y="139"/>
                  </a:cubicBezTo>
                  <a:close/>
                </a:path>
              </a:pathLst>
            </a:custGeom>
            <a:blipFill>
              <a:blip r:embed="rId5"/>
              <a:stretch>
                <a:fillRect l="-82" t="-43" b="-3231"/>
              </a:stretch>
            </a:blipFill>
            <a:ln w="104775" cap="sq">
              <a:solidFill>
                <a:srgbClr val="FFFFFF"/>
              </a:solidFill>
              <a:prstDash val="solid"/>
              <a:miter/>
            </a:ln>
          </p:spPr>
          <p:txBody>
            <a:bodyPr/>
            <a:lstStyle/>
            <a:p>
              <a:endParaRPr lang="pl-PL"/>
            </a:p>
          </p:txBody>
        </p:sp>
      </p:grpSp>
      <p:grpSp>
        <p:nvGrpSpPr>
          <p:cNvPr id="27" name="Group 27"/>
          <p:cNvGrpSpPr/>
          <p:nvPr/>
        </p:nvGrpSpPr>
        <p:grpSpPr>
          <a:xfrm>
            <a:off x="13561961" y="6008251"/>
            <a:ext cx="3284734" cy="3284734"/>
            <a:chOff x="0" y="0"/>
            <a:chExt cx="812800" cy="812800"/>
          </a:xfrm>
        </p:grpSpPr>
        <p:sp>
          <p:nvSpPr>
            <p:cNvPr id="28" name="Freeform 2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29" name="Group 29"/>
          <p:cNvGrpSpPr/>
          <p:nvPr/>
        </p:nvGrpSpPr>
        <p:grpSpPr>
          <a:xfrm>
            <a:off x="13683896" y="6123129"/>
            <a:ext cx="3054978" cy="305497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3889288" y="6328521"/>
            <a:ext cx="2644192" cy="2644192"/>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7859" t="-21776" r="-62596" b="-11276"/>
              </a:stretch>
            </a:blipFill>
            <a:ln w="104775" cap="sq">
              <a:solidFill>
                <a:srgbClr val="FFFFFF"/>
              </a:solidFill>
              <a:prstDash val="solid"/>
              <a:miter/>
            </a:ln>
          </p:spPr>
          <p:txBody>
            <a:bodyPr/>
            <a:lstStyle/>
            <a:p>
              <a:endParaRPr lang="pl-PL"/>
            </a:p>
          </p:txBody>
        </p:sp>
      </p:grpSp>
      <p:sp>
        <p:nvSpPr>
          <p:cNvPr id="34" name="TextBox 34"/>
          <p:cNvSpPr txBox="1"/>
          <p:nvPr/>
        </p:nvSpPr>
        <p:spPr>
          <a:xfrm>
            <a:off x="1432891" y="7225001"/>
            <a:ext cx="11829317" cy="285750"/>
          </a:xfrm>
          <a:prstGeom prst="rect">
            <a:avLst/>
          </a:prstGeom>
        </p:spPr>
        <p:txBody>
          <a:bodyPr lIns="0" tIns="0" rIns="0" bIns="0" rtlCol="0" anchor="t">
            <a:spAutoFit/>
          </a:bodyPr>
          <a:lstStyle/>
          <a:p>
            <a:pPr algn="r">
              <a:lnSpc>
                <a:spcPts val="2280"/>
              </a:lnSpc>
            </a:pPr>
            <a:r>
              <a:rPr lang="en-US" sz="1900" spc="-19">
                <a:solidFill>
                  <a:srgbClr val="000000"/>
                </a:solidFill>
                <a:latin typeface="Ruda"/>
                <a:ea typeface="Ruda"/>
                <a:cs typeface="Ruda"/>
                <a:sym typeface="Ruda"/>
              </a:rPr>
              <a:t>.</a:t>
            </a:r>
          </a:p>
        </p:txBody>
      </p:sp>
      <p:sp>
        <p:nvSpPr>
          <p:cNvPr id="35" name="TextBox 35"/>
          <p:cNvSpPr txBox="1"/>
          <p:nvPr/>
        </p:nvSpPr>
        <p:spPr>
          <a:xfrm>
            <a:off x="1547769" y="1713395"/>
            <a:ext cx="1171443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23.04 | </a:t>
            </a:r>
            <a:r>
              <a:rPr lang="en-US" sz="2498" spc="-24">
                <a:solidFill>
                  <a:srgbClr val="000000"/>
                </a:solidFill>
                <a:latin typeface="Ruda"/>
                <a:ea typeface="Ruda"/>
                <a:cs typeface="Ruda"/>
                <a:sym typeface="Ruda"/>
              </a:rPr>
              <a:t>KOMISJA DS. ROZPATRYWANIA WNIOSKÓW OSP</a:t>
            </a:r>
          </a:p>
        </p:txBody>
      </p:sp>
      <p:sp>
        <p:nvSpPr>
          <p:cNvPr id="36" name="TextBox 36"/>
          <p:cNvSpPr txBox="1"/>
          <p:nvPr/>
        </p:nvSpPr>
        <p:spPr>
          <a:xfrm>
            <a:off x="4922838" y="4192656"/>
            <a:ext cx="13012629" cy="361950"/>
          </a:xfrm>
          <a:prstGeom prst="rect">
            <a:avLst/>
          </a:prstGeom>
        </p:spPr>
        <p:txBody>
          <a:bodyPr lIns="0" tIns="0" rIns="0" bIns="0" rtlCol="0" anchor="t">
            <a:spAutoFit/>
          </a:bodyPr>
          <a:lstStyle/>
          <a:p>
            <a:pPr algn="l">
              <a:lnSpc>
                <a:spcPts val="2997"/>
              </a:lnSpc>
            </a:pPr>
            <a:r>
              <a:rPr lang="en-US" sz="2498" b="1" spc="-24">
                <a:solidFill>
                  <a:srgbClr val="000000"/>
                </a:solidFill>
                <a:latin typeface="Ruda Bold"/>
                <a:ea typeface="Ruda Bold"/>
                <a:cs typeface="Ruda Bold"/>
                <a:sym typeface="Ruda Bold"/>
              </a:rPr>
              <a:t>23.04 |</a:t>
            </a:r>
            <a:r>
              <a:rPr lang="en-US" sz="2498" spc="-24">
                <a:solidFill>
                  <a:srgbClr val="000000"/>
                </a:solidFill>
                <a:latin typeface="Ruda"/>
                <a:ea typeface="Ruda"/>
                <a:cs typeface="Ruda"/>
                <a:sym typeface="Ruda"/>
              </a:rPr>
              <a:t> SPOTKANIE INAUGURUJĄCE PROJEKT „KLUCZ DO SAMODZIELNOŚCI”</a:t>
            </a:r>
          </a:p>
        </p:txBody>
      </p:sp>
      <p:sp>
        <p:nvSpPr>
          <p:cNvPr id="37" name="TextBox 37"/>
          <p:cNvSpPr txBox="1"/>
          <p:nvPr/>
        </p:nvSpPr>
        <p:spPr>
          <a:xfrm>
            <a:off x="4922838" y="4707006"/>
            <a:ext cx="12518679" cy="1428750"/>
          </a:xfrm>
          <a:prstGeom prst="rect">
            <a:avLst/>
          </a:prstGeom>
        </p:spPr>
        <p:txBody>
          <a:bodyPr lIns="0" tIns="0" rIns="0" bIns="0" rtlCol="0" anchor="t">
            <a:spAutoFit/>
          </a:bodyPr>
          <a:lstStyle/>
          <a:p>
            <a:pPr algn="l">
              <a:lnSpc>
                <a:spcPts val="2279"/>
              </a:lnSpc>
            </a:pPr>
            <a:r>
              <a:rPr lang="en-US" sz="1899" spc="-18">
                <a:solidFill>
                  <a:srgbClr val="020000"/>
                </a:solidFill>
                <a:latin typeface="Ruda"/>
                <a:ea typeface="Ruda"/>
                <a:cs typeface="Ruda"/>
                <a:sym typeface="Ruda"/>
              </a:rPr>
              <a:t>W Mościcach odbyło się spotkanie inaugurujące projekt „Klucz do samodzielności – wsparcie dzieci i młodzieży </a:t>
            </a:r>
          </a:p>
          <a:p>
            <a:pPr algn="l">
              <a:lnSpc>
                <a:spcPts val="2279"/>
              </a:lnSpc>
            </a:pPr>
            <a:r>
              <a:rPr lang="en-US" sz="1899" spc="-18">
                <a:solidFill>
                  <a:srgbClr val="020000"/>
                </a:solidFill>
                <a:latin typeface="Ruda"/>
                <a:ea typeface="Ruda"/>
                <a:cs typeface="Ruda"/>
                <a:sym typeface="Ruda"/>
              </a:rPr>
              <a:t>w procesie usamodzielniania”, realizowany przez Powiat Gorzowski we współpracy z Powiatowym Centrum Pomocy Rodzinie. Przedstawiono założenia projektu, w tym utworzenie mieszkań treningowych oraz system wsparcia dla osób opuszczających pieczę zastępczą. W wydarzeniu uczestniczyli: Wicemarszałek Województwa Lubuskiego </a:t>
            </a:r>
            <a:r>
              <a:rPr lang="en-US" sz="1899" b="1" spc="-18">
                <a:solidFill>
                  <a:srgbClr val="020000"/>
                </a:solidFill>
                <a:latin typeface="Ruda Bold"/>
                <a:ea typeface="Ruda Bold"/>
                <a:cs typeface="Ruda Bold"/>
                <a:sym typeface="Ruda Bold"/>
              </a:rPr>
              <a:t>Hubert Harasimowicz</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Krzysztof Karwatowicz</a:t>
            </a:r>
            <a:r>
              <a:rPr lang="en-US" sz="1899" spc="-18">
                <a:solidFill>
                  <a:srgbClr val="020000"/>
                </a:solidFill>
                <a:latin typeface="Ruda"/>
                <a:ea typeface="Ruda"/>
                <a:cs typeface="Ruda"/>
                <a:sym typeface="Ruda"/>
              </a:rPr>
              <a:t>, </a:t>
            </a: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 oraz radni Rady Powiatu Gorzowskiego.</a:t>
            </a:r>
          </a:p>
        </p:txBody>
      </p:sp>
      <p:sp>
        <p:nvSpPr>
          <p:cNvPr id="38" name="TextBox 38"/>
          <p:cNvSpPr txBox="1"/>
          <p:nvPr/>
        </p:nvSpPr>
        <p:spPr>
          <a:xfrm>
            <a:off x="249579" y="6803615"/>
            <a:ext cx="13012629" cy="361950"/>
          </a:xfrm>
          <a:prstGeom prst="rect">
            <a:avLst/>
          </a:prstGeom>
        </p:spPr>
        <p:txBody>
          <a:bodyPr lIns="0" tIns="0" rIns="0" bIns="0" rtlCol="0" anchor="t">
            <a:spAutoFit/>
          </a:bodyPr>
          <a:lstStyle/>
          <a:p>
            <a:pPr algn="r">
              <a:lnSpc>
                <a:spcPts val="2997"/>
              </a:lnSpc>
            </a:pPr>
            <a:r>
              <a:rPr lang="en-US" sz="2498" b="1" spc="-24">
                <a:solidFill>
                  <a:srgbClr val="000000"/>
                </a:solidFill>
                <a:latin typeface="Ruda Bold"/>
                <a:ea typeface="Ruda Bold"/>
                <a:cs typeface="Ruda Bold"/>
                <a:sym typeface="Ruda Bold"/>
              </a:rPr>
              <a:t>24.04 | </a:t>
            </a:r>
            <a:r>
              <a:rPr lang="en-US" sz="2498" spc="-24">
                <a:solidFill>
                  <a:srgbClr val="000000"/>
                </a:solidFill>
                <a:latin typeface="Ruda"/>
                <a:ea typeface="Ruda"/>
                <a:cs typeface="Ruda"/>
                <a:sym typeface="Ruda"/>
              </a:rPr>
              <a:t>UROCZYSTE POŻEGNANIE MATURZYSTÓW W KOSTRZYNIE NAD ODRĄ</a:t>
            </a:r>
          </a:p>
        </p:txBody>
      </p:sp>
      <p:sp>
        <p:nvSpPr>
          <p:cNvPr id="39" name="TextBox 39"/>
          <p:cNvSpPr txBox="1"/>
          <p:nvPr/>
        </p:nvSpPr>
        <p:spPr>
          <a:xfrm>
            <a:off x="1028700" y="7317965"/>
            <a:ext cx="12233508" cy="1143000"/>
          </a:xfrm>
          <a:prstGeom prst="rect">
            <a:avLst/>
          </a:prstGeom>
        </p:spPr>
        <p:txBody>
          <a:bodyPr lIns="0" tIns="0" rIns="0" bIns="0" rtlCol="0" anchor="t">
            <a:spAutoFit/>
          </a:bodyPr>
          <a:lstStyle/>
          <a:p>
            <a:pPr algn="r">
              <a:lnSpc>
                <a:spcPts val="2279"/>
              </a:lnSpc>
            </a:pPr>
            <a:r>
              <a:rPr lang="en-US" sz="1899" spc="-18">
                <a:solidFill>
                  <a:srgbClr val="020000"/>
                </a:solidFill>
                <a:latin typeface="Ruda"/>
                <a:ea typeface="Ruda"/>
                <a:cs typeface="Ruda"/>
                <a:sym typeface="Ruda"/>
              </a:rPr>
              <a:t>W Zespole Szkół im. Marii Skłodowskiej-Curie w Kostrzynie nad Odrą odbyło się uroczyste wręczenie świadectw ukończenia szkoły oraz pożegnanie absolwentów. Wydarzenie było ważnym momentem podsumowania etapu edukacji i rozpoczęcia nowego rozdziału w życiu młodych ludzi. Podczas uroczystości wręczono również Nagrody Starosty dla trzech wyróżnionych uczniów. W wydarzeniu uczestniczył Wicestarosta </a:t>
            </a:r>
            <a:r>
              <a:rPr lang="en-US" sz="1899" b="1" spc="-18">
                <a:solidFill>
                  <a:srgbClr val="020000"/>
                </a:solidFill>
                <a:latin typeface="Ruda Bold"/>
                <a:ea typeface="Ruda Bold"/>
                <a:cs typeface="Ruda Bold"/>
                <a:sym typeface="Ruda Bold"/>
              </a:rPr>
              <a:t>Zbigniew Surma</a:t>
            </a:r>
            <a:r>
              <a:rPr lang="en-US" sz="1899" spc="-18">
                <a:solidFill>
                  <a:srgbClr val="020000"/>
                </a:solidFill>
                <a:latin typeface="Ruda"/>
                <a:ea typeface="Ruda"/>
                <a:cs typeface="Ruda"/>
                <a:sym typeface="Ruda"/>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3313372" y="-5238875"/>
            <a:ext cx="8131936" cy="20764749"/>
            <a:chOff x="0" y="0"/>
            <a:chExt cx="685207" cy="1749665"/>
          </a:xfrm>
        </p:grpSpPr>
        <p:sp>
          <p:nvSpPr>
            <p:cNvPr id="3" name="Freeform 3"/>
            <p:cNvSpPr/>
            <p:nvPr/>
          </p:nvSpPr>
          <p:spPr>
            <a:xfrm>
              <a:off x="0" y="0"/>
              <a:ext cx="685207" cy="1749665"/>
            </a:xfrm>
            <a:custGeom>
              <a:avLst/>
              <a:gdLst/>
              <a:ahLst/>
              <a:cxnLst/>
              <a:rect l="l" t="t" r="r" b="b"/>
              <a:pathLst>
                <a:path w="685207" h="1749665">
                  <a:moveTo>
                    <a:pt x="228526" y="19070"/>
                  </a:moveTo>
                  <a:cubicBezTo>
                    <a:pt x="263541" y="7556"/>
                    <a:pt x="303592" y="0"/>
                    <a:pt x="342788" y="0"/>
                  </a:cubicBezTo>
                  <a:cubicBezTo>
                    <a:pt x="381986" y="0"/>
                    <a:pt x="419704" y="6476"/>
                    <a:pt x="454463" y="17990"/>
                  </a:cubicBezTo>
                  <a:cubicBezTo>
                    <a:pt x="455203" y="18350"/>
                    <a:pt x="455942" y="18350"/>
                    <a:pt x="456682" y="18710"/>
                  </a:cubicBezTo>
                  <a:cubicBezTo>
                    <a:pt x="587215" y="64765"/>
                    <a:pt x="683359" y="186379"/>
                    <a:pt x="685207" y="349312"/>
                  </a:cubicBezTo>
                  <a:lnTo>
                    <a:pt x="685207" y="1749665"/>
                  </a:lnTo>
                  <a:lnTo>
                    <a:pt x="0" y="1749665"/>
                  </a:lnTo>
                  <a:lnTo>
                    <a:pt x="0" y="350352"/>
                  </a:lnTo>
                  <a:cubicBezTo>
                    <a:pt x="1849" y="185660"/>
                    <a:pt x="96513" y="64045"/>
                    <a:pt x="228526" y="19070"/>
                  </a:cubicBezTo>
                  <a:close/>
                </a:path>
              </a:pathLst>
            </a:custGeom>
            <a:solidFill>
              <a:srgbClr val="FFFFFF"/>
            </a:solidFill>
          </p:spPr>
          <p:txBody>
            <a:bodyPr/>
            <a:lstStyle/>
            <a:p>
              <a:endParaRPr lang="pl-PL"/>
            </a:p>
          </p:txBody>
        </p:sp>
        <p:sp>
          <p:nvSpPr>
            <p:cNvPr id="4" name="TextBox 4"/>
            <p:cNvSpPr txBox="1"/>
            <p:nvPr/>
          </p:nvSpPr>
          <p:spPr>
            <a:xfrm>
              <a:off x="0" y="79375"/>
              <a:ext cx="685207" cy="167029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077532"/>
            <a:ext cx="13646840" cy="8131936"/>
          </a:xfrm>
          <a:custGeom>
            <a:avLst/>
            <a:gdLst/>
            <a:ahLst/>
            <a:cxnLst/>
            <a:rect l="l" t="t" r="r" b="b"/>
            <a:pathLst>
              <a:path w="13646840" h="8131936">
                <a:moveTo>
                  <a:pt x="0" y="0"/>
                </a:moveTo>
                <a:lnTo>
                  <a:pt x="13646840" y="0"/>
                </a:lnTo>
                <a:lnTo>
                  <a:pt x="13646840" y="8131936"/>
                </a:lnTo>
                <a:lnTo>
                  <a:pt x="0" y="8131936"/>
                </a:lnTo>
                <a:lnTo>
                  <a:pt x="0" y="0"/>
                </a:lnTo>
                <a:close/>
              </a:path>
            </a:pathLst>
          </a:custGeom>
          <a:blipFill>
            <a:blip r:embed="rId2"/>
            <a:stretch>
              <a:fillRect t="-5904" b="-5904"/>
            </a:stretch>
          </a:blipFill>
        </p:spPr>
        <p:txBody>
          <a:bodyPr/>
          <a:lstStyle/>
          <a:p>
            <a:endParaRPr lang="pl-PL"/>
          </a:p>
        </p:txBody>
      </p:sp>
      <p:grpSp>
        <p:nvGrpSpPr>
          <p:cNvPr id="6" name="Group 6"/>
          <p:cNvGrpSpPr/>
          <p:nvPr/>
        </p:nvGrpSpPr>
        <p:grpSpPr>
          <a:xfrm rot="5400000">
            <a:off x="11773103" y="3194813"/>
            <a:ext cx="7644848" cy="3897373"/>
            <a:chOff x="0" y="0"/>
            <a:chExt cx="647700" cy="330200"/>
          </a:xfrm>
        </p:grpSpPr>
        <p:sp>
          <p:nvSpPr>
            <p:cNvPr id="7" name="Freeform 7"/>
            <p:cNvSpPr/>
            <p:nvPr/>
          </p:nvSpPr>
          <p:spPr>
            <a:xfrm>
              <a:off x="0" y="0"/>
              <a:ext cx="647700" cy="330200"/>
            </a:xfrm>
            <a:custGeom>
              <a:avLst/>
              <a:gdLst/>
              <a:ahLst/>
              <a:cxnLst/>
              <a:rect l="l" t="t" r="r" b="b"/>
              <a:pathLst>
                <a:path w="647700" h="330200">
                  <a:moveTo>
                    <a:pt x="647700" y="330200"/>
                  </a:moveTo>
                  <a:cubicBezTo>
                    <a:pt x="647700" y="150345"/>
                    <a:pt x="500247" y="0"/>
                    <a:pt x="323850" y="0"/>
                  </a:cubicBezTo>
                  <a:cubicBezTo>
                    <a:pt x="147453" y="0"/>
                    <a:pt x="0" y="150345"/>
                    <a:pt x="0" y="330200"/>
                  </a:cubicBezTo>
                  <a:lnTo>
                    <a:pt x="647700" y="330200"/>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152400" y="12700"/>
              <a:ext cx="342900" cy="317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964662" y="4413250"/>
            <a:ext cx="3579551" cy="1309370"/>
          </a:xfrm>
          <a:prstGeom prst="rect">
            <a:avLst/>
          </a:prstGeom>
        </p:spPr>
        <p:txBody>
          <a:bodyPr lIns="0" tIns="0" rIns="0" bIns="0" rtlCol="0" anchor="t">
            <a:spAutoFit/>
          </a:bodyPr>
          <a:lstStyle/>
          <a:p>
            <a:pPr algn="l">
              <a:lnSpc>
                <a:spcPts val="5279"/>
              </a:lnSpc>
            </a:pPr>
            <a:r>
              <a:rPr lang="en-US" sz="3770" b="1">
                <a:solidFill>
                  <a:srgbClr val="FFFFFF"/>
                </a:solidFill>
                <a:latin typeface="Barlow SemiCondensed Bold"/>
                <a:ea typeface="Barlow SemiCondensed Bold"/>
                <a:cs typeface="Barlow SemiCondensed Bold"/>
                <a:sym typeface="Barlow SemiCondensed Bold"/>
              </a:rPr>
              <a:t>INFRASTRUKTURA DROGOWA</a:t>
            </a:r>
          </a:p>
        </p:txBody>
      </p:sp>
      <p:sp>
        <p:nvSpPr>
          <p:cNvPr id="10" name="TextBox 10"/>
          <p:cNvSpPr txBox="1"/>
          <p:nvPr/>
        </p:nvSpPr>
        <p:spPr>
          <a:xfrm>
            <a:off x="566777" y="1939787"/>
            <a:ext cx="13179101" cy="6696075"/>
          </a:xfrm>
          <a:prstGeom prst="rect">
            <a:avLst/>
          </a:prstGeom>
        </p:spPr>
        <p:txBody>
          <a:bodyPr lIns="0" tIns="0" rIns="0" bIns="0" rtlCol="0" anchor="t">
            <a:spAutoFit/>
          </a:bodyPr>
          <a:lstStyle/>
          <a:p>
            <a:pPr algn="l">
              <a:lnSpc>
                <a:spcPts val="2940"/>
              </a:lnSpc>
            </a:pPr>
            <a:r>
              <a:rPr lang="en-US" sz="2450" spc="-24">
                <a:solidFill>
                  <a:srgbClr val="000000"/>
                </a:solidFill>
                <a:latin typeface="Nunito Sans Condensed"/>
                <a:ea typeface="Nunito Sans Condensed"/>
                <a:cs typeface="Nunito Sans Condensed"/>
                <a:sym typeface="Nunito Sans Condensed"/>
              </a:rPr>
              <a:t>Zawarto umowę partnerską pomiędzy Powiatem Gorzowskim a Gminą Deszczno dotyczącą realizacji ww. zadania. Za wykonanie zadania odpowiada Powiat Gorzowski, przy wsparciu finansowym Gminy Deszczno.</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Najważniejsze informacje:</a:t>
            </a:r>
          </a:p>
          <a:p>
            <a:pPr algn="l">
              <a:lnSpc>
                <a:spcPts val="2940"/>
              </a:lnSpc>
            </a:pPr>
            <a:r>
              <a:rPr lang="en-US" sz="2450" spc="-24">
                <a:solidFill>
                  <a:srgbClr val="000000"/>
                </a:solidFill>
                <a:latin typeface="Nunito Sans Condensed"/>
                <a:ea typeface="Nunito Sans Condensed"/>
                <a:cs typeface="Nunito Sans Condensed"/>
                <a:sym typeface="Nunito Sans Condensed"/>
              </a:rPr>
              <a:t> • opracowanie pełnej dokumentacji projektowo-kosztorysowej</a:t>
            </a:r>
          </a:p>
          <a:p>
            <a:pPr algn="l">
              <a:lnSpc>
                <a:spcPts val="2940"/>
              </a:lnSpc>
            </a:pPr>
            <a:r>
              <a:rPr lang="en-US" sz="2450" spc="-24">
                <a:solidFill>
                  <a:srgbClr val="000000"/>
                </a:solidFill>
                <a:latin typeface="Nunito Sans Condensed"/>
                <a:ea typeface="Nunito Sans Condensed"/>
                <a:cs typeface="Nunito Sans Condensed"/>
                <a:sym typeface="Nunito Sans Condensed"/>
              </a:rPr>
              <a:t> • przygotowanie inwestycji do realizacji zgodnie z przepisami prawa</a:t>
            </a:r>
          </a:p>
          <a:p>
            <a:pPr algn="l">
              <a:lnSpc>
                <a:spcPts val="2940"/>
              </a:lnSpc>
            </a:pPr>
            <a:r>
              <a:rPr lang="en-US" sz="2450" spc="-24">
                <a:solidFill>
                  <a:srgbClr val="000000"/>
                </a:solidFill>
                <a:latin typeface="Nunito Sans Condensed"/>
                <a:ea typeface="Nunito Sans Condensed"/>
                <a:cs typeface="Nunito Sans Condensed"/>
                <a:sym typeface="Nunito Sans Condensed"/>
              </a:rPr>
              <a:t> • możliwość etapowania robót budowlanych</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Zakres dokumentacji:</a:t>
            </a:r>
          </a:p>
          <a:p>
            <a:pPr algn="l">
              <a:lnSpc>
                <a:spcPts val="2940"/>
              </a:lnSpc>
            </a:pPr>
            <a:r>
              <a:rPr lang="en-US" sz="2450" spc="-24">
                <a:solidFill>
                  <a:srgbClr val="000000"/>
                </a:solidFill>
                <a:latin typeface="Nunito Sans Condensed"/>
                <a:ea typeface="Nunito Sans Condensed"/>
                <a:cs typeface="Nunito Sans Condensed"/>
                <a:sym typeface="Nunito Sans Condensed"/>
              </a:rPr>
              <a:t> • uzyskanie niezbędnych opinii, uzgodnień i decyzji administracyjnych</a:t>
            </a:r>
          </a:p>
          <a:p>
            <a:pPr algn="l">
              <a:lnSpc>
                <a:spcPts val="2940"/>
              </a:lnSpc>
            </a:pPr>
            <a:r>
              <a:rPr lang="en-US" sz="2450" spc="-24">
                <a:solidFill>
                  <a:srgbClr val="000000"/>
                </a:solidFill>
                <a:latin typeface="Nunito Sans Condensed"/>
                <a:ea typeface="Nunito Sans Condensed"/>
                <a:cs typeface="Nunito Sans Condensed"/>
                <a:sym typeface="Nunito Sans Condensed"/>
              </a:rPr>
              <a:t> • przygotowanie dokumentacji umożliwiającej realizację inwestycji w dwóch etapach</a:t>
            </a:r>
          </a:p>
          <a:p>
            <a:pPr algn="l">
              <a:lnSpc>
                <a:spcPts val="2940"/>
              </a:lnSpc>
            </a:pPr>
            <a:r>
              <a:rPr lang="en-US" sz="2450" spc="-24">
                <a:solidFill>
                  <a:srgbClr val="000000"/>
                </a:solidFill>
                <a:latin typeface="Nunito Sans Condensed"/>
                <a:ea typeface="Nunito Sans Condensed"/>
                <a:cs typeface="Nunito Sans Condensed"/>
                <a:sym typeface="Nunito Sans Condensed"/>
              </a:rPr>
              <a:t> • odcinek 1: ok. 1,6 km</a:t>
            </a:r>
          </a:p>
          <a:p>
            <a:pPr algn="l">
              <a:lnSpc>
                <a:spcPts val="2940"/>
              </a:lnSpc>
            </a:pPr>
            <a:r>
              <a:rPr lang="en-US" sz="2450" spc="-24">
                <a:solidFill>
                  <a:srgbClr val="000000"/>
                </a:solidFill>
                <a:latin typeface="Nunito Sans Condensed"/>
                <a:ea typeface="Nunito Sans Condensed"/>
                <a:cs typeface="Nunito Sans Condensed"/>
                <a:sym typeface="Nunito Sans Condensed"/>
              </a:rPr>
              <a:t> • odcinek 2: ok. 0,5 km</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Finansowanie:</a:t>
            </a:r>
          </a:p>
          <a:p>
            <a:pPr algn="l">
              <a:lnSpc>
                <a:spcPts val="2940"/>
              </a:lnSpc>
            </a:pPr>
            <a:r>
              <a:rPr lang="en-US" sz="2450" spc="-24">
                <a:solidFill>
                  <a:srgbClr val="000000"/>
                </a:solidFill>
                <a:latin typeface="Nunito Sans Condensed"/>
                <a:ea typeface="Nunito Sans Condensed"/>
                <a:cs typeface="Nunito Sans Condensed"/>
                <a:sym typeface="Nunito Sans Condensed"/>
              </a:rPr>
              <a:t> • planowany koszt zadania: do 160 000,00 zł</a:t>
            </a:r>
          </a:p>
          <a:p>
            <a:pPr algn="l">
              <a:lnSpc>
                <a:spcPts val="2940"/>
              </a:lnSpc>
            </a:pPr>
            <a:r>
              <a:rPr lang="en-US" sz="2450" spc="-24">
                <a:solidFill>
                  <a:srgbClr val="000000"/>
                </a:solidFill>
                <a:latin typeface="Nunito Sans Condensed"/>
                <a:ea typeface="Nunito Sans Condensed"/>
                <a:cs typeface="Nunito Sans Condensed"/>
                <a:sym typeface="Nunito Sans Condensed"/>
              </a:rPr>
              <a:t> • dofinansowanie: Gmina Deszczno – do 160 000,00 zł (do 100% kosztów)</a:t>
            </a:r>
          </a:p>
          <a:p>
            <a:pPr algn="l">
              <a:lnSpc>
                <a:spcPts val="2940"/>
              </a:lnSpc>
            </a:pPr>
            <a:r>
              <a:rPr lang="en-US" sz="2450" spc="-24">
                <a:solidFill>
                  <a:srgbClr val="000000"/>
                </a:solidFill>
                <a:latin typeface="Nunito Sans Condensed"/>
                <a:ea typeface="Nunito Sans Condensed"/>
                <a:cs typeface="Nunito Sans Condensed"/>
                <a:sym typeface="Nunito Sans Condensed"/>
              </a:rPr>
              <a:t> • realizacja finansowana ze środków własnych Stron w 2026 r.</a:t>
            </a:r>
          </a:p>
        </p:txBody>
      </p:sp>
      <p:sp>
        <p:nvSpPr>
          <p:cNvPr id="11" name="TextBox 11"/>
          <p:cNvSpPr txBox="1"/>
          <p:nvPr/>
        </p:nvSpPr>
        <p:spPr>
          <a:xfrm>
            <a:off x="566777" y="348698"/>
            <a:ext cx="12731293" cy="1191676"/>
          </a:xfrm>
          <a:prstGeom prst="rect">
            <a:avLst/>
          </a:prstGeom>
        </p:spPr>
        <p:txBody>
          <a:bodyPr lIns="0" tIns="0" rIns="0" bIns="0" rtlCol="0" anchor="t">
            <a:spAutoFit/>
          </a:bodyPr>
          <a:lstStyle/>
          <a:p>
            <a:pPr algn="l">
              <a:lnSpc>
                <a:spcPts val="4032"/>
              </a:lnSpc>
            </a:pPr>
            <a:r>
              <a:rPr lang="en-US" sz="3665" b="1">
                <a:solidFill>
                  <a:srgbClr val="FFFFFF"/>
                </a:solidFill>
                <a:latin typeface="Nunito Sans Condensed Bold"/>
                <a:ea typeface="Nunito Sans Condensed Bold"/>
                <a:cs typeface="Nunito Sans Condensed Bold"/>
                <a:sym typeface="Nunito Sans Condensed Bold"/>
              </a:rPr>
              <a:t>Rozbudowa drogi powiatowej nr 1396F w miejscowości Dzierżów</a:t>
            </a:r>
          </a:p>
          <a:p>
            <a:pPr algn="l">
              <a:lnSpc>
                <a:spcPts val="2749"/>
              </a:lnSpc>
            </a:pPr>
            <a:endParaRPr lang="en-US" sz="3665" b="1">
              <a:solidFill>
                <a:srgbClr val="FFFFFF"/>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09.03.2026</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a:off x="-3970831" y="2274220"/>
            <a:ext cx="22600367" cy="3240395"/>
            <a:chOff x="0" y="0"/>
            <a:chExt cx="5952360" cy="853437"/>
          </a:xfrm>
        </p:grpSpPr>
        <p:sp>
          <p:nvSpPr>
            <p:cNvPr id="4" name="Freeform 4"/>
            <p:cNvSpPr/>
            <p:nvPr/>
          </p:nvSpPr>
          <p:spPr>
            <a:xfrm>
              <a:off x="0" y="0"/>
              <a:ext cx="5952360" cy="853437"/>
            </a:xfrm>
            <a:custGeom>
              <a:avLst/>
              <a:gdLst/>
              <a:ahLst/>
              <a:cxnLst/>
              <a:rect l="l" t="t" r="r" b="b"/>
              <a:pathLst>
                <a:path w="5952360" h="853437">
                  <a:moveTo>
                    <a:pt x="0" y="0"/>
                  </a:moveTo>
                  <a:lnTo>
                    <a:pt x="5952360" y="0"/>
                  </a:lnTo>
                  <a:lnTo>
                    <a:pt x="5952360" y="853437"/>
                  </a:lnTo>
                  <a:lnTo>
                    <a:pt x="0" y="85343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5952360" cy="89153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220000">
            <a:off x="14212720" y="-3356265"/>
            <a:ext cx="5898964" cy="11878677"/>
            <a:chOff x="0" y="0"/>
            <a:chExt cx="1553637" cy="3128541"/>
          </a:xfrm>
        </p:grpSpPr>
        <p:sp>
          <p:nvSpPr>
            <p:cNvPr id="7" name="Freeform 7"/>
            <p:cNvSpPr/>
            <p:nvPr/>
          </p:nvSpPr>
          <p:spPr>
            <a:xfrm>
              <a:off x="0" y="0"/>
              <a:ext cx="1553637" cy="3128540"/>
            </a:xfrm>
            <a:custGeom>
              <a:avLst/>
              <a:gdLst/>
              <a:ahLst/>
              <a:cxnLst/>
              <a:rect l="l" t="t" r="r" b="b"/>
              <a:pathLst>
                <a:path w="1553637" h="3128540">
                  <a:moveTo>
                    <a:pt x="0" y="0"/>
                  </a:moveTo>
                  <a:lnTo>
                    <a:pt x="1553637" y="0"/>
                  </a:lnTo>
                  <a:lnTo>
                    <a:pt x="1553637" y="3128540"/>
                  </a:lnTo>
                  <a:lnTo>
                    <a:pt x="0" y="3128540"/>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1553637" cy="316664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17041949" y="-1151987"/>
            <a:ext cx="2093758" cy="4144633"/>
            <a:chOff x="0" y="0"/>
            <a:chExt cx="551443" cy="1091591"/>
          </a:xfrm>
        </p:grpSpPr>
        <p:sp>
          <p:nvSpPr>
            <p:cNvPr id="10" name="Freeform 10"/>
            <p:cNvSpPr/>
            <p:nvPr/>
          </p:nvSpPr>
          <p:spPr>
            <a:xfrm>
              <a:off x="0" y="0"/>
              <a:ext cx="551443" cy="1091591"/>
            </a:xfrm>
            <a:custGeom>
              <a:avLst/>
              <a:gdLst/>
              <a:ahLst/>
              <a:cxnLst/>
              <a:rect l="l" t="t" r="r" b="b"/>
              <a:pathLst>
                <a:path w="551443" h="1091591">
                  <a:moveTo>
                    <a:pt x="0" y="0"/>
                  </a:moveTo>
                  <a:lnTo>
                    <a:pt x="551443" y="0"/>
                  </a:lnTo>
                  <a:lnTo>
                    <a:pt x="551443" y="1091591"/>
                  </a:lnTo>
                  <a:lnTo>
                    <a:pt x="0" y="1091591"/>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551443" cy="1129691"/>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602062" y="6936118"/>
            <a:ext cx="7189704" cy="656060"/>
          </a:xfrm>
          <a:custGeom>
            <a:avLst/>
            <a:gdLst/>
            <a:ahLst/>
            <a:cxnLst/>
            <a:rect l="l" t="t" r="r" b="b"/>
            <a:pathLst>
              <a:path w="7189704" h="656060">
                <a:moveTo>
                  <a:pt x="0" y="0"/>
                </a:moveTo>
                <a:lnTo>
                  <a:pt x="7189704" y="0"/>
                </a:lnTo>
                <a:lnTo>
                  <a:pt x="7189704" y="656061"/>
                </a:lnTo>
                <a:lnTo>
                  <a:pt x="0" y="656061"/>
                </a:lnTo>
                <a:lnTo>
                  <a:pt x="0" y="0"/>
                </a:lnTo>
                <a:close/>
              </a:path>
            </a:pathLst>
          </a:custGeom>
          <a:blipFill>
            <a:blip r:embed="rId3"/>
            <a:stretch>
              <a:fillRect/>
            </a:stretch>
          </a:blipFill>
        </p:spPr>
        <p:txBody>
          <a:bodyPr/>
          <a:lstStyle/>
          <a:p>
            <a:endParaRPr lang="pl-PL"/>
          </a:p>
        </p:txBody>
      </p:sp>
      <p:grpSp>
        <p:nvGrpSpPr>
          <p:cNvPr id="13" name="Group 13"/>
          <p:cNvGrpSpPr/>
          <p:nvPr/>
        </p:nvGrpSpPr>
        <p:grpSpPr>
          <a:xfrm>
            <a:off x="-522109" y="6240638"/>
            <a:ext cx="8831839" cy="875390"/>
            <a:chOff x="0" y="0"/>
            <a:chExt cx="4100181" cy="406400"/>
          </a:xfrm>
        </p:grpSpPr>
        <p:sp>
          <p:nvSpPr>
            <p:cNvPr id="14" name="Freeform 14"/>
            <p:cNvSpPr/>
            <p:nvPr/>
          </p:nvSpPr>
          <p:spPr>
            <a:xfrm>
              <a:off x="0" y="0"/>
              <a:ext cx="4100181" cy="406400"/>
            </a:xfrm>
            <a:custGeom>
              <a:avLst/>
              <a:gdLst/>
              <a:ahLst/>
              <a:cxnLst/>
              <a:rect l="l" t="t" r="r" b="b"/>
              <a:pathLst>
                <a:path w="4100181" h="406400">
                  <a:moveTo>
                    <a:pt x="3896981" y="0"/>
                  </a:moveTo>
                  <a:cubicBezTo>
                    <a:pt x="4009205" y="0"/>
                    <a:pt x="4100181" y="90976"/>
                    <a:pt x="4100181" y="203200"/>
                  </a:cubicBezTo>
                  <a:cubicBezTo>
                    <a:pt x="4100181" y="315424"/>
                    <a:pt x="4009205" y="406400"/>
                    <a:pt x="3896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5" name="TextBox 15"/>
            <p:cNvSpPr txBox="1"/>
            <p:nvPr/>
          </p:nvSpPr>
          <p:spPr>
            <a:xfrm>
              <a:off x="0" y="-38100"/>
              <a:ext cx="4100181" cy="444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602062" y="7963909"/>
            <a:ext cx="7189704" cy="656060"/>
          </a:xfrm>
          <a:custGeom>
            <a:avLst/>
            <a:gdLst/>
            <a:ahLst/>
            <a:cxnLst/>
            <a:rect l="l" t="t" r="r" b="b"/>
            <a:pathLst>
              <a:path w="7189704" h="656060">
                <a:moveTo>
                  <a:pt x="0" y="0"/>
                </a:moveTo>
                <a:lnTo>
                  <a:pt x="7189704" y="0"/>
                </a:lnTo>
                <a:lnTo>
                  <a:pt x="7189704" y="656060"/>
                </a:lnTo>
                <a:lnTo>
                  <a:pt x="0" y="656060"/>
                </a:lnTo>
                <a:lnTo>
                  <a:pt x="0" y="0"/>
                </a:lnTo>
                <a:close/>
              </a:path>
            </a:pathLst>
          </a:custGeom>
          <a:blipFill>
            <a:blip r:embed="rId3"/>
            <a:stretch>
              <a:fillRect/>
            </a:stretch>
          </a:blipFill>
        </p:spPr>
        <p:txBody>
          <a:bodyPr/>
          <a:lstStyle/>
          <a:p>
            <a:endParaRPr lang="pl-PL"/>
          </a:p>
        </p:txBody>
      </p:sp>
      <p:grpSp>
        <p:nvGrpSpPr>
          <p:cNvPr id="17" name="Group 17"/>
          <p:cNvGrpSpPr/>
          <p:nvPr/>
        </p:nvGrpSpPr>
        <p:grpSpPr>
          <a:xfrm>
            <a:off x="-522109" y="7264149"/>
            <a:ext cx="8831839" cy="875390"/>
            <a:chOff x="0" y="0"/>
            <a:chExt cx="4100181" cy="406400"/>
          </a:xfrm>
        </p:grpSpPr>
        <p:sp>
          <p:nvSpPr>
            <p:cNvPr id="18" name="Freeform 18"/>
            <p:cNvSpPr/>
            <p:nvPr/>
          </p:nvSpPr>
          <p:spPr>
            <a:xfrm>
              <a:off x="0" y="0"/>
              <a:ext cx="4100181" cy="406400"/>
            </a:xfrm>
            <a:custGeom>
              <a:avLst/>
              <a:gdLst/>
              <a:ahLst/>
              <a:cxnLst/>
              <a:rect l="l" t="t" r="r" b="b"/>
              <a:pathLst>
                <a:path w="4100181" h="406400">
                  <a:moveTo>
                    <a:pt x="3896981" y="0"/>
                  </a:moveTo>
                  <a:cubicBezTo>
                    <a:pt x="4009205" y="0"/>
                    <a:pt x="4100181" y="90976"/>
                    <a:pt x="4100181" y="203200"/>
                  </a:cubicBezTo>
                  <a:cubicBezTo>
                    <a:pt x="4100181" y="315424"/>
                    <a:pt x="4009205" y="406400"/>
                    <a:pt x="3896981" y="406400"/>
                  </a:cubicBezTo>
                  <a:lnTo>
                    <a:pt x="203200" y="406400"/>
                  </a:lnTo>
                  <a:cubicBezTo>
                    <a:pt x="90976" y="406400"/>
                    <a:pt x="0" y="315424"/>
                    <a:pt x="0" y="203200"/>
                  </a:cubicBezTo>
                  <a:cubicBezTo>
                    <a:pt x="0" y="90976"/>
                    <a:pt x="90976" y="0"/>
                    <a:pt x="2032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9" name="TextBox 19"/>
            <p:cNvSpPr txBox="1"/>
            <p:nvPr/>
          </p:nvSpPr>
          <p:spPr>
            <a:xfrm>
              <a:off x="0" y="-38100"/>
              <a:ext cx="4100181" cy="444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602062" y="8994232"/>
            <a:ext cx="7189704" cy="656060"/>
          </a:xfrm>
          <a:custGeom>
            <a:avLst/>
            <a:gdLst/>
            <a:ahLst/>
            <a:cxnLst/>
            <a:rect l="l" t="t" r="r" b="b"/>
            <a:pathLst>
              <a:path w="7189704" h="656060">
                <a:moveTo>
                  <a:pt x="0" y="0"/>
                </a:moveTo>
                <a:lnTo>
                  <a:pt x="7189704" y="0"/>
                </a:lnTo>
                <a:lnTo>
                  <a:pt x="7189704" y="656061"/>
                </a:lnTo>
                <a:lnTo>
                  <a:pt x="0" y="656061"/>
                </a:lnTo>
                <a:lnTo>
                  <a:pt x="0" y="0"/>
                </a:lnTo>
                <a:close/>
              </a:path>
            </a:pathLst>
          </a:custGeom>
          <a:blipFill>
            <a:blip r:embed="rId3"/>
            <a:stretch>
              <a:fillRect/>
            </a:stretch>
          </a:blipFill>
        </p:spPr>
        <p:txBody>
          <a:bodyPr/>
          <a:lstStyle/>
          <a:p>
            <a:endParaRPr lang="pl-PL"/>
          </a:p>
        </p:txBody>
      </p:sp>
      <p:grpSp>
        <p:nvGrpSpPr>
          <p:cNvPr id="21" name="Group 21"/>
          <p:cNvGrpSpPr/>
          <p:nvPr/>
        </p:nvGrpSpPr>
        <p:grpSpPr>
          <a:xfrm>
            <a:off x="-522109" y="8291939"/>
            <a:ext cx="8831839" cy="1358353"/>
            <a:chOff x="0" y="0"/>
            <a:chExt cx="4100181" cy="630616"/>
          </a:xfrm>
        </p:grpSpPr>
        <p:sp>
          <p:nvSpPr>
            <p:cNvPr id="22" name="Freeform 22"/>
            <p:cNvSpPr/>
            <p:nvPr/>
          </p:nvSpPr>
          <p:spPr>
            <a:xfrm>
              <a:off x="0" y="0"/>
              <a:ext cx="4100181" cy="630616"/>
            </a:xfrm>
            <a:custGeom>
              <a:avLst/>
              <a:gdLst/>
              <a:ahLst/>
              <a:cxnLst/>
              <a:rect l="l" t="t" r="r" b="b"/>
              <a:pathLst>
                <a:path w="4100181" h="630616">
                  <a:moveTo>
                    <a:pt x="3896981" y="0"/>
                  </a:moveTo>
                  <a:cubicBezTo>
                    <a:pt x="4009205" y="0"/>
                    <a:pt x="4100181" y="141168"/>
                    <a:pt x="4100181" y="315308"/>
                  </a:cubicBezTo>
                  <a:cubicBezTo>
                    <a:pt x="4100181" y="489447"/>
                    <a:pt x="4009205" y="630616"/>
                    <a:pt x="3896981" y="630616"/>
                  </a:cubicBezTo>
                  <a:lnTo>
                    <a:pt x="203200" y="630616"/>
                  </a:lnTo>
                  <a:cubicBezTo>
                    <a:pt x="90976" y="630616"/>
                    <a:pt x="0" y="489447"/>
                    <a:pt x="0" y="315308"/>
                  </a:cubicBezTo>
                  <a:cubicBezTo>
                    <a:pt x="0" y="141168"/>
                    <a:pt x="90976" y="0"/>
                    <a:pt x="203200" y="0"/>
                  </a:cubicBez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23" name="TextBox 23"/>
            <p:cNvSpPr txBox="1"/>
            <p:nvPr/>
          </p:nvSpPr>
          <p:spPr>
            <a:xfrm>
              <a:off x="0" y="-38100"/>
              <a:ext cx="4100181" cy="668716"/>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028700" y="6368283"/>
            <a:ext cx="620101" cy="620101"/>
          </a:xfrm>
          <a:custGeom>
            <a:avLst/>
            <a:gdLst/>
            <a:ahLst/>
            <a:cxnLst/>
            <a:rect l="l" t="t" r="r" b="b"/>
            <a:pathLst>
              <a:path w="620101" h="620101">
                <a:moveTo>
                  <a:pt x="0" y="0"/>
                </a:moveTo>
                <a:lnTo>
                  <a:pt x="620101" y="0"/>
                </a:lnTo>
                <a:lnTo>
                  <a:pt x="620101" y="620100"/>
                </a:lnTo>
                <a:lnTo>
                  <a:pt x="0" y="6201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pl-PL"/>
          </a:p>
        </p:txBody>
      </p:sp>
      <p:sp>
        <p:nvSpPr>
          <p:cNvPr id="25" name="Freeform 25"/>
          <p:cNvSpPr/>
          <p:nvPr/>
        </p:nvSpPr>
        <p:spPr>
          <a:xfrm>
            <a:off x="1028700" y="7376806"/>
            <a:ext cx="620101" cy="620101"/>
          </a:xfrm>
          <a:custGeom>
            <a:avLst/>
            <a:gdLst/>
            <a:ahLst/>
            <a:cxnLst/>
            <a:rect l="l" t="t" r="r" b="b"/>
            <a:pathLst>
              <a:path w="620101" h="620101">
                <a:moveTo>
                  <a:pt x="0" y="0"/>
                </a:moveTo>
                <a:lnTo>
                  <a:pt x="620101" y="0"/>
                </a:lnTo>
                <a:lnTo>
                  <a:pt x="620101" y="620100"/>
                </a:lnTo>
                <a:lnTo>
                  <a:pt x="0" y="620100"/>
                </a:lnTo>
                <a:lnTo>
                  <a:pt x="0" y="0"/>
                </a:lnTo>
                <a:close/>
              </a:path>
            </a:pathLst>
          </a:custGeom>
          <a:blipFill>
            <a:blip>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pl-PL"/>
          </a:p>
        </p:txBody>
      </p:sp>
      <p:sp>
        <p:nvSpPr>
          <p:cNvPr id="26" name="Freeform 26"/>
          <p:cNvSpPr/>
          <p:nvPr/>
        </p:nvSpPr>
        <p:spPr>
          <a:xfrm>
            <a:off x="1028700" y="8404596"/>
            <a:ext cx="620101" cy="620101"/>
          </a:xfrm>
          <a:custGeom>
            <a:avLst/>
            <a:gdLst/>
            <a:ahLst/>
            <a:cxnLst/>
            <a:rect l="l" t="t" r="r" b="b"/>
            <a:pathLst>
              <a:path w="620101" h="620101">
                <a:moveTo>
                  <a:pt x="0" y="0"/>
                </a:moveTo>
                <a:lnTo>
                  <a:pt x="620101" y="0"/>
                </a:lnTo>
                <a:lnTo>
                  <a:pt x="620101" y="620101"/>
                </a:lnTo>
                <a:lnTo>
                  <a:pt x="0" y="620101"/>
                </a:lnTo>
                <a:lnTo>
                  <a:pt x="0" y="0"/>
                </a:lnTo>
                <a:close/>
              </a:path>
            </a:pathLst>
          </a:custGeom>
          <a:blipFill>
            <a:blip>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pl-PL"/>
          </a:p>
        </p:txBody>
      </p:sp>
      <p:sp>
        <p:nvSpPr>
          <p:cNvPr id="27" name="TextBox 27"/>
          <p:cNvSpPr txBox="1"/>
          <p:nvPr/>
        </p:nvSpPr>
        <p:spPr>
          <a:xfrm>
            <a:off x="1028700" y="2064670"/>
            <a:ext cx="16133502" cy="1801117"/>
          </a:xfrm>
          <a:prstGeom prst="rect">
            <a:avLst/>
          </a:prstGeom>
        </p:spPr>
        <p:txBody>
          <a:bodyPr lIns="0" tIns="0" rIns="0" bIns="0" rtlCol="0" anchor="t">
            <a:spAutoFit/>
          </a:bodyPr>
          <a:lstStyle/>
          <a:p>
            <a:pPr algn="l">
              <a:lnSpc>
                <a:spcPts val="14670"/>
              </a:lnSpc>
            </a:pPr>
            <a:r>
              <a:rPr lang="en-US" sz="10478" b="1">
                <a:solidFill>
                  <a:srgbClr val="FFFFFF"/>
                </a:solidFill>
                <a:latin typeface="Barlow SemiCondensed Bold"/>
                <a:ea typeface="Barlow SemiCondensed Bold"/>
                <a:cs typeface="Barlow SemiCondensed Bold"/>
                <a:sym typeface="Barlow SemiCondensed Bold"/>
              </a:rPr>
              <a:t>DZIĘKUJĘ ZA UWAGĘ</a:t>
            </a:r>
          </a:p>
        </p:txBody>
      </p:sp>
      <p:sp>
        <p:nvSpPr>
          <p:cNvPr id="28" name="TextBox 28"/>
          <p:cNvSpPr txBox="1"/>
          <p:nvPr/>
        </p:nvSpPr>
        <p:spPr>
          <a:xfrm>
            <a:off x="1810098" y="6402178"/>
            <a:ext cx="6442482" cy="465185"/>
          </a:xfrm>
          <a:prstGeom prst="rect">
            <a:avLst/>
          </a:prstGeom>
        </p:spPr>
        <p:txBody>
          <a:bodyPr lIns="0" tIns="0" rIns="0" bIns="0" rtlCol="0" anchor="t">
            <a:spAutoFit/>
          </a:bodyPr>
          <a:lstStyle/>
          <a:p>
            <a:pPr algn="l">
              <a:lnSpc>
                <a:spcPts val="3759"/>
              </a:lnSpc>
            </a:pPr>
            <a:r>
              <a:rPr lang="en-US" sz="2685" b="1">
                <a:solidFill>
                  <a:srgbClr val="FFFFFF"/>
                </a:solidFill>
                <a:latin typeface="Montserrat Bold"/>
                <a:ea typeface="Montserrat Bold"/>
                <a:cs typeface="Montserrat Bold"/>
                <a:sym typeface="Montserrat Bold"/>
              </a:rPr>
              <a:t>95 7330 400 </a:t>
            </a:r>
          </a:p>
        </p:txBody>
      </p:sp>
      <p:sp>
        <p:nvSpPr>
          <p:cNvPr id="29" name="TextBox 29"/>
          <p:cNvSpPr txBox="1"/>
          <p:nvPr/>
        </p:nvSpPr>
        <p:spPr>
          <a:xfrm>
            <a:off x="1810098" y="7226049"/>
            <a:ext cx="6442482" cy="1150803"/>
          </a:xfrm>
          <a:prstGeom prst="rect">
            <a:avLst/>
          </a:prstGeom>
        </p:spPr>
        <p:txBody>
          <a:bodyPr lIns="0" tIns="0" rIns="0" bIns="0" rtlCol="0" anchor="t">
            <a:spAutoFit/>
          </a:bodyPr>
          <a:lstStyle/>
          <a:p>
            <a:pPr algn="l">
              <a:lnSpc>
                <a:spcPts val="1679"/>
              </a:lnSpc>
            </a:pPr>
            <a:endParaRPr/>
          </a:p>
          <a:p>
            <a:pPr algn="l">
              <a:lnSpc>
                <a:spcPts val="3759"/>
              </a:lnSpc>
            </a:pPr>
            <a:r>
              <a:rPr lang="en-US" sz="2685" b="1">
                <a:solidFill>
                  <a:srgbClr val="FFFFFF"/>
                </a:solidFill>
                <a:latin typeface="Montserrat Bold"/>
                <a:ea typeface="Montserrat Bold"/>
                <a:cs typeface="Montserrat Bold"/>
                <a:sym typeface="Montserrat Bold"/>
              </a:rPr>
              <a:t>starostwo@powiatgorzowski.pl</a:t>
            </a:r>
          </a:p>
          <a:p>
            <a:pPr algn="l">
              <a:lnSpc>
                <a:spcPts val="3759"/>
              </a:lnSpc>
            </a:pPr>
            <a:endParaRPr lang="en-US" sz="2685" b="1">
              <a:solidFill>
                <a:srgbClr val="FFFFFF"/>
              </a:solidFill>
              <a:latin typeface="Montserrat Bold"/>
              <a:ea typeface="Montserrat Bold"/>
              <a:cs typeface="Montserrat Bold"/>
              <a:sym typeface="Montserrat Bold"/>
            </a:endParaRPr>
          </a:p>
        </p:txBody>
      </p:sp>
      <p:sp>
        <p:nvSpPr>
          <p:cNvPr id="30" name="TextBox 30"/>
          <p:cNvSpPr txBox="1"/>
          <p:nvPr/>
        </p:nvSpPr>
        <p:spPr>
          <a:xfrm>
            <a:off x="1810098" y="8453479"/>
            <a:ext cx="6442482" cy="941435"/>
          </a:xfrm>
          <a:prstGeom prst="rect">
            <a:avLst/>
          </a:prstGeom>
        </p:spPr>
        <p:txBody>
          <a:bodyPr lIns="0" tIns="0" rIns="0" bIns="0" rtlCol="0" anchor="t">
            <a:spAutoFit/>
          </a:bodyPr>
          <a:lstStyle/>
          <a:p>
            <a:pPr algn="l">
              <a:lnSpc>
                <a:spcPts val="3759"/>
              </a:lnSpc>
            </a:pPr>
            <a:r>
              <a:rPr lang="en-US" sz="2685" b="1">
                <a:solidFill>
                  <a:srgbClr val="FFFFFF"/>
                </a:solidFill>
                <a:latin typeface="Montserrat Bold"/>
                <a:ea typeface="Montserrat Bold"/>
                <a:cs typeface="Montserrat Bold"/>
                <a:sym typeface="Montserrat Bold"/>
              </a:rPr>
              <a:t>ul. Józefa Pankiewicza 5-7 </a:t>
            </a:r>
          </a:p>
          <a:p>
            <a:pPr algn="l">
              <a:lnSpc>
                <a:spcPts val="3759"/>
              </a:lnSpc>
            </a:pPr>
            <a:r>
              <a:rPr lang="en-US" sz="2685" b="1">
                <a:solidFill>
                  <a:srgbClr val="FFFFFF"/>
                </a:solidFill>
                <a:latin typeface="Montserrat Bold"/>
                <a:ea typeface="Montserrat Bold"/>
                <a:cs typeface="Montserrat Bold"/>
                <a:sym typeface="Montserrat Bold"/>
              </a:rPr>
              <a:t>66-400 Gorzów Wlkp. </a:t>
            </a:r>
          </a:p>
        </p:txBody>
      </p:sp>
      <p:sp>
        <p:nvSpPr>
          <p:cNvPr id="31" name="TextBox 31"/>
          <p:cNvSpPr txBox="1"/>
          <p:nvPr/>
        </p:nvSpPr>
        <p:spPr>
          <a:xfrm>
            <a:off x="1028700" y="3316463"/>
            <a:ext cx="9490195" cy="2552700"/>
          </a:xfrm>
          <a:prstGeom prst="rect">
            <a:avLst/>
          </a:prstGeom>
        </p:spPr>
        <p:txBody>
          <a:bodyPr lIns="0" tIns="0" rIns="0" bIns="0" rtlCol="0" anchor="t">
            <a:spAutoFit/>
          </a:bodyPr>
          <a:lstStyle/>
          <a:p>
            <a:pPr algn="just">
              <a:lnSpc>
                <a:spcPts val="5101"/>
              </a:lnSpc>
            </a:pPr>
            <a:endParaRPr/>
          </a:p>
          <a:p>
            <a:pPr algn="just">
              <a:lnSpc>
                <a:spcPts val="5101"/>
              </a:lnSpc>
            </a:pPr>
            <a:r>
              <a:rPr lang="en-US" sz="4251" b="1" spc="-42">
                <a:solidFill>
                  <a:srgbClr val="FFFFFF"/>
                </a:solidFill>
                <a:latin typeface="Montserrat Bold"/>
                <a:ea typeface="Montserrat Bold"/>
                <a:cs typeface="Montserrat Bold"/>
                <a:sym typeface="Montserrat Bold"/>
              </a:rPr>
              <a:t>Krzysztof Karwatowicz</a:t>
            </a:r>
          </a:p>
          <a:p>
            <a:pPr algn="just">
              <a:lnSpc>
                <a:spcPts val="5101"/>
              </a:lnSpc>
            </a:pPr>
            <a:r>
              <a:rPr lang="en-US" sz="4251" b="1" spc="-42">
                <a:solidFill>
                  <a:srgbClr val="FFFFFF"/>
                </a:solidFill>
                <a:latin typeface="Montserrat Bold"/>
                <a:ea typeface="Montserrat Bold"/>
                <a:cs typeface="Montserrat Bold"/>
                <a:sym typeface="Montserrat Bold"/>
              </a:rPr>
              <a:t>Starosta Powiatu Gorzowskiego</a:t>
            </a:r>
          </a:p>
          <a:p>
            <a:pPr algn="just">
              <a:lnSpc>
                <a:spcPts val="5101"/>
              </a:lnSpc>
            </a:pPr>
            <a:endParaRPr lang="en-US" sz="4251" b="1" spc="-42">
              <a:solidFill>
                <a:srgbClr val="FFFFFF"/>
              </a:solidFill>
              <a:latin typeface="Montserrat Bold"/>
              <a:ea typeface="Montserrat Bold"/>
              <a:cs typeface="Montserrat Bold"/>
              <a:sym typeface="Montserra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3545285" y="-4990396"/>
            <a:ext cx="7634980" cy="20764749"/>
            <a:chOff x="0" y="0"/>
            <a:chExt cx="643333" cy="1749665"/>
          </a:xfrm>
        </p:grpSpPr>
        <p:sp>
          <p:nvSpPr>
            <p:cNvPr id="3" name="Freeform 3"/>
            <p:cNvSpPr/>
            <p:nvPr/>
          </p:nvSpPr>
          <p:spPr>
            <a:xfrm>
              <a:off x="0" y="0"/>
              <a:ext cx="643333" cy="1749665"/>
            </a:xfrm>
            <a:custGeom>
              <a:avLst/>
              <a:gdLst/>
              <a:ahLst/>
              <a:cxnLst/>
              <a:rect l="l" t="t" r="r" b="b"/>
              <a:pathLst>
                <a:path w="643333" h="1749665">
                  <a:moveTo>
                    <a:pt x="214560" y="19070"/>
                  </a:moveTo>
                  <a:cubicBezTo>
                    <a:pt x="247436" y="7556"/>
                    <a:pt x="285039" y="0"/>
                    <a:pt x="321840" y="0"/>
                  </a:cubicBezTo>
                  <a:cubicBezTo>
                    <a:pt x="358642" y="0"/>
                    <a:pt x="394055" y="6476"/>
                    <a:pt x="426690" y="17990"/>
                  </a:cubicBezTo>
                  <a:cubicBezTo>
                    <a:pt x="427385" y="18350"/>
                    <a:pt x="428079" y="18350"/>
                    <a:pt x="428773" y="18710"/>
                  </a:cubicBezTo>
                  <a:cubicBezTo>
                    <a:pt x="551329" y="64765"/>
                    <a:pt x="641598" y="186379"/>
                    <a:pt x="643333" y="349312"/>
                  </a:cubicBezTo>
                  <a:lnTo>
                    <a:pt x="643333" y="1749665"/>
                  </a:lnTo>
                  <a:lnTo>
                    <a:pt x="0" y="1749665"/>
                  </a:lnTo>
                  <a:lnTo>
                    <a:pt x="0" y="350352"/>
                  </a:lnTo>
                  <a:cubicBezTo>
                    <a:pt x="1736" y="185660"/>
                    <a:pt x="90615" y="64045"/>
                    <a:pt x="214560" y="19070"/>
                  </a:cubicBezTo>
                  <a:close/>
                </a:path>
              </a:pathLst>
            </a:custGeom>
            <a:solidFill>
              <a:srgbClr val="FFFFFF"/>
            </a:solidFill>
          </p:spPr>
          <p:txBody>
            <a:bodyPr/>
            <a:lstStyle/>
            <a:p>
              <a:endParaRPr lang="pl-PL"/>
            </a:p>
          </p:txBody>
        </p:sp>
        <p:sp>
          <p:nvSpPr>
            <p:cNvPr id="4" name="TextBox 4"/>
            <p:cNvSpPr txBox="1"/>
            <p:nvPr/>
          </p:nvSpPr>
          <p:spPr>
            <a:xfrm>
              <a:off x="0" y="79375"/>
              <a:ext cx="643333" cy="167029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5" y="1574488"/>
            <a:ext cx="13646840" cy="7634980"/>
          </a:xfrm>
          <a:custGeom>
            <a:avLst/>
            <a:gdLst/>
            <a:ahLst/>
            <a:cxnLst/>
            <a:rect l="l" t="t" r="r" b="b"/>
            <a:pathLst>
              <a:path w="13646840" h="7634980">
                <a:moveTo>
                  <a:pt x="0" y="0"/>
                </a:moveTo>
                <a:lnTo>
                  <a:pt x="13646840" y="0"/>
                </a:lnTo>
                <a:lnTo>
                  <a:pt x="13646840" y="7634980"/>
                </a:lnTo>
                <a:lnTo>
                  <a:pt x="0" y="7634980"/>
                </a:lnTo>
                <a:lnTo>
                  <a:pt x="0" y="0"/>
                </a:lnTo>
                <a:close/>
              </a:path>
            </a:pathLst>
          </a:custGeom>
          <a:blipFill>
            <a:blip r:embed="rId2"/>
            <a:stretch>
              <a:fillRect t="-6288" b="-12797"/>
            </a:stretch>
          </a:blipFill>
        </p:spPr>
        <p:txBody>
          <a:bodyPr/>
          <a:lstStyle/>
          <a:p>
            <a:endParaRPr lang="pl-PL"/>
          </a:p>
        </p:txBody>
      </p:sp>
      <p:grpSp>
        <p:nvGrpSpPr>
          <p:cNvPr id="6" name="Group 6"/>
          <p:cNvGrpSpPr/>
          <p:nvPr/>
        </p:nvGrpSpPr>
        <p:grpSpPr>
          <a:xfrm rot="5400000">
            <a:off x="12046429" y="3401879"/>
            <a:ext cx="7065065" cy="3897373"/>
            <a:chOff x="0" y="0"/>
            <a:chExt cx="598579" cy="330200"/>
          </a:xfrm>
        </p:grpSpPr>
        <p:sp>
          <p:nvSpPr>
            <p:cNvPr id="7" name="Freeform 7"/>
            <p:cNvSpPr/>
            <p:nvPr/>
          </p:nvSpPr>
          <p:spPr>
            <a:xfrm>
              <a:off x="0" y="0"/>
              <a:ext cx="598579" cy="330200"/>
            </a:xfrm>
            <a:custGeom>
              <a:avLst/>
              <a:gdLst/>
              <a:ahLst/>
              <a:cxnLst/>
              <a:rect l="l" t="t" r="r" b="b"/>
              <a:pathLst>
                <a:path w="598579" h="330200">
                  <a:moveTo>
                    <a:pt x="598579" y="330200"/>
                  </a:moveTo>
                  <a:cubicBezTo>
                    <a:pt x="598579" y="150345"/>
                    <a:pt x="462308" y="0"/>
                    <a:pt x="299289" y="0"/>
                  </a:cubicBezTo>
                  <a:cubicBezTo>
                    <a:pt x="136271" y="0"/>
                    <a:pt x="0" y="150345"/>
                    <a:pt x="0" y="330200"/>
                  </a:cubicBezTo>
                  <a:lnTo>
                    <a:pt x="598579" y="330200"/>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140842" y="12700"/>
              <a:ext cx="316895" cy="317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66777" y="2255991"/>
            <a:ext cx="12695431" cy="6324600"/>
          </a:xfrm>
          <a:prstGeom prst="rect">
            <a:avLst/>
          </a:prstGeom>
        </p:spPr>
        <p:txBody>
          <a:bodyPr lIns="0" tIns="0" rIns="0" bIns="0" rtlCol="0" anchor="t">
            <a:spAutoFit/>
          </a:bodyPr>
          <a:lstStyle/>
          <a:p>
            <a:pPr algn="l">
              <a:lnSpc>
                <a:spcPts val="2940"/>
              </a:lnSpc>
            </a:pPr>
            <a:r>
              <a:rPr lang="en-US" sz="2450" spc="-24">
                <a:solidFill>
                  <a:srgbClr val="000000"/>
                </a:solidFill>
                <a:latin typeface="Nunito Sans Condensed"/>
                <a:ea typeface="Nunito Sans Condensed"/>
                <a:cs typeface="Nunito Sans Condensed"/>
                <a:sym typeface="Nunito Sans Condensed"/>
              </a:rPr>
              <a:t>Celem przedsięwzięcia jest opracowanie kompleksowej dokumentacji projektowo-kosztorysowej, niezbędnej do realizacji inwestycji poprawiającej bezpieczeństwo uczestników ruchu oraz rozwój infrastruktury pieszo-rowerowej.</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Zakres dokumentacji:</a:t>
            </a:r>
          </a:p>
          <a:p>
            <a:pPr algn="l">
              <a:lnSpc>
                <a:spcPts val="2940"/>
              </a:lnSpc>
            </a:pPr>
            <a:r>
              <a:rPr lang="en-US" sz="2450" spc="-24">
                <a:solidFill>
                  <a:srgbClr val="000000"/>
                </a:solidFill>
                <a:latin typeface="Nunito Sans Condensed"/>
                <a:ea typeface="Nunito Sans Condensed"/>
                <a:cs typeface="Nunito Sans Condensed"/>
                <a:sym typeface="Nunito Sans Condensed"/>
              </a:rPr>
              <a:t> • uzyskanie opinii, uzgodnień i decyzji administracyjnych</a:t>
            </a:r>
          </a:p>
          <a:p>
            <a:pPr algn="l">
              <a:lnSpc>
                <a:spcPts val="2940"/>
              </a:lnSpc>
            </a:pPr>
            <a:r>
              <a:rPr lang="en-US" sz="2450" spc="-24">
                <a:solidFill>
                  <a:srgbClr val="000000"/>
                </a:solidFill>
                <a:latin typeface="Nunito Sans Condensed"/>
                <a:ea typeface="Nunito Sans Condensed"/>
                <a:cs typeface="Nunito Sans Condensed"/>
                <a:sym typeface="Nunito Sans Condensed"/>
              </a:rPr>
              <a:t> • przygotowanie dokumentacji zgodnej z ustawą Prawo zamówień publicznych</a:t>
            </a:r>
          </a:p>
          <a:p>
            <a:pPr algn="l">
              <a:lnSpc>
                <a:spcPts val="2940"/>
              </a:lnSpc>
            </a:pPr>
            <a:r>
              <a:rPr lang="en-US" sz="2450" spc="-24">
                <a:solidFill>
                  <a:srgbClr val="000000"/>
                </a:solidFill>
                <a:latin typeface="Nunito Sans Condensed"/>
                <a:ea typeface="Nunito Sans Condensed"/>
                <a:cs typeface="Nunito Sans Condensed"/>
                <a:sym typeface="Nunito Sans Condensed"/>
              </a:rPr>
              <a:t> • początek odcinka: rejon szkoły w Ciecierzycach (ul. Borkowska)</a:t>
            </a:r>
          </a:p>
          <a:p>
            <a:pPr algn="l">
              <a:lnSpc>
                <a:spcPts val="2940"/>
              </a:lnSpc>
            </a:pPr>
            <a:r>
              <a:rPr lang="en-US" sz="2450" spc="-24">
                <a:solidFill>
                  <a:srgbClr val="000000"/>
                </a:solidFill>
                <a:latin typeface="Nunito Sans Condensed"/>
                <a:ea typeface="Nunito Sans Condensed"/>
                <a:cs typeface="Nunito Sans Condensed"/>
                <a:sym typeface="Nunito Sans Condensed"/>
              </a:rPr>
              <a:t> • koniec odcinka: rejon skrzyżowania w miejscowości Borek (połączenie z istniejącą infrastrukturą)</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Finansowanie:</a:t>
            </a:r>
          </a:p>
          <a:p>
            <a:pPr algn="l">
              <a:lnSpc>
                <a:spcPts val="2940"/>
              </a:lnSpc>
            </a:pPr>
            <a:r>
              <a:rPr lang="en-US" sz="2450" spc="-24">
                <a:solidFill>
                  <a:srgbClr val="000000"/>
                </a:solidFill>
                <a:latin typeface="Nunito Sans Condensed"/>
                <a:ea typeface="Nunito Sans Condensed"/>
                <a:cs typeface="Nunito Sans Condensed"/>
                <a:sym typeface="Nunito Sans Condensed"/>
              </a:rPr>
              <a:t> • planowany koszt zadania: 160 000,00 zł</a:t>
            </a:r>
          </a:p>
          <a:p>
            <a:pPr algn="l">
              <a:lnSpc>
                <a:spcPts val="2940"/>
              </a:lnSpc>
            </a:pPr>
            <a:r>
              <a:rPr lang="en-US" sz="2450" spc="-24">
                <a:solidFill>
                  <a:srgbClr val="000000"/>
                </a:solidFill>
                <a:latin typeface="Nunito Sans Condensed"/>
                <a:ea typeface="Nunito Sans Condensed"/>
                <a:cs typeface="Nunito Sans Condensed"/>
                <a:sym typeface="Nunito Sans Condensed"/>
              </a:rPr>
              <a:t> • Powiat Gorzowski: do 80 000,00 zł (50%)</a:t>
            </a:r>
          </a:p>
          <a:p>
            <a:pPr algn="l">
              <a:lnSpc>
                <a:spcPts val="2940"/>
              </a:lnSpc>
            </a:pPr>
            <a:r>
              <a:rPr lang="en-US" sz="2450" spc="-24">
                <a:solidFill>
                  <a:srgbClr val="000000"/>
                </a:solidFill>
                <a:latin typeface="Nunito Sans Condensed"/>
                <a:ea typeface="Nunito Sans Condensed"/>
                <a:cs typeface="Nunito Sans Condensed"/>
                <a:sym typeface="Nunito Sans Condensed"/>
              </a:rPr>
              <a:t> • Gmina Deszczno: do 80 000,00 zł (50%)</a:t>
            </a:r>
          </a:p>
          <a:p>
            <a:pPr algn="l">
              <a:lnSpc>
                <a:spcPts val="2940"/>
              </a:lnSpc>
            </a:pPr>
            <a:endParaRPr lang="en-US" sz="2450" spc="-24">
              <a:solidFill>
                <a:srgbClr val="000000"/>
              </a:solidFill>
              <a:latin typeface="Nunito Sans Condensed"/>
              <a:ea typeface="Nunito Sans Condensed"/>
              <a:cs typeface="Nunito Sans Condensed"/>
              <a:sym typeface="Nunito Sans Condensed"/>
            </a:endParaRPr>
          </a:p>
          <a:p>
            <a:pPr algn="l">
              <a:lnSpc>
                <a:spcPts val="2940"/>
              </a:lnSpc>
            </a:pPr>
            <a:r>
              <a:rPr lang="en-US" sz="2450" spc="-24">
                <a:solidFill>
                  <a:srgbClr val="000000"/>
                </a:solidFill>
                <a:latin typeface="Nunito Sans Condensed"/>
                <a:ea typeface="Nunito Sans Condensed"/>
                <a:cs typeface="Nunito Sans Condensed"/>
                <a:sym typeface="Nunito Sans Condensed"/>
              </a:rPr>
              <a:t>Zadanie stanowi istotny etap przygotowania inwestycji wspierającej rozwój zrównoważonego transportu oraz poprawę bezpieczeństwa mieszkańców.</a:t>
            </a:r>
          </a:p>
        </p:txBody>
      </p:sp>
      <p:sp>
        <p:nvSpPr>
          <p:cNvPr id="10" name="TextBox 10"/>
          <p:cNvSpPr txBox="1"/>
          <p:nvPr/>
        </p:nvSpPr>
        <p:spPr>
          <a:xfrm>
            <a:off x="566777" y="348698"/>
            <a:ext cx="14652858" cy="1696501"/>
          </a:xfrm>
          <a:prstGeom prst="rect">
            <a:avLst/>
          </a:prstGeom>
        </p:spPr>
        <p:txBody>
          <a:bodyPr lIns="0" tIns="0" rIns="0" bIns="0" rtlCol="0" anchor="t">
            <a:spAutoFit/>
          </a:bodyPr>
          <a:lstStyle/>
          <a:p>
            <a:pPr algn="l">
              <a:lnSpc>
                <a:spcPts val="4032"/>
              </a:lnSpc>
            </a:pPr>
            <a:r>
              <a:rPr lang="en-US" sz="3665" b="1">
                <a:solidFill>
                  <a:srgbClr val="FFFFFF"/>
                </a:solidFill>
                <a:latin typeface="Nunito Sans Condensed Bold"/>
                <a:ea typeface="Nunito Sans Condensed Bold"/>
                <a:cs typeface="Nunito Sans Condensed Bold"/>
                <a:sym typeface="Nunito Sans Condensed Bold"/>
              </a:rPr>
              <a:t>Przebudowa i rozbudowa drogi powiatowej nr 1398F Ciecierzyce - Borek, gmina Deszczno - budowa drogi dla pieszych i rowerów</a:t>
            </a:r>
          </a:p>
          <a:p>
            <a:pPr algn="l">
              <a:lnSpc>
                <a:spcPts val="2749"/>
              </a:lnSpc>
            </a:pPr>
            <a:endParaRPr lang="en-US" sz="3665" b="1">
              <a:solidFill>
                <a:srgbClr val="FFFFFF"/>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09.03.2026</a:t>
            </a:r>
          </a:p>
        </p:txBody>
      </p:sp>
      <p:sp>
        <p:nvSpPr>
          <p:cNvPr id="11" name="TextBox 11"/>
          <p:cNvSpPr txBox="1"/>
          <p:nvPr/>
        </p:nvSpPr>
        <p:spPr>
          <a:xfrm>
            <a:off x="13948097" y="4450715"/>
            <a:ext cx="3579551" cy="1309370"/>
          </a:xfrm>
          <a:prstGeom prst="rect">
            <a:avLst/>
          </a:prstGeom>
        </p:spPr>
        <p:txBody>
          <a:bodyPr lIns="0" tIns="0" rIns="0" bIns="0" rtlCol="0" anchor="t">
            <a:spAutoFit/>
          </a:bodyPr>
          <a:lstStyle/>
          <a:p>
            <a:pPr algn="l">
              <a:lnSpc>
                <a:spcPts val="5279"/>
              </a:lnSpc>
            </a:pPr>
            <a:r>
              <a:rPr lang="en-US" sz="3770" b="1">
                <a:solidFill>
                  <a:srgbClr val="FFFFFF"/>
                </a:solidFill>
                <a:latin typeface="Barlow SemiCondensed Bold"/>
                <a:ea typeface="Barlow SemiCondensed Bold"/>
                <a:cs typeface="Barlow SemiCondensed Bold"/>
                <a:sym typeface="Barlow SemiCondensed Bold"/>
              </a:rPr>
              <a:t>INFRASTRUKTURA DROGOWA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5400000">
            <a:off x="3313372" y="-5238875"/>
            <a:ext cx="8131936" cy="20764749"/>
            <a:chOff x="0" y="0"/>
            <a:chExt cx="685207" cy="1749665"/>
          </a:xfrm>
        </p:grpSpPr>
        <p:sp>
          <p:nvSpPr>
            <p:cNvPr id="3" name="Freeform 3"/>
            <p:cNvSpPr/>
            <p:nvPr/>
          </p:nvSpPr>
          <p:spPr>
            <a:xfrm>
              <a:off x="0" y="0"/>
              <a:ext cx="685207" cy="1749665"/>
            </a:xfrm>
            <a:custGeom>
              <a:avLst/>
              <a:gdLst/>
              <a:ahLst/>
              <a:cxnLst/>
              <a:rect l="l" t="t" r="r" b="b"/>
              <a:pathLst>
                <a:path w="685207" h="1749665">
                  <a:moveTo>
                    <a:pt x="228526" y="19070"/>
                  </a:moveTo>
                  <a:cubicBezTo>
                    <a:pt x="263541" y="7556"/>
                    <a:pt x="303592" y="0"/>
                    <a:pt x="342788" y="0"/>
                  </a:cubicBezTo>
                  <a:cubicBezTo>
                    <a:pt x="381986" y="0"/>
                    <a:pt x="419704" y="6476"/>
                    <a:pt x="454463" y="17990"/>
                  </a:cubicBezTo>
                  <a:cubicBezTo>
                    <a:pt x="455203" y="18350"/>
                    <a:pt x="455942" y="18350"/>
                    <a:pt x="456682" y="18710"/>
                  </a:cubicBezTo>
                  <a:cubicBezTo>
                    <a:pt x="587215" y="64765"/>
                    <a:pt x="683359" y="186379"/>
                    <a:pt x="685207" y="349312"/>
                  </a:cubicBezTo>
                  <a:lnTo>
                    <a:pt x="685207" y="1749665"/>
                  </a:lnTo>
                  <a:lnTo>
                    <a:pt x="0" y="1749665"/>
                  </a:lnTo>
                  <a:lnTo>
                    <a:pt x="0" y="350352"/>
                  </a:lnTo>
                  <a:cubicBezTo>
                    <a:pt x="1849" y="185660"/>
                    <a:pt x="96513" y="64045"/>
                    <a:pt x="228526" y="19070"/>
                  </a:cubicBezTo>
                  <a:close/>
                </a:path>
              </a:pathLst>
            </a:custGeom>
            <a:solidFill>
              <a:srgbClr val="FFFFFF"/>
            </a:solidFill>
          </p:spPr>
          <p:txBody>
            <a:bodyPr/>
            <a:lstStyle/>
            <a:p>
              <a:endParaRPr lang="pl-PL"/>
            </a:p>
          </p:txBody>
        </p:sp>
        <p:sp>
          <p:nvSpPr>
            <p:cNvPr id="4" name="TextBox 4"/>
            <p:cNvSpPr txBox="1"/>
            <p:nvPr/>
          </p:nvSpPr>
          <p:spPr>
            <a:xfrm>
              <a:off x="0" y="79375"/>
              <a:ext cx="685207" cy="167029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077532"/>
            <a:ext cx="13646840" cy="8131936"/>
          </a:xfrm>
          <a:custGeom>
            <a:avLst/>
            <a:gdLst/>
            <a:ahLst/>
            <a:cxnLst/>
            <a:rect l="l" t="t" r="r" b="b"/>
            <a:pathLst>
              <a:path w="13646840" h="8131936">
                <a:moveTo>
                  <a:pt x="0" y="0"/>
                </a:moveTo>
                <a:lnTo>
                  <a:pt x="13646840" y="0"/>
                </a:lnTo>
                <a:lnTo>
                  <a:pt x="13646840" y="8131936"/>
                </a:lnTo>
                <a:lnTo>
                  <a:pt x="0" y="8131936"/>
                </a:lnTo>
                <a:lnTo>
                  <a:pt x="0" y="0"/>
                </a:lnTo>
                <a:close/>
              </a:path>
            </a:pathLst>
          </a:custGeom>
          <a:blipFill>
            <a:blip r:embed="rId2"/>
            <a:stretch>
              <a:fillRect t="-5904" b="-5904"/>
            </a:stretch>
          </a:blipFill>
        </p:spPr>
        <p:txBody>
          <a:bodyPr/>
          <a:lstStyle/>
          <a:p>
            <a:endParaRPr lang="pl-PL"/>
          </a:p>
        </p:txBody>
      </p:sp>
      <p:grpSp>
        <p:nvGrpSpPr>
          <p:cNvPr id="6" name="Group 6"/>
          <p:cNvGrpSpPr/>
          <p:nvPr/>
        </p:nvGrpSpPr>
        <p:grpSpPr>
          <a:xfrm rot="5400000">
            <a:off x="11773103" y="3194813"/>
            <a:ext cx="7644848" cy="3897373"/>
            <a:chOff x="0" y="0"/>
            <a:chExt cx="647700" cy="330200"/>
          </a:xfrm>
        </p:grpSpPr>
        <p:sp>
          <p:nvSpPr>
            <p:cNvPr id="7" name="Freeform 7"/>
            <p:cNvSpPr/>
            <p:nvPr/>
          </p:nvSpPr>
          <p:spPr>
            <a:xfrm>
              <a:off x="0" y="0"/>
              <a:ext cx="647700" cy="330200"/>
            </a:xfrm>
            <a:custGeom>
              <a:avLst/>
              <a:gdLst/>
              <a:ahLst/>
              <a:cxnLst/>
              <a:rect l="l" t="t" r="r" b="b"/>
              <a:pathLst>
                <a:path w="647700" h="330200">
                  <a:moveTo>
                    <a:pt x="647700" y="330200"/>
                  </a:moveTo>
                  <a:cubicBezTo>
                    <a:pt x="647700" y="150345"/>
                    <a:pt x="500247" y="0"/>
                    <a:pt x="323850" y="0"/>
                  </a:cubicBezTo>
                  <a:cubicBezTo>
                    <a:pt x="147453" y="0"/>
                    <a:pt x="0" y="150345"/>
                    <a:pt x="0" y="330200"/>
                  </a:cubicBezTo>
                  <a:lnTo>
                    <a:pt x="647700" y="330200"/>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152400" y="12700"/>
              <a:ext cx="342900" cy="3175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3964662" y="3716282"/>
            <a:ext cx="3579551" cy="2098675"/>
          </a:xfrm>
          <a:prstGeom prst="rect">
            <a:avLst/>
          </a:prstGeom>
        </p:spPr>
        <p:txBody>
          <a:bodyPr lIns="0" tIns="0" rIns="0" bIns="0" rtlCol="0" anchor="t">
            <a:spAutoFit/>
          </a:bodyPr>
          <a:lstStyle/>
          <a:p>
            <a:pPr algn="l">
              <a:lnSpc>
                <a:spcPts val="5599"/>
              </a:lnSpc>
            </a:pPr>
            <a:r>
              <a:rPr lang="en-US" sz="3999" b="1">
                <a:solidFill>
                  <a:srgbClr val="FFFFFF"/>
                </a:solidFill>
                <a:latin typeface="Barlow SemiCondensed Bold"/>
                <a:ea typeface="Barlow SemiCondensed Bold"/>
                <a:cs typeface="Barlow SemiCondensed Bold"/>
                <a:sym typeface="Barlow SemiCondensed Bold"/>
              </a:rPr>
              <a:t>POZYSKIWANIE ŚRODKÓW ZEWNĘTRZNYCH</a:t>
            </a:r>
          </a:p>
        </p:txBody>
      </p:sp>
      <p:sp>
        <p:nvSpPr>
          <p:cNvPr id="10" name="TextBox 10"/>
          <p:cNvSpPr txBox="1"/>
          <p:nvPr/>
        </p:nvSpPr>
        <p:spPr>
          <a:xfrm>
            <a:off x="566777" y="2657420"/>
            <a:ext cx="12731293" cy="6315075"/>
          </a:xfrm>
          <a:prstGeom prst="rect">
            <a:avLst/>
          </a:prstGeom>
        </p:spPr>
        <p:txBody>
          <a:bodyPr lIns="0" tIns="0" rIns="0" bIns="0" rtlCol="0" anchor="t">
            <a:spAutoFit/>
          </a:bodyPr>
          <a:lstStyle/>
          <a:p>
            <a:pPr algn="l">
              <a:lnSpc>
                <a:spcPts val="2999"/>
              </a:lnSpc>
            </a:pPr>
            <a:r>
              <a:rPr lang="en-US" sz="2499" spc="-24">
                <a:solidFill>
                  <a:srgbClr val="000000"/>
                </a:solidFill>
                <a:latin typeface="Nunito Sans Condensed"/>
                <a:ea typeface="Nunito Sans Condensed"/>
                <a:cs typeface="Nunito Sans Condensed"/>
                <a:sym typeface="Nunito Sans Condensed"/>
              </a:rPr>
              <a:t>W marcu 2026 r. złożono następujące wnioski o dofinansowanie:</a:t>
            </a:r>
          </a:p>
          <a:p>
            <a:pPr algn="l">
              <a:lnSpc>
                <a:spcPts val="2999"/>
              </a:lnSpc>
            </a:pPr>
            <a:endParaRPr lang="en-US" sz="2499" spc="-24">
              <a:solidFill>
                <a:srgbClr val="000000"/>
              </a:solidFill>
              <a:latin typeface="Nunito Sans Condensed"/>
              <a:ea typeface="Nunito Sans Condensed"/>
              <a:cs typeface="Nunito Sans Condensed"/>
              <a:sym typeface="Nunito Sans Condensed"/>
            </a:endParaRPr>
          </a:p>
          <a:p>
            <a:pPr algn="l">
              <a:lnSpc>
                <a:spcPts val="2999"/>
              </a:lnSpc>
            </a:pPr>
            <a:r>
              <a:rPr lang="en-US" sz="2499" b="1" spc="-24">
                <a:solidFill>
                  <a:srgbClr val="000000"/>
                </a:solidFill>
                <a:latin typeface="Nunito Sans Condensed Bold"/>
                <a:ea typeface="Nunito Sans Condensed Bold"/>
                <a:cs typeface="Nunito Sans Condensed Bold"/>
                <a:sym typeface="Nunito Sans Condensed Bold"/>
              </a:rPr>
              <a:t>1) Program „Razem bezpieczniej” (05.03.2026)</a:t>
            </a:r>
          </a:p>
          <a:p>
            <a:pPr algn="l">
              <a:lnSpc>
                <a:spcPts val="2999"/>
              </a:lnSpc>
            </a:pPr>
            <a:r>
              <a:rPr lang="en-US" sz="2499" spc="-24">
                <a:solidFill>
                  <a:srgbClr val="000000"/>
                </a:solidFill>
                <a:latin typeface="Nunito Sans Condensed"/>
                <a:ea typeface="Nunito Sans Condensed"/>
                <a:cs typeface="Nunito Sans Condensed"/>
                <a:sym typeface="Nunito Sans Condensed"/>
              </a:rPr>
              <a:t>Złożono 5 wniosków do Lubuskiego Urzędu Wojewódzkiego na zadania mające na celu poprawę bezpieczeństwa ruchu drogowego na terenie powiatu.</a:t>
            </a:r>
          </a:p>
          <a:p>
            <a:pPr algn="l">
              <a:lnSpc>
                <a:spcPts val="2999"/>
              </a:lnSpc>
            </a:pPr>
            <a:endParaRPr lang="en-US" sz="2499" spc="-24">
              <a:solidFill>
                <a:srgbClr val="000000"/>
              </a:solidFill>
              <a:latin typeface="Nunito Sans Condensed"/>
              <a:ea typeface="Nunito Sans Condensed"/>
              <a:cs typeface="Nunito Sans Condensed"/>
              <a:sym typeface="Nunito Sans Condensed"/>
            </a:endParaRPr>
          </a:p>
          <a:p>
            <a:pPr algn="l">
              <a:lnSpc>
                <a:spcPts val="2999"/>
              </a:lnSpc>
            </a:pPr>
            <a:r>
              <a:rPr lang="en-US" sz="2499" b="1" spc="-24">
                <a:solidFill>
                  <a:srgbClr val="000000"/>
                </a:solidFill>
                <a:latin typeface="Nunito Sans Condensed Bold"/>
                <a:ea typeface="Nunito Sans Condensed Bold"/>
                <a:cs typeface="Nunito Sans Condensed Bold"/>
                <a:sym typeface="Nunito Sans Condensed Bold"/>
              </a:rPr>
              <a:t>2) Fundusze Europejskie dla Lubuskiego 2021–2027, Działanie 03.01 Mobilność miejska (16.03.2026)</a:t>
            </a:r>
          </a:p>
          <a:p>
            <a:pPr algn="l">
              <a:lnSpc>
                <a:spcPts val="2999"/>
              </a:lnSpc>
            </a:pPr>
            <a:r>
              <a:rPr lang="en-US" sz="2499" spc="-24">
                <a:solidFill>
                  <a:srgbClr val="000000"/>
                </a:solidFill>
                <a:latin typeface="Nunito Sans Condensed"/>
                <a:ea typeface="Nunito Sans Condensed"/>
                <a:cs typeface="Nunito Sans Condensed"/>
                <a:sym typeface="Nunito Sans Condensed"/>
              </a:rPr>
              <a:t>Wniosek do Urzędu Marszałkowskiego Województwa Lubuskiego na zadanie pn. “Rozbudowa drogi powiatowej nr 1405F Kłodawa–Lipy”, obejmujące budowę drogi rowerowej o długości ok. 7,7 km (odcinek 1: Kłodawa-Łośno i odcinek 2: Łośno-Lipy), realizowane w porozumieniu z Gminą Kłodawa.</a:t>
            </a:r>
          </a:p>
          <a:p>
            <a:pPr algn="l">
              <a:lnSpc>
                <a:spcPts val="2999"/>
              </a:lnSpc>
            </a:pPr>
            <a:endParaRPr lang="en-US" sz="2499" spc="-24">
              <a:solidFill>
                <a:srgbClr val="000000"/>
              </a:solidFill>
              <a:latin typeface="Nunito Sans Condensed"/>
              <a:ea typeface="Nunito Sans Condensed"/>
              <a:cs typeface="Nunito Sans Condensed"/>
              <a:sym typeface="Nunito Sans Condensed"/>
            </a:endParaRPr>
          </a:p>
          <a:p>
            <a:pPr algn="l">
              <a:lnSpc>
                <a:spcPts val="2999"/>
              </a:lnSpc>
            </a:pPr>
            <a:r>
              <a:rPr lang="en-US" sz="2499" b="1" spc="-24">
                <a:solidFill>
                  <a:srgbClr val="000000"/>
                </a:solidFill>
                <a:latin typeface="Nunito Sans Condensed Bold"/>
                <a:ea typeface="Nunito Sans Condensed Bold"/>
                <a:cs typeface="Nunito Sans Condensed Bold"/>
                <a:sym typeface="Nunito Sans Condensed Bold"/>
              </a:rPr>
              <a:t>3) Konkurs na rozwój infrastruktury rowerowej (05.03.2026)</a:t>
            </a:r>
          </a:p>
          <a:p>
            <a:pPr algn="l">
              <a:lnSpc>
                <a:spcPts val="2999"/>
              </a:lnSpc>
            </a:pPr>
            <a:r>
              <a:rPr lang="en-US" sz="2499" spc="-24">
                <a:solidFill>
                  <a:srgbClr val="000000"/>
                </a:solidFill>
                <a:latin typeface="Nunito Sans Condensed"/>
                <a:ea typeface="Nunito Sans Condensed"/>
                <a:cs typeface="Nunito Sans Condensed"/>
                <a:sym typeface="Nunito Sans Condensed"/>
              </a:rPr>
              <a:t>Wniosek do Urzędu Marszałkowskiego Województwa Lubuskiego na opracowanie dokumentacji dla zadania pn. „Przebudowa drogi powiatowej nr 1282F ul. Diamentowa w miejscowości Ulim, gmina Deszczno – budowa drogi dla pieszych i rowerów wraz z oświetleniem i BRD – ok. 1500 m”.</a:t>
            </a:r>
          </a:p>
          <a:p>
            <a:pPr algn="l">
              <a:lnSpc>
                <a:spcPts val="2999"/>
              </a:lnSpc>
            </a:pPr>
            <a:r>
              <a:rPr lang="en-US" sz="2499" spc="-24">
                <a:solidFill>
                  <a:srgbClr val="000000"/>
                </a:solidFill>
                <a:latin typeface="Nunito Sans Condensed"/>
                <a:ea typeface="Nunito Sans Condensed"/>
                <a:cs typeface="Nunito Sans Condensed"/>
                <a:sym typeface="Nunito Sans Condensed"/>
              </a:rPr>
              <a:t>Działania te wzmacniają bezpieczeństwo, rozwój zrównoważonego transportu oraz dostępność komunikacyjną na terenie Powiatu Gorzowskiego.</a:t>
            </a:r>
          </a:p>
        </p:txBody>
      </p:sp>
      <p:sp>
        <p:nvSpPr>
          <p:cNvPr id="11" name="TextBox 11"/>
          <p:cNvSpPr txBox="1"/>
          <p:nvPr/>
        </p:nvSpPr>
        <p:spPr>
          <a:xfrm>
            <a:off x="566777" y="1359176"/>
            <a:ext cx="12731293" cy="1020963"/>
          </a:xfrm>
          <a:prstGeom prst="rect">
            <a:avLst/>
          </a:prstGeom>
        </p:spPr>
        <p:txBody>
          <a:bodyPr lIns="0" tIns="0" rIns="0" bIns="0" rtlCol="0" anchor="t">
            <a:spAutoFit/>
          </a:bodyPr>
          <a:lstStyle/>
          <a:p>
            <a:pPr marL="0" lvl="0" indent="0" algn="l">
              <a:lnSpc>
                <a:spcPts val="4032"/>
              </a:lnSpc>
              <a:spcBef>
                <a:spcPct val="0"/>
              </a:spcBef>
            </a:pPr>
            <a:r>
              <a:rPr lang="en-US" sz="3665" b="1">
                <a:solidFill>
                  <a:srgbClr val="000000"/>
                </a:solidFill>
                <a:latin typeface="Nunito Sans Condensed Bold"/>
                <a:ea typeface="Nunito Sans Condensed Bold"/>
                <a:cs typeface="Nunito Sans Condensed Bold"/>
                <a:sym typeface="Nunito Sans Condensed Bold"/>
              </a:rPr>
              <a:t>Środki zewnętrzne na realizację inwestycji zwiększających bezpieczeństwo oraz rozwój infrastruktury drogowej i rowerowej</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34680" r="-16387" b="-22599"/>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4865131"/>
            <a:ext cx="9343151" cy="4829175"/>
          </a:xfrm>
          <a:prstGeom prst="rect">
            <a:avLst/>
          </a:prstGeom>
        </p:spPr>
        <p:txBody>
          <a:bodyPr lIns="0" tIns="0" rIns="0" bIns="0" rtlCol="0" anchor="t">
            <a:spAutoFit/>
          </a:bodyPr>
          <a:lstStyle/>
          <a:p>
            <a:pPr algn="just">
              <a:lnSpc>
                <a:spcPts val="2999"/>
              </a:lnSpc>
            </a:pPr>
            <a:r>
              <a:rPr lang="en-US" sz="2499" spc="-24">
                <a:solidFill>
                  <a:srgbClr val="000000"/>
                </a:solidFill>
                <a:latin typeface="Nunito Sans Condensed"/>
                <a:ea typeface="Nunito Sans Condensed"/>
                <a:cs typeface="Nunito Sans Condensed"/>
                <a:sym typeface="Nunito Sans Condensed"/>
              </a:rPr>
              <a:t>Odcinek od przejazdu kolejowego do skrzyżowania z drogą powiatową nr 1424F. Inwestycja obejmuje przebudowę odcinka drogi o długości ok. 2,6 km. Zadanie jest współfinansowane z Rządowego Funduszu Polski Ład – Program Inwestycji Strategicznych.</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r">
              <a:lnSpc>
                <a:spcPts val="2999"/>
              </a:lnSpc>
            </a:pPr>
            <a:r>
              <a:rPr lang="en-US" sz="2499" spc="-24">
                <a:solidFill>
                  <a:srgbClr val="000000"/>
                </a:solidFill>
                <a:latin typeface="Nunito Sans Condensed"/>
                <a:ea typeface="Nunito Sans Condensed"/>
                <a:cs typeface="Nunito Sans Condensed"/>
                <a:sym typeface="Nunito Sans Condensed"/>
              </a:rPr>
              <a:t>Dofinansowanie: 3 452 477,64 zł zł</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just">
              <a:lnSpc>
                <a:spcPts val="2999"/>
              </a:lnSpc>
            </a:pPr>
            <a:r>
              <a:rPr lang="en-US" sz="2499" spc="-24">
                <a:solidFill>
                  <a:srgbClr val="000000"/>
                </a:solidFill>
                <a:latin typeface="Nunito Sans Condensed"/>
                <a:ea typeface="Nunito Sans Condensed"/>
                <a:cs typeface="Nunito Sans Condensed"/>
                <a:sym typeface="Nunito Sans Condensed"/>
              </a:rPr>
              <a:t>16.04.2026 r. otrzymano sentencję wyroku od Krajowej Izby Odwoławczej (sygn. akt KIO 1253/26), w którym oddalono odwołanie dotyczące postępowania o udzielenie zamówienia publicznego na realizację przedmiotowej inwestycji.</a:t>
            </a:r>
          </a:p>
        </p:txBody>
      </p:sp>
      <p:sp>
        <p:nvSpPr>
          <p:cNvPr id="20" name="TextBox 20"/>
          <p:cNvSpPr txBox="1"/>
          <p:nvPr/>
        </p:nvSpPr>
        <p:spPr>
          <a:xfrm>
            <a:off x="8090432" y="2319269"/>
            <a:ext cx="9343151" cy="157480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Przebudowa drogi powiatowej nr 1420F </a:t>
            </a:r>
          </a:p>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w miejscowości Ściechów</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porozumienia: 13.03.2026</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INFRASTRUKTURA DROGOWA</a:t>
            </a:r>
          </a:p>
        </p:txBody>
      </p:sp>
      <p:sp>
        <p:nvSpPr>
          <p:cNvPr id="22" name="TextBox 22"/>
          <p:cNvSpPr txBox="1"/>
          <p:nvPr/>
        </p:nvSpPr>
        <p:spPr>
          <a:xfrm>
            <a:off x="2751632" y="7465456"/>
            <a:ext cx="4858798" cy="2228850"/>
          </a:xfrm>
          <a:prstGeom prst="rect">
            <a:avLst/>
          </a:prstGeom>
        </p:spPr>
        <p:txBody>
          <a:bodyPr lIns="0" tIns="0" rIns="0" bIns="0" rtlCol="0" anchor="t">
            <a:spAutoFit/>
          </a:bodyPr>
          <a:lstStyle/>
          <a:p>
            <a:pPr algn="r">
              <a:lnSpc>
                <a:spcPts val="2999"/>
              </a:lnSpc>
            </a:pPr>
            <a:r>
              <a:rPr lang="en-US" sz="2499" spc="-24">
                <a:solidFill>
                  <a:srgbClr val="000000"/>
                </a:solidFill>
                <a:latin typeface="Nunito Sans Condensed"/>
                <a:ea typeface="Nunito Sans Condensed"/>
                <a:cs typeface="Nunito Sans Condensed"/>
                <a:sym typeface="Nunito Sans Condensed"/>
              </a:rPr>
              <a:t>Zakres realizacji:</a:t>
            </a:r>
          </a:p>
          <a:p>
            <a:pPr algn="r">
              <a:lnSpc>
                <a:spcPts val="2999"/>
              </a:lnSpc>
            </a:pPr>
            <a:r>
              <a:rPr lang="en-US" sz="2499" spc="-24">
                <a:solidFill>
                  <a:srgbClr val="000000"/>
                </a:solidFill>
                <a:latin typeface="Nunito Sans Condensed"/>
                <a:ea typeface="Nunito Sans Condensed"/>
                <a:cs typeface="Nunito Sans Condensed"/>
                <a:sym typeface="Nunito Sans Condensed"/>
              </a:rPr>
              <a:t>• przebudowa jezdni</a:t>
            </a:r>
          </a:p>
          <a:p>
            <a:pPr algn="r">
              <a:lnSpc>
                <a:spcPts val="2999"/>
              </a:lnSpc>
            </a:pPr>
            <a:r>
              <a:rPr lang="en-US" sz="2499" spc="-24">
                <a:solidFill>
                  <a:srgbClr val="000000"/>
                </a:solidFill>
                <a:latin typeface="Nunito Sans Condensed"/>
                <a:ea typeface="Nunito Sans Condensed"/>
                <a:cs typeface="Nunito Sans Condensed"/>
                <a:sym typeface="Nunito Sans Condensed"/>
              </a:rPr>
              <a:t>• modernizacja skrzyżowań</a:t>
            </a:r>
          </a:p>
          <a:p>
            <a:pPr algn="r">
              <a:lnSpc>
                <a:spcPts val="2999"/>
              </a:lnSpc>
            </a:pPr>
            <a:r>
              <a:rPr lang="en-US" sz="2499" spc="404">
                <a:solidFill>
                  <a:srgbClr val="000000"/>
                </a:solidFill>
                <a:latin typeface="Nunito Sans Condensed"/>
                <a:ea typeface="Nunito Sans Condensed"/>
                <a:cs typeface="Nunito Sans Condensed"/>
                <a:sym typeface="Nunito Sans Condensed"/>
              </a:rPr>
              <a:t>• przebudowa zjazdów</a:t>
            </a:r>
          </a:p>
          <a:p>
            <a:pPr algn="r">
              <a:lnSpc>
                <a:spcPts val="2999"/>
              </a:lnSpc>
            </a:pPr>
            <a:r>
              <a:rPr lang="en-US" sz="2499" spc="207">
                <a:solidFill>
                  <a:srgbClr val="000000"/>
                </a:solidFill>
                <a:latin typeface="Nunito Sans Condensed"/>
                <a:ea typeface="Nunito Sans Condensed"/>
                <a:cs typeface="Nunito Sans Condensed"/>
                <a:sym typeface="Nunito Sans Condensed"/>
              </a:rPr>
              <a:t>• usunięcie kolizji z istniejącą infrastrukturą techniczną</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8138" b="-25356"/>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5608081"/>
            <a:ext cx="9343151" cy="4086225"/>
          </a:xfrm>
          <a:prstGeom prst="rect">
            <a:avLst/>
          </a:prstGeom>
        </p:spPr>
        <p:txBody>
          <a:bodyPr lIns="0" tIns="0" rIns="0" bIns="0" rtlCol="0" anchor="t">
            <a:spAutoFit/>
          </a:bodyPr>
          <a:lstStyle/>
          <a:p>
            <a:pPr algn="just">
              <a:lnSpc>
                <a:spcPts val="2999"/>
              </a:lnSpc>
            </a:pPr>
            <a:r>
              <a:rPr lang="en-US" sz="2499" spc="-24">
                <a:solidFill>
                  <a:srgbClr val="000000"/>
                </a:solidFill>
                <a:latin typeface="Nunito Sans Condensed"/>
                <a:ea typeface="Nunito Sans Condensed"/>
                <a:cs typeface="Nunito Sans Condensed"/>
                <a:sym typeface="Nunito Sans Condensed"/>
              </a:rPr>
              <a:t>Pozyskano dofinansowanie w ramach Rządowego Funduszu Rozwoju Dróg.</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r">
              <a:lnSpc>
                <a:spcPts val="2999"/>
              </a:lnSpc>
            </a:pPr>
            <a:r>
              <a:rPr lang="en-US" sz="2499" spc="-24">
                <a:solidFill>
                  <a:srgbClr val="000000"/>
                </a:solidFill>
                <a:latin typeface="Nunito Sans Condensed"/>
                <a:ea typeface="Nunito Sans Condensed"/>
                <a:cs typeface="Nunito Sans Condensed"/>
                <a:sym typeface="Nunito Sans Condensed"/>
              </a:rPr>
              <a:t>Łączna wartość zadania: 11 827 732,68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Dofinansowanie: 7 096 639,00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Wkład własny: 4 731 093,68 zł</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just">
              <a:lnSpc>
                <a:spcPts val="2999"/>
              </a:lnSpc>
            </a:pPr>
            <a:r>
              <a:rPr lang="en-US" sz="2499" spc="-24">
                <a:solidFill>
                  <a:srgbClr val="000000"/>
                </a:solidFill>
                <a:latin typeface="Nunito Sans Condensed"/>
                <a:ea typeface="Nunito Sans Condensed"/>
                <a:cs typeface="Nunito Sans Condensed"/>
                <a:sym typeface="Nunito Sans Condensed"/>
              </a:rPr>
              <a:t>Zakres realizacji:</a:t>
            </a:r>
          </a:p>
          <a:p>
            <a:pPr algn="just">
              <a:lnSpc>
                <a:spcPts val="2999"/>
              </a:lnSpc>
            </a:pPr>
            <a:r>
              <a:rPr lang="en-US" sz="2499" spc="-24">
                <a:solidFill>
                  <a:srgbClr val="000000"/>
                </a:solidFill>
                <a:latin typeface="Nunito Sans Condensed"/>
                <a:ea typeface="Nunito Sans Condensed"/>
                <a:cs typeface="Nunito Sans Condensed"/>
                <a:sym typeface="Nunito Sans Condensed"/>
              </a:rPr>
              <a:t> • kompleksowy remont nawierzchni dróg powiatowych</a:t>
            </a:r>
          </a:p>
          <a:p>
            <a:pPr algn="just">
              <a:lnSpc>
                <a:spcPts val="2999"/>
              </a:lnSpc>
            </a:pPr>
            <a:r>
              <a:rPr lang="en-US" sz="2499" spc="-24">
                <a:solidFill>
                  <a:srgbClr val="000000"/>
                </a:solidFill>
                <a:latin typeface="Nunito Sans Condensed"/>
                <a:ea typeface="Nunito Sans Condensed"/>
                <a:cs typeface="Nunito Sans Condensed"/>
                <a:sym typeface="Nunito Sans Condensed"/>
              </a:rPr>
              <a:t> • poprawa parametrów technicznych infrastruktury drogowej</a:t>
            </a:r>
          </a:p>
          <a:p>
            <a:pPr algn="just">
              <a:lnSpc>
                <a:spcPts val="2999"/>
              </a:lnSpc>
            </a:pPr>
            <a:r>
              <a:rPr lang="en-US" sz="2499" spc="-24">
                <a:solidFill>
                  <a:srgbClr val="000000"/>
                </a:solidFill>
                <a:latin typeface="Nunito Sans Condensed"/>
                <a:ea typeface="Nunito Sans Condensed"/>
                <a:cs typeface="Nunito Sans Condensed"/>
                <a:sym typeface="Nunito Sans Condensed"/>
              </a:rPr>
              <a:t> • zwiększenie bezpieczeństwa ruchu drogowego</a:t>
            </a:r>
          </a:p>
          <a:p>
            <a:pPr algn="just">
              <a:lnSpc>
                <a:spcPts val="2999"/>
              </a:lnSpc>
            </a:pPr>
            <a:r>
              <a:rPr lang="en-US" sz="2499" spc="-24">
                <a:solidFill>
                  <a:srgbClr val="000000"/>
                </a:solidFill>
                <a:latin typeface="Nunito Sans Condensed"/>
                <a:ea typeface="Nunito Sans Condensed"/>
                <a:cs typeface="Nunito Sans Condensed"/>
                <a:sym typeface="Nunito Sans Condensed"/>
              </a:rPr>
              <a:t> • podniesienie komfortu użytkowników</a:t>
            </a:r>
          </a:p>
        </p:txBody>
      </p:sp>
      <p:sp>
        <p:nvSpPr>
          <p:cNvPr id="20" name="TextBox 20"/>
          <p:cNvSpPr txBox="1"/>
          <p:nvPr/>
        </p:nvSpPr>
        <p:spPr>
          <a:xfrm>
            <a:off x="8090432" y="2319269"/>
            <a:ext cx="9721156" cy="267970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Remont drogi powiatowej nr 1387F na odcinku Mościczki – Mościce – Kamień Wielki oraz drogi powiatowej nr 1386F na odcinku Kamień Wielki – Kamień Mały (7246 m)</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19.03.2026</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INFRASTRUKTURA DROGOWA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b="-2996"/>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6351031"/>
            <a:ext cx="9343151" cy="3343275"/>
          </a:xfrm>
          <a:prstGeom prst="rect">
            <a:avLst/>
          </a:prstGeom>
        </p:spPr>
        <p:txBody>
          <a:bodyPr lIns="0" tIns="0" rIns="0" bIns="0" rtlCol="0" anchor="t">
            <a:spAutoFit/>
          </a:bodyPr>
          <a:lstStyle/>
          <a:p>
            <a:pPr algn="r">
              <a:lnSpc>
                <a:spcPts val="2999"/>
              </a:lnSpc>
            </a:pPr>
            <a:r>
              <a:rPr lang="en-US" sz="2499" spc="-24">
                <a:solidFill>
                  <a:srgbClr val="000000"/>
                </a:solidFill>
                <a:latin typeface="Nunito Sans Condensed"/>
                <a:ea typeface="Nunito Sans Condensed"/>
                <a:cs typeface="Nunito Sans Condensed"/>
                <a:sym typeface="Nunito Sans Condensed"/>
              </a:rPr>
              <a:t>Łączna wartość zadania: 3 170 015,09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 Dofinansowanie: 1 902 009,00 zł</a:t>
            </a:r>
          </a:p>
          <a:p>
            <a:pPr algn="r">
              <a:lnSpc>
                <a:spcPts val="2999"/>
              </a:lnSpc>
            </a:pPr>
            <a:r>
              <a:rPr lang="en-US" sz="2499" spc="-24">
                <a:solidFill>
                  <a:srgbClr val="000000"/>
                </a:solidFill>
                <a:latin typeface="Nunito Sans Condensed"/>
                <a:ea typeface="Nunito Sans Condensed"/>
                <a:cs typeface="Nunito Sans Condensed"/>
                <a:sym typeface="Nunito Sans Condensed"/>
              </a:rPr>
              <a:t> Wkład własny: 1 268 006,09 zł</a:t>
            </a:r>
          </a:p>
          <a:p>
            <a:pPr algn="l">
              <a:lnSpc>
                <a:spcPts val="2999"/>
              </a:lnSpc>
            </a:pPr>
            <a:endParaRPr lang="en-US" sz="2499" spc="-24">
              <a:solidFill>
                <a:srgbClr val="000000"/>
              </a:solidFill>
              <a:latin typeface="Nunito Sans Condensed"/>
              <a:ea typeface="Nunito Sans Condensed"/>
              <a:cs typeface="Nunito Sans Condensed"/>
              <a:sym typeface="Nunito Sans Condensed"/>
            </a:endParaRPr>
          </a:p>
          <a:p>
            <a:pPr algn="l">
              <a:lnSpc>
                <a:spcPts val="2999"/>
              </a:lnSpc>
            </a:pPr>
            <a:r>
              <a:rPr lang="en-US" sz="2499" spc="-24">
                <a:solidFill>
                  <a:srgbClr val="000000"/>
                </a:solidFill>
                <a:latin typeface="Nunito Sans Condensed"/>
                <a:ea typeface="Nunito Sans Condensed"/>
                <a:cs typeface="Nunito Sans Condensed"/>
                <a:sym typeface="Nunito Sans Condensed"/>
              </a:rPr>
              <a:t>Zakres realizacji obejmuje m.in.:</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kompleksowy remont nawierzchni drogi</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poprawa parametrów technicznych infrastruktury drogowej</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zwiększenie bezpieczeństwa ruchu drogowego</a:t>
            </a:r>
          </a:p>
          <a:p>
            <a:pPr marL="539748" lvl="1" indent="-269874" algn="just">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podniesienie komfortu użytkowników</a:t>
            </a:r>
          </a:p>
        </p:txBody>
      </p:sp>
      <p:sp>
        <p:nvSpPr>
          <p:cNvPr id="20" name="TextBox 20"/>
          <p:cNvSpPr txBox="1"/>
          <p:nvPr/>
        </p:nvSpPr>
        <p:spPr>
          <a:xfrm>
            <a:off x="8090432" y="2319269"/>
            <a:ext cx="9721156" cy="323215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Podpisanie umowy na realizację zadania </a:t>
            </a:r>
          </a:p>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pn. „Remont drogi powiatowej nr 1420F </a:t>
            </a:r>
          </a:p>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w miejscowości Ściechów” (1182 m), współfinansowanego w ramach Rządowego Funduszu Rozwoju Dróg</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o dofinansowanie: 19.03.2026</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INFRASTRUKTURA DROGOWA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pl-PL"/>
          </a:p>
        </p:txBody>
      </p:sp>
      <p:grpSp>
        <p:nvGrpSpPr>
          <p:cNvPr id="3" name="Group 3"/>
          <p:cNvGrpSpPr/>
          <p:nvPr/>
        </p:nvGrpSpPr>
        <p:grpSpPr>
          <a:xfrm rot="2221000">
            <a:off x="-739673" y="2327520"/>
            <a:ext cx="4227863" cy="8884754"/>
            <a:chOff x="0" y="0"/>
            <a:chExt cx="1113511" cy="2340017"/>
          </a:xfrm>
        </p:grpSpPr>
        <p:sp>
          <p:nvSpPr>
            <p:cNvPr id="4" name="Freeform 4"/>
            <p:cNvSpPr/>
            <p:nvPr/>
          </p:nvSpPr>
          <p:spPr>
            <a:xfrm>
              <a:off x="0" y="0"/>
              <a:ext cx="1113511" cy="2340017"/>
            </a:xfrm>
            <a:custGeom>
              <a:avLst/>
              <a:gdLst/>
              <a:ahLst/>
              <a:cxnLst/>
              <a:rect l="l" t="t" r="r" b="b"/>
              <a:pathLst>
                <a:path w="1113511" h="2340017">
                  <a:moveTo>
                    <a:pt x="0" y="0"/>
                  </a:moveTo>
                  <a:lnTo>
                    <a:pt x="1113511" y="0"/>
                  </a:lnTo>
                  <a:lnTo>
                    <a:pt x="1113511" y="2340017"/>
                  </a:lnTo>
                  <a:lnTo>
                    <a:pt x="0" y="2340017"/>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5" name="TextBox 5"/>
            <p:cNvSpPr txBox="1"/>
            <p:nvPr/>
          </p:nvSpPr>
          <p:spPr>
            <a:xfrm>
              <a:off x="0" y="-38100"/>
              <a:ext cx="1113511" cy="237811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863084" y="0"/>
            <a:ext cx="11424916" cy="1450602"/>
            <a:chOff x="0" y="0"/>
            <a:chExt cx="3009031" cy="382052"/>
          </a:xfrm>
        </p:grpSpPr>
        <p:sp>
          <p:nvSpPr>
            <p:cNvPr id="7" name="Freeform 7"/>
            <p:cNvSpPr/>
            <p:nvPr/>
          </p:nvSpPr>
          <p:spPr>
            <a:xfrm>
              <a:off x="0" y="0"/>
              <a:ext cx="3009031" cy="382052"/>
            </a:xfrm>
            <a:custGeom>
              <a:avLst/>
              <a:gdLst/>
              <a:ahLst/>
              <a:cxnLst/>
              <a:rect l="l" t="t" r="r" b="b"/>
              <a:pathLst>
                <a:path w="3009031" h="382052">
                  <a:moveTo>
                    <a:pt x="0" y="0"/>
                  </a:moveTo>
                  <a:lnTo>
                    <a:pt x="3009031" y="0"/>
                  </a:lnTo>
                  <a:lnTo>
                    <a:pt x="3009031" y="382052"/>
                  </a:lnTo>
                  <a:lnTo>
                    <a:pt x="0" y="382052"/>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8" name="TextBox 8"/>
            <p:cNvSpPr txBox="1"/>
            <p:nvPr/>
          </p:nvSpPr>
          <p:spPr>
            <a:xfrm>
              <a:off x="0" y="-38100"/>
              <a:ext cx="3009031" cy="42015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220000">
            <a:off x="5781132" y="-1174426"/>
            <a:ext cx="2524663" cy="3224403"/>
            <a:chOff x="0" y="0"/>
            <a:chExt cx="664932" cy="849225"/>
          </a:xfrm>
        </p:grpSpPr>
        <p:sp>
          <p:nvSpPr>
            <p:cNvPr id="10" name="Freeform 10"/>
            <p:cNvSpPr/>
            <p:nvPr/>
          </p:nvSpPr>
          <p:spPr>
            <a:xfrm>
              <a:off x="0" y="0"/>
              <a:ext cx="664932" cy="849225"/>
            </a:xfrm>
            <a:custGeom>
              <a:avLst/>
              <a:gdLst/>
              <a:ahLst/>
              <a:cxnLst/>
              <a:rect l="l" t="t" r="r" b="b"/>
              <a:pathLst>
                <a:path w="664932" h="849225">
                  <a:moveTo>
                    <a:pt x="0" y="0"/>
                  </a:moveTo>
                  <a:lnTo>
                    <a:pt x="664932" y="0"/>
                  </a:lnTo>
                  <a:lnTo>
                    <a:pt x="664932" y="849225"/>
                  </a:lnTo>
                  <a:lnTo>
                    <a:pt x="0" y="849225"/>
                  </a:lnTo>
                  <a:close/>
                </a:path>
              </a:pathLst>
            </a:custGeom>
            <a:gradFill rotWithShape="1">
              <a:gsLst>
                <a:gs pos="0">
                  <a:srgbClr val="873F1E">
                    <a:alpha val="100000"/>
                  </a:srgbClr>
                </a:gs>
                <a:gs pos="25000">
                  <a:srgbClr val="F9BBA3">
                    <a:alpha val="100000"/>
                  </a:srgbClr>
                </a:gs>
                <a:gs pos="50000">
                  <a:srgbClr val="873F1E">
                    <a:alpha val="100000"/>
                  </a:srgbClr>
                </a:gs>
                <a:gs pos="75000">
                  <a:srgbClr val="DD7B65">
                    <a:alpha val="100000"/>
                  </a:srgbClr>
                </a:gs>
                <a:gs pos="100000">
                  <a:srgbClr val="9E6449">
                    <a:alpha val="100000"/>
                  </a:srgbClr>
                </a:gs>
              </a:gsLst>
              <a:lin ang="5400000"/>
            </a:gradFill>
          </p:spPr>
          <p:txBody>
            <a:bodyPr/>
            <a:lstStyle/>
            <a:p>
              <a:endParaRPr lang="pl-PL"/>
            </a:p>
          </p:txBody>
        </p:sp>
        <p:sp>
          <p:nvSpPr>
            <p:cNvPr id="11" name="TextBox 11"/>
            <p:cNvSpPr txBox="1"/>
            <p:nvPr/>
          </p:nvSpPr>
          <p:spPr>
            <a:xfrm>
              <a:off x="0" y="-38100"/>
              <a:ext cx="664932" cy="8873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66948" y="-2076183"/>
            <a:ext cx="9122418" cy="9122418"/>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txBody>
            <a:bodyPr/>
            <a:lstStyle/>
            <a:p>
              <a:endParaRPr lang="pl-PL"/>
            </a:p>
          </p:txBody>
        </p:sp>
      </p:grpSp>
      <p:grpSp>
        <p:nvGrpSpPr>
          <p:cNvPr id="14" name="Group 14"/>
          <p:cNvGrpSpPr/>
          <p:nvPr/>
        </p:nvGrpSpPr>
        <p:grpSpPr>
          <a:xfrm>
            <a:off x="-1416849" y="-1771570"/>
            <a:ext cx="8622222" cy="862222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4423"/>
            </a:solidFill>
          </p:spPr>
          <p:txBody>
            <a:bodyPr/>
            <a:lstStyle/>
            <a:p>
              <a:endParaRPr lang="pl-PL"/>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74560" y="-1429281"/>
            <a:ext cx="7937644" cy="7937644"/>
            <a:chOff x="0" y="0"/>
            <a:chExt cx="812800" cy="812800"/>
          </a:xfrm>
        </p:grpSpPr>
        <p:sp>
          <p:nvSpPr>
            <p:cNvPr id="18" name="Freeform 18"/>
            <p:cNvSpPr/>
            <p:nvPr/>
          </p:nvSpPr>
          <p:spPr>
            <a:xfrm rot="114589">
              <a:off x="-4" y="-4"/>
              <a:ext cx="812809" cy="812809"/>
            </a:xfrm>
            <a:custGeom>
              <a:avLst/>
              <a:gdLst/>
              <a:ahLst/>
              <a:cxnLst/>
              <a:rect l="l" t="t" r="r" b="b"/>
              <a:pathLst>
                <a:path w="812809" h="812809">
                  <a:moveTo>
                    <a:pt x="392860" y="230"/>
                  </a:moveTo>
                  <a:cubicBezTo>
                    <a:pt x="168536" y="7710"/>
                    <a:pt x="-7250" y="195624"/>
                    <a:pt x="230" y="419948"/>
                  </a:cubicBezTo>
                  <a:cubicBezTo>
                    <a:pt x="7710" y="644272"/>
                    <a:pt x="195624" y="820058"/>
                    <a:pt x="419948" y="812578"/>
                  </a:cubicBezTo>
                  <a:cubicBezTo>
                    <a:pt x="644272" y="805098"/>
                    <a:pt x="820058" y="617184"/>
                    <a:pt x="812578" y="392860"/>
                  </a:cubicBezTo>
                  <a:cubicBezTo>
                    <a:pt x="805098" y="168536"/>
                    <a:pt x="617184" y="-7250"/>
                    <a:pt x="392860" y="230"/>
                  </a:cubicBezTo>
                  <a:close/>
                </a:path>
              </a:pathLst>
            </a:custGeom>
            <a:blipFill>
              <a:blip r:embed="rId4"/>
              <a:stretch>
                <a:fillRect l="-72456" r="-9286" b="-2106"/>
              </a:stretch>
            </a:blipFill>
            <a:ln w="161925" cap="sq">
              <a:solidFill>
                <a:srgbClr val="FFFFFF"/>
              </a:solidFill>
              <a:prstDash val="solid"/>
              <a:miter/>
            </a:ln>
          </p:spPr>
          <p:txBody>
            <a:bodyPr/>
            <a:lstStyle/>
            <a:p>
              <a:endParaRPr lang="pl-PL"/>
            </a:p>
          </p:txBody>
        </p:sp>
      </p:grpSp>
      <p:sp>
        <p:nvSpPr>
          <p:cNvPr id="19" name="TextBox 19"/>
          <p:cNvSpPr txBox="1"/>
          <p:nvPr/>
        </p:nvSpPr>
        <p:spPr>
          <a:xfrm>
            <a:off x="8090432" y="2319269"/>
            <a:ext cx="9721156" cy="2679700"/>
          </a:xfrm>
          <a:prstGeom prst="rect">
            <a:avLst/>
          </a:prstGeom>
        </p:spPr>
        <p:txBody>
          <a:bodyPr lIns="0" tIns="0" rIns="0" bIns="0" rtlCol="0" anchor="t">
            <a:spAutoFit/>
          </a:bodyPr>
          <a:lstStyle/>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Podpisanie umowy na realizację zadania </a:t>
            </a:r>
          </a:p>
          <a:p>
            <a:pPr algn="l">
              <a:lnSpc>
                <a:spcPts val="4399"/>
              </a:lnSpc>
            </a:pPr>
            <a:r>
              <a:rPr lang="en-US" sz="3999" b="1">
                <a:solidFill>
                  <a:srgbClr val="000000"/>
                </a:solidFill>
                <a:latin typeface="Nunito Sans Condensed Bold"/>
                <a:ea typeface="Nunito Sans Condensed Bold"/>
                <a:cs typeface="Nunito Sans Condensed Bold"/>
                <a:sym typeface="Nunito Sans Condensed Bold"/>
              </a:rPr>
              <a:t>pn. „Dostawa wraz z montażem elementów oczyszczalni ścieków przy Domu Pomocy Społecznej w Kamieniu Wielkim”  </a:t>
            </a:r>
          </a:p>
          <a:p>
            <a:pPr algn="l">
              <a:lnSpc>
                <a:spcPts val="1099"/>
              </a:lnSpc>
            </a:pPr>
            <a:endParaRPr lang="en-US" sz="3999" b="1">
              <a:solidFill>
                <a:srgbClr val="000000"/>
              </a:solidFill>
              <a:latin typeface="Nunito Sans Condensed Bold"/>
              <a:ea typeface="Nunito Sans Condensed Bold"/>
              <a:cs typeface="Nunito Sans Condensed Bold"/>
              <a:sym typeface="Nunito Sans Condensed Bold"/>
            </a:endParaRPr>
          </a:p>
          <a:p>
            <a:pPr marL="0" lvl="0" indent="0" algn="l">
              <a:lnSpc>
                <a:spcPts val="2749"/>
              </a:lnSpc>
              <a:spcBef>
                <a:spcPct val="0"/>
              </a:spcBef>
            </a:pPr>
            <a:r>
              <a:rPr lang="en-US" sz="2499" i="1">
                <a:solidFill>
                  <a:srgbClr val="000000"/>
                </a:solidFill>
                <a:latin typeface="Nunito Sans Condensed Italics"/>
                <a:ea typeface="Nunito Sans Condensed Italics"/>
                <a:cs typeface="Nunito Sans Condensed Italics"/>
                <a:sym typeface="Nunito Sans Condensed Italics"/>
              </a:rPr>
              <a:t>data podpisania umowy: 10.04.2026</a:t>
            </a:r>
          </a:p>
        </p:txBody>
      </p:sp>
      <p:sp>
        <p:nvSpPr>
          <p:cNvPr id="20" name="TextBox 20"/>
          <p:cNvSpPr txBox="1"/>
          <p:nvPr/>
        </p:nvSpPr>
        <p:spPr>
          <a:xfrm>
            <a:off x="8090432" y="5608081"/>
            <a:ext cx="9343151" cy="4086225"/>
          </a:xfrm>
          <a:prstGeom prst="rect">
            <a:avLst/>
          </a:prstGeom>
        </p:spPr>
        <p:txBody>
          <a:bodyPr lIns="0" tIns="0" rIns="0" bIns="0" rtlCol="0" anchor="t">
            <a:spAutoFit/>
          </a:bodyPr>
          <a:lstStyle/>
          <a:p>
            <a:pPr algn="r">
              <a:lnSpc>
                <a:spcPts val="2999"/>
              </a:lnSpc>
            </a:pPr>
            <a:r>
              <a:rPr lang="en-US" sz="2499" spc="-24">
                <a:solidFill>
                  <a:srgbClr val="000000"/>
                </a:solidFill>
                <a:latin typeface="Nunito Sans Condensed"/>
                <a:ea typeface="Nunito Sans Condensed"/>
                <a:cs typeface="Nunito Sans Condensed"/>
                <a:sym typeface="Nunito Sans Condensed"/>
              </a:rPr>
              <a:t>Łączna wartość umowy: 186 585,96 zł</a:t>
            </a:r>
          </a:p>
          <a:p>
            <a:pPr algn="just">
              <a:lnSpc>
                <a:spcPts val="2999"/>
              </a:lnSpc>
            </a:pPr>
            <a:endParaRPr lang="en-US" sz="2499" spc="-24">
              <a:solidFill>
                <a:srgbClr val="000000"/>
              </a:solidFill>
              <a:latin typeface="Nunito Sans Condensed"/>
              <a:ea typeface="Nunito Sans Condensed"/>
              <a:cs typeface="Nunito Sans Condensed"/>
              <a:sym typeface="Nunito Sans Condensed"/>
            </a:endParaRPr>
          </a:p>
          <a:p>
            <a:pPr algn="l">
              <a:lnSpc>
                <a:spcPts val="2999"/>
              </a:lnSpc>
            </a:pPr>
            <a:r>
              <a:rPr lang="en-US" sz="2499" spc="-24">
                <a:solidFill>
                  <a:srgbClr val="000000"/>
                </a:solidFill>
                <a:latin typeface="Nunito Sans Condensed"/>
                <a:ea typeface="Nunito Sans Condensed"/>
                <a:cs typeface="Nunito Sans Condensed"/>
                <a:sym typeface="Nunito Sans Condensed"/>
              </a:rPr>
              <a:t>Zakres realizacji:</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dostawa elementów oczyszczalni ścieków</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transport</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montaż dostarczonych elementów</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wymiana sita obrotowego</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wymiana dyfuzerów – 56 szt. (w tym: dyfuzery, rury, kształtki, zawory)</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wymiana pakietów złoża – 56 szt.</a:t>
            </a:r>
          </a:p>
          <a:p>
            <a:pPr marL="539748" lvl="1" indent="-269874" algn="l">
              <a:lnSpc>
                <a:spcPts val="2999"/>
              </a:lnSpc>
              <a:buFont typeface="Arial"/>
              <a:buChar char="•"/>
            </a:pPr>
            <a:r>
              <a:rPr lang="en-US" sz="2499" spc="-24">
                <a:solidFill>
                  <a:srgbClr val="000000"/>
                </a:solidFill>
                <a:latin typeface="Nunito Sans Condensed"/>
                <a:ea typeface="Nunito Sans Condensed"/>
                <a:cs typeface="Nunito Sans Condensed"/>
                <a:sym typeface="Nunito Sans Condensed"/>
              </a:rPr>
              <a:t>wykonanie robót towarzyszących związanych z montażem i urucho-mieniem instalacji</a:t>
            </a:r>
          </a:p>
        </p:txBody>
      </p:sp>
      <p:sp>
        <p:nvSpPr>
          <p:cNvPr id="21" name="TextBox 21"/>
          <p:cNvSpPr txBox="1"/>
          <p:nvPr/>
        </p:nvSpPr>
        <p:spPr>
          <a:xfrm>
            <a:off x="8090432" y="250639"/>
            <a:ext cx="9343151" cy="698499"/>
          </a:xfrm>
          <a:prstGeom prst="rect">
            <a:avLst/>
          </a:prstGeom>
        </p:spPr>
        <p:txBody>
          <a:bodyPr lIns="0" tIns="0" rIns="0" bIns="0" rtlCol="0" anchor="t">
            <a:spAutoFit/>
          </a:bodyPr>
          <a:lstStyle/>
          <a:p>
            <a:pPr algn="r">
              <a:lnSpc>
                <a:spcPts val="5600"/>
              </a:lnSpc>
            </a:pPr>
            <a:r>
              <a:rPr lang="en-US" sz="4000" b="1">
                <a:solidFill>
                  <a:srgbClr val="FFFFFF"/>
                </a:solidFill>
                <a:latin typeface="Barlow SemiCondensed Bold"/>
                <a:ea typeface="Barlow SemiCondensed Bold"/>
                <a:cs typeface="Barlow SemiCondensed Bold"/>
                <a:sym typeface="Barlow SemiCondensed Bold"/>
              </a:rPr>
              <a:t>INFRASTRUKTURA TECHNICZNA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4887</Words>
  <Application>Microsoft Office PowerPoint</Application>
  <PresentationFormat>Niestandardowy</PresentationFormat>
  <Paragraphs>295</Paragraphs>
  <Slides>30</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30</vt:i4>
      </vt:variant>
    </vt:vector>
  </HeadingPairs>
  <TitlesOfParts>
    <vt:vector size="40" baseType="lpstr">
      <vt:lpstr>Nunito Sans Condensed Bold</vt:lpstr>
      <vt:lpstr>Montserrat Bold</vt:lpstr>
      <vt:lpstr>Ruda Bold</vt:lpstr>
      <vt:lpstr>Calibri</vt:lpstr>
      <vt:lpstr>Nunito Sans Condensed</vt:lpstr>
      <vt:lpstr>Nunito Sans Condensed Italics</vt:lpstr>
      <vt:lpstr>Ruda</vt:lpstr>
      <vt:lpstr>Barlow SemiCondensed Bold</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 na sesję 27.04</dc:title>
  <dc:creator>Krzysztof Karwatowicz</dc:creator>
  <cp:lastModifiedBy>Scope-IT</cp:lastModifiedBy>
  <cp:revision>6</cp:revision>
  <dcterms:created xsi:type="dcterms:W3CDTF">2006-08-16T00:00:00Z</dcterms:created>
  <dcterms:modified xsi:type="dcterms:W3CDTF">2026-04-27T08:50:40Z</dcterms:modified>
  <dc:identifier>DAHFhKF3BvY</dc:identifier>
</cp:coreProperties>
</file>