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6858000" cy="9144000"/>
  <p:embeddedFontLst>
    <p:embeddedFont>
      <p:font typeface="Barlow SemiCondensed Bold" charset="1" panose="00000806000000000000"/>
      <p:regular r:id="rId37"/>
    </p:embeddedFont>
    <p:embeddedFont>
      <p:font typeface="Ruda 1" charset="1" panose="02000000000000000000"/>
      <p:regular r:id="rId38"/>
    </p:embeddedFont>
    <p:embeddedFont>
      <p:font typeface="Ruda 2 Bold" charset="1" panose="02000000000000000000"/>
      <p:regular r:id="rId39"/>
    </p:embeddedFont>
    <p:embeddedFont>
      <p:font typeface="Ruda 2 Heavy" charset="1" panose="02000000000000000000"/>
      <p:regular r:id="rId40"/>
    </p:embeddedFont>
    <p:embeddedFont>
      <p:font typeface="Overpass" charset="1" panose="00000500000000000000"/>
      <p:regular r:id="rId41"/>
    </p:embeddedFont>
    <p:embeddedFont>
      <p:font typeface="Montserrat Bold" charset="1" panose="000008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4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27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7.jpe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24.png" Type="http://schemas.openxmlformats.org/officeDocument/2006/relationships/image"/><Relationship Id="rId7" Target="../media/image7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7.pn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7.jpe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6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6.png" Type="http://schemas.openxmlformats.org/officeDocument/2006/relationships/image"/><Relationship Id="rId7" Target="../media/image17.jpe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6.png" Type="http://schemas.openxmlformats.org/officeDocument/2006/relationships/image"/><Relationship Id="rId7" Target="../media/image17.jpe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7.jpe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6.pn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29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7.png" Type="http://schemas.openxmlformats.org/officeDocument/2006/relationships/image"/><Relationship Id="rId7" Target="../media/image6.png" Type="http://schemas.openxmlformats.org/officeDocument/2006/relationships/image"/><Relationship Id="rId8" Target="../media/image2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30.png" Type="http://schemas.openxmlformats.org/officeDocument/2006/relationships/image"/><Relationship Id="rId7" Target="../media/image7.png" Type="http://schemas.openxmlformats.org/officeDocument/2006/relationships/image"/><Relationship Id="rId8" Target="../media/image6.pn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7.pn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6.pn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33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34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.jpe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jpe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jpeg" Type="http://schemas.openxmlformats.org/officeDocument/2006/relationships/image"/><Relationship Id="rId7" Target="../media/image17.jpeg" Type="http://schemas.openxmlformats.org/officeDocument/2006/relationships/image"/><Relationship Id="rId8" Target="../media/image18.jpeg" Type="http://schemas.openxmlformats.org/officeDocument/2006/relationships/image"/><Relationship Id="rId9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7.pn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22.jpe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3.png" Type="http://schemas.openxmlformats.org/officeDocument/2006/relationships/image"/><Relationship Id="rId9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2220000">
            <a:off x="10992406" y="-2591644"/>
            <a:ext cx="5586451" cy="8011971"/>
            <a:chOff x="0" y="0"/>
            <a:chExt cx="1471329" cy="21101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71329" cy="2110149"/>
            </a:xfrm>
            <a:custGeom>
              <a:avLst/>
              <a:gdLst/>
              <a:ahLst/>
              <a:cxnLst/>
              <a:rect r="r" b="b" t="t" l="l"/>
              <a:pathLst>
                <a:path h="2110149" w="1471329">
                  <a:moveTo>
                    <a:pt x="0" y="0"/>
                  </a:moveTo>
                  <a:lnTo>
                    <a:pt x="1471329" y="0"/>
                  </a:lnTo>
                  <a:lnTo>
                    <a:pt x="1471329" y="2110149"/>
                  </a:lnTo>
                  <a:lnTo>
                    <a:pt x="0" y="2110149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471329" cy="21482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2636593"/>
            <a:ext cx="15352723" cy="5136540"/>
            <a:chOff x="0" y="0"/>
            <a:chExt cx="4043516" cy="13528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43516" cy="1352834"/>
            </a:xfrm>
            <a:custGeom>
              <a:avLst/>
              <a:gdLst/>
              <a:ahLst/>
              <a:cxnLst/>
              <a:rect r="r" b="b" t="t" l="l"/>
              <a:pathLst>
                <a:path h="1352834" w="4043516">
                  <a:moveTo>
                    <a:pt x="0" y="0"/>
                  </a:moveTo>
                  <a:lnTo>
                    <a:pt x="4043516" y="0"/>
                  </a:lnTo>
                  <a:lnTo>
                    <a:pt x="4043516" y="1352834"/>
                  </a:lnTo>
                  <a:lnTo>
                    <a:pt x="0" y="1352834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043516" cy="13909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2220000">
            <a:off x="14730423" y="7856277"/>
            <a:ext cx="3586801" cy="3623726"/>
            <a:chOff x="0" y="0"/>
            <a:chExt cx="944672" cy="95439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44672" cy="954397"/>
            </a:xfrm>
            <a:custGeom>
              <a:avLst/>
              <a:gdLst/>
              <a:ahLst/>
              <a:cxnLst/>
              <a:rect r="r" b="b" t="t" l="l"/>
              <a:pathLst>
                <a:path h="954397" w="944672">
                  <a:moveTo>
                    <a:pt x="0" y="0"/>
                  </a:moveTo>
                  <a:lnTo>
                    <a:pt x="944672" y="0"/>
                  </a:lnTo>
                  <a:lnTo>
                    <a:pt x="944672" y="954397"/>
                  </a:lnTo>
                  <a:lnTo>
                    <a:pt x="0" y="95439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50000">
                  <a:srgbClr val="3768FF">
                    <a:alpha val="0"/>
                  </a:srgbClr>
                </a:gs>
                <a:gs pos="100000">
                  <a:srgbClr val="E4A48B">
                    <a:alpha val="1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944672" cy="9924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2220000">
            <a:off x="12133807" y="6219919"/>
            <a:ext cx="3166354" cy="5858379"/>
            <a:chOff x="0" y="0"/>
            <a:chExt cx="833937" cy="15429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33937" cy="1542948"/>
            </a:xfrm>
            <a:custGeom>
              <a:avLst/>
              <a:gdLst/>
              <a:ahLst/>
              <a:cxnLst/>
              <a:rect r="r" b="b" t="t" l="l"/>
              <a:pathLst>
                <a:path h="1542948" w="833937">
                  <a:moveTo>
                    <a:pt x="0" y="0"/>
                  </a:moveTo>
                  <a:lnTo>
                    <a:pt x="833937" y="0"/>
                  </a:lnTo>
                  <a:lnTo>
                    <a:pt x="833937" y="1542948"/>
                  </a:lnTo>
                  <a:lnTo>
                    <a:pt x="0" y="1542948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33937" cy="15810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454022" y="826097"/>
            <a:ext cx="8634806" cy="863480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9656625" y="1028700"/>
            <a:ext cx="8229600" cy="822960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4423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983327" y="1355402"/>
            <a:ext cx="7576195" cy="7576195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4931" t="0" r="-24931" b="0"/>
              </a:stretch>
            </a:blipFill>
            <a:ln w="1619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751438" y="6571931"/>
            <a:ext cx="7936212" cy="724179"/>
          </a:xfrm>
          <a:custGeom>
            <a:avLst/>
            <a:gdLst/>
            <a:ahLst/>
            <a:cxnLst/>
            <a:rect r="r" b="b" t="t" l="l"/>
            <a:pathLst>
              <a:path h="724179" w="7936212">
                <a:moveTo>
                  <a:pt x="0" y="0"/>
                </a:moveTo>
                <a:lnTo>
                  <a:pt x="7936212" y="0"/>
                </a:lnTo>
                <a:lnTo>
                  <a:pt x="7936212" y="724179"/>
                </a:lnTo>
                <a:lnTo>
                  <a:pt x="0" y="7241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-406565" y="5856974"/>
            <a:ext cx="4868837" cy="875390"/>
            <a:chOff x="0" y="0"/>
            <a:chExt cx="2260358" cy="4064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260358" cy="406400"/>
            </a:xfrm>
            <a:custGeom>
              <a:avLst/>
              <a:gdLst/>
              <a:ahLst/>
              <a:cxnLst/>
              <a:rect r="r" b="b" t="t" l="l"/>
              <a:pathLst>
                <a:path h="406400" w="2260358">
                  <a:moveTo>
                    <a:pt x="2057158" y="0"/>
                  </a:moveTo>
                  <a:cubicBezTo>
                    <a:pt x="2169382" y="0"/>
                    <a:pt x="2260358" y="90976"/>
                    <a:pt x="2260358" y="203200"/>
                  </a:cubicBezTo>
                  <a:cubicBezTo>
                    <a:pt x="2260358" y="315424"/>
                    <a:pt x="2169382" y="406400"/>
                    <a:pt x="205715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2260358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028700" y="4412495"/>
            <a:ext cx="7246233" cy="3558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26"/>
              </a:lnSpc>
            </a:pPr>
            <a:r>
              <a:rPr lang="en-US" sz="3947" b="true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 inwestycjach i projektach</a:t>
            </a:r>
          </a:p>
          <a:p>
            <a:pPr algn="just">
              <a:lnSpc>
                <a:spcPts val="5526"/>
              </a:lnSpc>
            </a:pPr>
            <a:r>
              <a:rPr lang="en-US" b="true" sz="3947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POWIATU GORZOWSKIEGO</a:t>
            </a:r>
          </a:p>
          <a:p>
            <a:pPr algn="just">
              <a:lnSpc>
                <a:spcPts val="5946"/>
              </a:lnSpc>
            </a:pPr>
            <a:r>
              <a:rPr lang="en-US" b="true" sz="4247">
                <a:gradFill>
                  <a:gsLst>
                    <a:gs pos="0">
                      <a:srgbClr val="873F1E">
                        <a:alpha val="100000"/>
                      </a:srgbClr>
                    </a:gs>
                    <a:gs pos="25000">
                      <a:srgbClr val="F9BBA3">
                        <a:alpha val="100000"/>
                      </a:srgbClr>
                    </a:gs>
                    <a:gs pos="50000">
                      <a:srgbClr val="873F1E">
                        <a:alpha val="100000"/>
                      </a:srgbClr>
                    </a:gs>
                    <a:gs pos="75000">
                      <a:srgbClr val="DD7B65">
                        <a:alpha val="100000"/>
                      </a:srgbClr>
                    </a:gs>
                    <a:gs pos="100000">
                      <a:srgbClr val="9E6449">
                        <a:alpha val="100000"/>
                      </a:srgbClr>
                    </a:gs>
                  </a:gsLst>
                  <a:lin ang="5400000"/>
                </a:gra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ZA ROK 2025</a:t>
            </a:r>
          </a:p>
          <a:p>
            <a:pPr algn="l">
              <a:lnSpc>
                <a:spcPts val="11738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2883002"/>
            <a:ext cx="8285025" cy="145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04"/>
              </a:lnSpc>
            </a:pPr>
            <a:r>
              <a:rPr lang="en-US" b="true" sz="850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INFORMACJA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7938806" y="401290"/>
            <a:ext cx="1515216" cy="1908225"/>
          </a:xfrm>
          <a:custGeom>
            <a:avLst/>
            <a:gdLst/>
            <a:ahLst/>
            <a:cxnLst/>
            <a:rect r="r" b="b" t="t" l="l"/>
            <a:pathLst>
              <a:path h="1908225" w="1515216">
                <a:moveTo>
                  <a:pt x="0" y="0"/>
                </a:moveTo>
                <a:lnTo>
                  <a:pt x="1515216" y="0"/>
                </a:lnTo>
                <a:lnTo>
                  <a:pt x="1515216" y="1908225"/>
                </a:lnTo>
                <a:lnTo>
                  <a:pt x="0" y="1908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477402" y="4655737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477402" y="6349309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477402" y="8042880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496452" y="9774083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33720" y="6720784"/>
            <a:ext cx="30149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Specjalny Ośrodek Szkolno-Wychowawczy w Lipkach Wielkich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33720" y="8414355"/>
            <a:ext cx="2776816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48662" y="4959114"/>
            <a:ext cx="196485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Konserwacja i naprawa syren ala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rmowych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48662" y="6652685"/>
            <a:ext cx="2639262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Kariera bez barier – poprawa skuteczności procesów kształcenia i wychowania dzieci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 młodzieży ( w tym z niepełno-sprawnością)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148662" y="8346256"/>
            <a:ext cx="2396790" cy="938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Remont drogi powia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towej nr 1405F Zdroisko – Rybakowo                  Etap I, dotacja od Gminy Kłodawa 766 722,92 zł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294450" y="4959114"/>
            <a:ext cx="2273529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Lubuski Urząd Wojewódzki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294450" y="6489938"/>
            <a:ext cx="2273567" cy="1283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Instytut Badań Edukacyjnych – Państwowy Instytut Badawczy na zlecenie Ministerstwa Edukacji Narodowej. Operatorem Wsparcia jest Instytut ADN spółka z o.o. sp.k.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294450" y="8323845"/>
            <a:ext cx="1606262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Rządowy Fundusz Rozwoju Dróg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021998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21998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021998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375895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4 000,00 zł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375895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7 000,00 zł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375895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1 150 083,00 zł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787924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4 000,00 zł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787924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7 000,00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787924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1 916 805,92 zł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837158" y="6677368"/>
            <a:ext cx="1013091" cy="1013087"/>
            <a:chOff x="0" y="0"/>
            <a:chExt cx="6350000" cy="6349975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1170" t="0" r="-1170" b="0"/>
              </a:stretch>
            </a:blip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837158" y="8403406"/>
            <a:ext cx="1013091" cy="1013087"/>
            <a:chOff x="0" y="0"/>
            <a:chExt cx="6350000" cy="634997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25136" t="0" r="-25136" b="0"/>
              </a:stretch>
            </a:blipFill>
          </p:spPr>
        </p:sp>
      </p:grpSp>
      <p:sp>
        <p:nvSpPr>
          <p:cNvPr name="TextBox 40" id="40"/>
          <p:cNvSpPr txBox="true"/>
          <p:nvPr/>
        </p:nvSpPr>
        <p:spPr>
          <a:xfrm rot="0">
            <a:off x="2200395" y="4778306"/>
            <a:ext cx="3014941" cy="143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stanowisko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ds. Zarządzania Kryzysowego i Pionu Ochrony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837158" y="5016264"/>
            <a:ext cx="1013091" cy="1013087"/>
            <a:chOff x="0" y="0"/>
            <a:chExt cx="6350000" cy="634997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25136" t="0" r="-25136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REALIZOWANE W 2025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3021998" y="322886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375895" y="322886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3 876 990,00 zł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787924" y="32413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3 876 990,00 zł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200395" y="3293027"/>
            <a:ext cx="2776816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Powiatowe Centrum Pomocy Rodzinie</a:t>
            </a:r>
          </a:p>
        </p:txBody>
      </p:sp>
      <p:sp>
        <p:nvSpPr>
          <p:cNvPr name="Freeform 48" id="48"/>
          <p:cNvSpPr/>
          <p:nvPr/>
        </p:nvSpPr>
        <p:spPr>
          <a:xfrm flipH="false" flipV="false" rot="0">
            <a:off x="837158" y="3195043"/>
            <a:ext cx="992104" cy="992104"/>
          </a:xfrm>
          <a:custGeom>
            <a:avLst/>
            <a:gdLst/>
            <a:ahLst/>
            <a:cxnLst/>
            <a:rect r="r" b="b" t="t" l="l"/>
            <a:pathLst>
              <a:path h="992104" w="992104">
                <a:moveTo>
                  <a:pt x="0" y="0"/>
                </a:moveTo>
                <a:lnTo>
                  <a:pt x="992104" y="0"/>
                </a:lnTo>
                <a:lnTo>
                  <a:pt x="992104" y="992104"/>
                </a:lnTo>
                <a:lnTo>
                  <a:pt x="0" y="9921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15294488" y="3273133"/>
            <a:ext cx="2273529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Lubuski Urząd Wojewódzki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148662" y="3302209"/>
            <a:ext cx="2273529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Środki Finansowe z PFRON na zadanie Rehabilitacja społeczna i zawodowa osób niepełnosprawnych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477402" y="4655737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477402" y="6349309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477402" y="8042880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496452" y="9774083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33720" y="6720784"/>
            <a:ext cx="30149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2133720" y="8414355"/>
            <a:ext cx="2776816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48662" y="3265542"/>
            <a:ext cx="239679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Remont drogi powiatowej nr 1405F Zdroisko – Rybakowo                  Etap II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48662" y="4959114"/>
            <a:ext cx="1964850" cy="938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Przebudowa drogi powiatowej nr 1392F na odcinku  Lubno - Stan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owice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148662" y="6652685"/>
            <a:ext cx="2639262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Przebudowa wraz z rozbudową  drogi powiatowej nr 1410F na odcinku Lubno – Stare Dzieduszyce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48662" y="8346256"/>
            <a:ext cx="2776315" cy="1395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Remont drogi powia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towej 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nr 1402F na odcinku Płomykowo – Brzezinka w ramach zadania inwestycyjnego pn."Modernizacja drogi dojazdowej do gruntów rolnych – droga powiatowa nr 1402F"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294450" y="3310310"/>
            <a:ext cx="2273567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Rządowy Fundusz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Rozwoju Dróg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294450" y="4959114"/>
            <a:ext cx="2273529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Polski Ład – Program Inwestycji Strategicznych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294450" y="6489938"/>
            <a:ext cx="2273567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Polski Ład – Program Inwestycji Strategicznych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294450" y="8323845"/>
            <a:ext cx="2565632" cy="1074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Dotacja z budżetu województwa Lubuskiego związana  z wyłączeniem gruntów rolnych z produkcji rolniczej. Budowa i modernizacja dróg dojazdowych do gruntów rolnych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1 542 500,25 zł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021998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63 506,60 zł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21998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1 092 130,28 zł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021998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471 813,00 zł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2 313 750,00 zł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375895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1 910 882,24 zł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375895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5 700 000,00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375895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341 702,82 zł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3 856 250,25 zł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787924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1 974 388,84 zł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87924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6 792 130,28 zł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787924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708 005,64 zł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837158" y="8403406"/>
            <a:ext cx="1013091" cy="1013087"/>
            <a:chOff x="0" y="0"/>
            <a:chExt cx="6350000" cy="634997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2200395" y="3281231"/>
            <a:ext cx="30149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2200395" y="4959281"/>
            <a:ext cx="30149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grpSp>
        <p:nvGrpSpPr>
          <p:cNvPr name="Group 45" id="45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837158" y="5016264"/>
            <a:ext cx="1013091" cy="1013087"/>
            <a:chOff x="0" y="0"/>
            <a:chExt cx="6350000" cy="634997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837158" y="6762245"/>
            <a:ext cx="1013091" cy="1013087"/>
            <a:chOff x="0" y="0"/>
            <a:chExt cx="6350000" cy="6349975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sp>
        <p:nvSpPr>
          <p:cNvPr name="TextBox 51" id="51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REALIZOWANE W 2025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477402" y="4655737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477402" y="6349309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477402" y="8042880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496452" y="9774083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33720" y="6720784"/>
            <a:ext cx="30149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2133720" y="8414355"/>
            <a:ext cx="2776816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48662" y="3265542"/>
            <a:ext cx="2396790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Rewaloryzacja Kościoła Parafialnego pw. Podwyższenia Krzyża Świętego                            w Gralewie z 1708 roku, 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wkład: Parafia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48662" y="4959114"/>
            <a:ext cx="196485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Przebudowa drogi 1282F na terenie gminy Deszczn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o, Płonica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148662" y="6652685"/>
            <a:ext cx="2639262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Przebudowa wraz z rozbudową drogi powiatowej nr 1365F na odcinku Czechów – Santok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48662" y="8346256"/>
            <a:ext cx="2810578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Prace na linii kolejowej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nr 363 na odcinku Skwierzyna – Międzychód, KOLEJ +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294450" y="3243131"/>
            <a:ext cx="2273567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Polski Ład -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Program Ochrony Zabytków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294450" y="4959114"/>
            <a:ext cx="2273529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Rządowy Fundusz Rozwoju Dróg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294450" y="6705095"/>
            <a:ext cx="2273567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Polski Ład - Program Inwestycji Strategicznych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294450" y="8323845"/>
            <a:ext cx="2565632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Dotacja przekazana do urzędu Marszałkowskiego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66 000,00 zł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021998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4 049 287,00 zł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21998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2 133 031,75 zł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021998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8 394,01 zł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3 234 000,00 zł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375895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3 489 923,00 zł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375895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6 650 000,00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375895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00,00 zł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3 300 000,00 zł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787924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7 539 210,00 zł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87924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8 783 031,75 zł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787924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8 394,01 zł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837158" y="8403406"/>
            <a:ext cx="1013091" cy="1013087"/>
            <a:chOff x="0" y="0"/>
            <a:chExt cx="6350000" cy="634997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2200395" y="3281231"/>
            <a:ext cx="30149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2200395" y="4959281"/>
            <a:ext cx="30149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grpSp>
        <p:nvGrpSpPr>
          <p:cNvPr name="Group 45" id="45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837158" y="5016264"/>
            <a:ext cx="1013091" cy="1013087"/>
            <a:chOff x="0" y="0"/>
            <a:chExt cx="6350000" cy="634997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837158" y="6762245"/>
            <a:ext cx="1013091" cy="1013087"/>
            <a:chOff x="0" y="0"/>
            <a:chExt cx="6350000" cy="6349975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sp>
        <p:nvSpPr>
          <p:cNvPr name="TextBox 51" id="51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REALIZOWANE W 2025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477402" y="4655737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477402" y="6349309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477402" y="8042880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48662" y="3265542"/>
            <a:ext cx="239679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Modernizacja ewidencji gruntów i budynków Gmina Santok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48662" y="4959114"/>
            <a:ext cx="1964850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Modernizacja budynku Specjalnego Ośrodka Szkolno-Wychowawczeg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 (SOSW) w Lipkach Wielkich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294450" y="3298562"/>
            <a:ext cx="2273567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Budżet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Państwa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294450" y="4959114"/>
            <a:ext cx="2273529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Polski Ład - Program Inwestycji Strategicznych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296 082,71 zł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021998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3 454 571,93 zł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300 000,00 zł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375895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4 165 000,00 zł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596 982,71 zł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787924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7 619 571,93 zł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200395" y="3281231"/>
            <a:ext cx="30149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2200395" y="4959281"/>
            <a:ext cx="30149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grpSp>
        <p:nvGrpSpPr>
          <p:cNvPr name="Group 30" id="30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837158" y="5016264"/>
            <a:ext cx="1013091" cy="1013087"/>
            <a:chOff x="0" y="0"/>
            <a:chExt cx="6350000" cy="634997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REALIZOWANE W 2025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133720" y="6655772"/>
            <a:ext cx="2776816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148662" y="6587673"/>
            <a:ext cx="2527682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Przebudowa drogi 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nr 1365F Gorzów Wlkp. – Czechów, 997 m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294450" y="6565261"/>
            <a:ext cx="1606262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Rządowy Fundusz Rozwoju Dróg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021998" y="6559098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2 678 460,56 zł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375895" y="6559098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2 519 032,00 zł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787924" y="6559098"/>
            <a:ext cx="207938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5 197 492,56 zł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837158" y="6644823"/>
            <a:ext cx="1013091" cy="1013087"/>
            <a:chOff x="0" y="0"/>
            <a:chExt cx="6350000" cy="634997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3933" y="6905544"/>
            <a:ext cx="3195994" cy="3195994"/>
          </a:xfrm>
          <a:custGeom>
            <a:avLst/>
            <a:gdLst/>
            <a:ahLst/>
            <a:cxnLst/>
            <a:rect r="r" b="b" t="t" l="l"/>
            <a:pathLst>
              <a:path h="3195994" w="3195994">
                <a:moveTo>
                  <a:pt x="0" y="0"/>
                </a:moveTo>
                <a:lnTo>
                  <a:pt x="3195994" y="0"/>
                </a:lnTo>
                <a:lnTo>
                  <a:pt x="3195994" y="3195994"/>
                </a:lnTo>
                <a:lnTo>
                  <a:pt x="0" y="31959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1435576" y="1495893"/>
            <a:ext cx="6132403" cy="92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19"/>
              </a:lnSpc>
            </a:pPr>
            <a:r>
              <a:rPr lang="en-US" sz="2199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wartość projektów: 50 192 366,09 zł</a:t>
            </a:r>
          </a:p>
          <a:p>
            <a:pPr algn="r">
              <a:lnSpc>
                <a:spcPts val="2419"/>
              </a:lnSpc>
            </a:pPr>
            <a:r>
              <a:rPr lang="en-US" sz="2199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wartość dofinansowania: 33 971 457,97 zł</a:t>
            </a:r>
          </a:p>
          <a:p>
            <a:pPr algn="r" marL="0" indent="0" lvl="0">
              <a:lnSpc>
                <a:spcPts val="241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wkład własny: 15 493 695,38 zł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598532" y="914522"/>
            <a:ext cx="12528202" cy="947577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REALIZOWANE W 2025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477402" y="4655737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477402" y="6349309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477402" y="8042880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496452" y="9774083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2131265" y="6698372"/>
            <a:ext cx="239827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Stanowisko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ds. Oświaty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Wychowania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48662" y="3265542"/>
            <a:ext cx="2396790" cy="25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Lubuska Szkoła Przyszłości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48662" y="4959114"/>
            <a:ext cx="196485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Klucz do samodzielności  (mieszkania treningowe, usługi społeczne)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148662" y="6652685"/>
            <a:ext cx="2396790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Wyrównanie poziomu wyposażenia szkół w przenośne urządzenia multimedialne – nieodpłatne przekazanie sprzętu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48662" y="8346256"/>
            <a:ext cx="2639262" cy="1395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Aktywizacja zawodowa osób bez-robotnych  z powiatu gorzowskiego (I) - wyposażenie lub doposażenie stanowiska pracy, jednorazowe środki na podjęcie działalności gospodarczej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294450" y="3293862"/>
            <a:ext cx="2273567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Działanie FELB.05.01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– Infrastruktura edukacyjna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294450" y="4959114"/>
            <a:ext cx="2273529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Działanie FELB.0614- aktywizacja społeczna, mieszkalnictwo i wsparcie rodziny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294450" y="6705095"/>
            <a:ext cx="2273567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Krajowy Plan Odbudowy</a:t>
            </a:r>
          </a:p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 Zwiększenia Odporności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294450" y="8323845"/>
            <a:ext cx="2394316" cy="1283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Ministerstwo Rodziny Pracy I Polityki Społecznej Europejski Fundusz Społeczny Plus Priorytet 6, Działanie 6.1, ze środków Europejskiego Funduszu Społecznego Plus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225 000,00 zł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021998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66 300,00 zł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21998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00,00 zł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021998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24 779,70 zł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1 275 000,00 zł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375895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1 259 700,00 zł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375895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00,00 zł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375895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140 418,29 zł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1 500 000,00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787924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1 326 000,00 zł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787924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420 915,59 zł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787924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165 197,99 zł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837158" y="8403406"/>
            <a:ext cx="1013091" cy="1013087"/>
            <a:chOff x="0" y="0"/>
            <a:chExt cx="6350000" cy="634997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9652" t="0" r="-9652" b="0"/>
              </a:stretch>
            </a:blipFill>
          </p:spPr>
        </p:sp>
      </p:grpSp>
      <p:sp>
        <p:nvSpPr>
          <p:cNvPr name="TextBox 40" id="40"/>
          <p:cNvSpPr txBox="true"/>
          <p:nvPr/>
        </p:nvSpPr>
        <p:spPr>
          <a:xfrm rot="0">
            <a:off x="2200395" y="3281231"/>
            <a:ext cx="30149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41" id="41"/>
          <p:cNvSpPr txBox="true"/>
          <p:nvPr/>
        </p:nvSpPr>
        <p:spPr>
          <a:xfrm rot="0">
            <a:off x="2200395" y="4959281"/>
            <a:ext cx="30149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grpSp>
        <p:nvGrpSpPr>
          <p:cNvPr name="Group 42" id="42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5136" t="0" r="-25136" b="0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837158" y="5016264"/>
            <a:ext cx="1013091" cy="1013087"/>
            <a:chOff x="0" y="0"/>
            <a:chExt cx="6350000" cy="6349975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5136" t="0" r="-25136" b="0"/>
              </a:stretch>
            </a:blip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837158" y="6762245"/>
            <a:ext cx="1013091" cy="1013087"/>
            <a:chOff x="0" y="0"/>
            <a:chExt cx="6350000" cy="6349975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5136" t="0" r="-25136" b="0"/>
              </a:stretch>
            </a:blipFill>
          </p:spPr>
        </p:sp>
      </p:grpSp>
      <p:sp>
        <p:nvSpPr>
          <p:cNvPr name="TextBox 48" id="48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 POZYSKANE</a:t>
            </a:r>
          </a:p>
        </p:txBody>
      </p:sp>
      <p:sp>
        <p:nvSpPr>
          <p:cNvPr name="Freeform 49" id="49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496452" y="1039412"/>
            <a:ext cx="3921727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Unii Europejskiej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200395" y="8407678"/>
            <a:ext cx="2398271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Powiatowy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Urząd Pracy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477402" y="4655737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477402" y="7128899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477402" y="8711553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837158" y="7457511"/>
            <a:ext cx="992104" cy="992104"/>
          </a:xfrm>
          <a:custGeom>
            <a:avLst/>
            <a:gdLst/>
            <a:ahLst/>
            <a:cxnLst/>
            <a:rect r="r" b="b" t="t" l="l"/>
            <a:pathLst>
              <a:path h="992104" w="992104">
                <a:moveTo>
                  <a:pt x="0" y="0"/>
                </a:moveTo>
                <a:lnTo>
                  <a:pt x="992104" y="0"/>
                </a:lnTo>
                <a:lnTo>
                  <a:pt x="992104" y="992104"/>
                </a:lnTo>
                <a:lnTo>
                  <a:pt x="0" y="992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10" t="0" r="-121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294450" y="3114566"/>
            <a:ext cx="2273567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Interreg Brandennburg P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olska Fundusz Małych Projektów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291648" y="7400361"/>
            <a:ext cx="2273567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Stowarzyszenie Gmin Polskich Euroregionu Pro Eur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opa Viadrina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96452" y="1039412"/>
            <a:ext cx="3921727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Unii Europejskiej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37158" y="5011524"/>
            <a:ext cx="1013091" cy="1013087"/>
            <a:chOff x="0" y="0"/>
            <a:chExt cx="6350000" cy="634997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2133720" y="7370516"/>
            <a:ext cx="2876037" cy="96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9"/>
              </a:lnSpc>
            </a:pPr>
            <a:r>
              <a:rPr lang="en-US" b="true" sz="19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Specjalny Ośrodek Szkolno-Wychowawczy w Lipkach Wielkich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148662" y="3265542"/>
            <a:ext cx="196485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Wspólna Przestrzeń Forum Współpracy 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 Dziedzictwa Kulturowego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148662" y="4959114"/>
            <a:ext cx="196485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Transgraniczne Zawody Wędka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rskie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148662" y="7427512"/>
            <a:ext cx="196485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Dzień kulinarnych znajomości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19 108,84 zł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021998" y="4930539"/>
            <a:ext cx="1964850" cy="668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9 046,42 zł</a:t>
            </a:r>
          </a:p>
          <a:p>
            <a:pPr algn="l">
              <a:lnSpc>
                <a:spcPts val="2520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13021998" y="739893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100,00 zł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79 409,32 zł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375895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36 185,58 zł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375895" y="739893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1 920,00 zł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98 518,16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787924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45 232,00 zł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787924" y="739893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2 020,00 zł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 POZYSKANE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200395" y="3281231"/>
            <a:ext cx="30149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39" id="39"/>
          <p:cNvSpPr txBox="true"/>
          <p:nvPr/>
        </p:nvSpPr>
        <p:spPr>
          <a:xfrm rot="0">
            <a:off x="2133720" y="4970062"/>
            <a:ext cx="239827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Spraw Społecznych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Promocji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5294450" y="4808137"/>
            <a:ext cx="2433141" cy="212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Fundusz Małych Projektów  (FMP) w Euroregionie PRO EUROPA VIADRINA w ramach Programu Współpracy INTERREG VI A Brandenburgia-Polska 2021-2027 w ramach celu szczegółowego: 6.3 Budowanie wzajemnego zaufania, w szczególności p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oprzez wspieranie działań ułatwiających  kontakty międzyludzkie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837158" y="9040144"/>
            <a:ext cx="1013091" cy="1013087"/>
            <a:chOff x="0" y="0"/>
            <a:chExt cx="6350000" cy="634997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2133720" y="8998683"/>
            <a:ext cx="239827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Stanowisko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ds. Oświaty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Wychowania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148662" y="8982994"/>
            <a:ext cx="2396790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nieodpłatne prze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kazanie sprzętu: zestawy narzędzi informatycznych na potrzeby prowadzenia lekcji zdalnych lub hybrydowych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5291648" y="9014450"/>
            <a:ext cx="1964850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Krajowy Plan Odbudowy</a:t>
            </a:r>
          </a:p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 Zwiększenia Odp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orności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081234" y="898587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nie dotyczy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435131" y="898587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nie dotyczy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7847159" y="898587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nie d</a:t>
            </a: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otyczy</a:t>
            </a:r>
          </a:p>
        </p:txBody>
      </p:sp>
      <p:sp>
        <p:nvSpPr>
          <p:cNvPr name="Freeform 49" id="49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7035827"/>
            <a:ext cx="3800725" cy="2446285"/>
          </a:xfrm>
          <a:custGeom>
            <a:avLst/>
            <a:gdLst/>
            <a:ahLst/>
            <a:cxnLst/>
            <a:rect r="r" b="b" t="t" l="l"/>
            <a:pathLst>
              <a:path h="2446285" w="3800725">
                <a:moveTo>
                  <a:pt x="0" y="0"/>
                </a:moveTo>
                <a:lnTo>
                  <a:pt x="3800725" y="0"/>
                </a:lnTo>
                <a:lnTo>
                  <a:pt x="3800725" y="2446285"/>
                </a:lnTo>
                <a:lnTo>
                  <a:pt x="0" y="2446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96452" y="1039412"/>
            <a:ext cx="3921727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Unii Europejskiej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35576" y="1495893"/>
            <a:ext cx="6132403" cy="92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19"/>
              </a:lnSpc>
            </a:pPr>
            <a:r>
              <a:rPr lang="en-US" sz="2199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wartość projektów: 2 057 883,74 zł</a:t>
            </a:r>
          </a:p>
          <a:p>
            <a:pPr algn="r">
              <a:lnSpc>
                <a:spcPts val="2419"/>
              </a:lnSpc>
            </a:pPr>
            <a:r>
              <a:rPr lang="en-US" sz="2199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wartość dofinansowania: 1 517 633,19 zł</a:t>
            </a:r>
          </a:p>
          <a:p>
            <a:pPr algn="r" marL="0" indent="0" lvl="0">
              <a:lnSpc>
                <a:spcPts val="241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wkład własny: 119 334,96 zł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277087" y="294086"/>
            <a:ext cx="9171090" cy="10700072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 POZYSKANE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9652" t="0" r="-9652" b="0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rot="0">
            <a:off x="477402" y="4655737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837158" y="5016264"/>
            <a:ext cx="1013091" cy="1013087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9652" t="0" r="-9652" b="0"/>
              </a:stretch>
            </a:blipFill>
          </p:spPr>
        </p:sp>
      </p:grpSp>
      <p:sp>
        <p:nvSpPr>
          <p:cNvPr name="AutoShape 10" id="10"/>
          <p:cNvSpPr/>
          <p:nvPr/>
        </p:nvSpPr>
        <p:spPr>
          <a:xfrm rot="0">
            <a:off x="477402" y="6349309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477402" y="8042880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0">
            <a:off x="496452" y="9774083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33720" y="6720784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Powiatowy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Urząd Pracy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2133720" y="8233380"/>
            <a:ext cx="2776816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Dom Pomocy Społecznej w Kamie</a:t>
            </a:r>
            <a:r>
              <a:rPr lang="en-US" b="true" sz="2199" u="non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niu Wielkim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148662" y="3265542"/>
            <a:ext cx="239679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Wydatki fakultatywne - wydatki związane  z funkcjonowaniem urzędu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148662" y="4959114"/>
            <a:ext cx="2396790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Świadczenia obligato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ryjne - wypłata zasiłków, dodatków aktywizacyjnych, świadczeń integracyjnych oraz pochodnych od tych świadczeń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148662" y="6652685"/>
            <a:ext cx="2792630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Środki na dofinasowanie kosztów wynagrodzeń i składek na ubezpieczenia społeczne pracowników Powiatowego Urzędu Pracy w Gorzowie Wielkopolski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148662" y="8346256"/>
            <a:ext cx="239679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Remont pomieszczeń sani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tarnych w Domu Pomocy Społecznej w Kamieniu Wielkim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294450" y="3114566"/>
            <a:ext cx="2273567" cy="65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Ministerstwo Ro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dziny Pracy</a:t>
            </a:r>
          </a:p>
          <a:p>
            <a:pPr algn="l">
              <a:lnSpc>
                <a:spcPts val="1679"/>
              </a:lnSpc>
            </a:pPr>
            <a:r>
              <a:rPr lang="en-US" sz="1199" u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 Polityki Społecznej</a:t>
            </a:r>
          </a:p>
          <a:p>
            <a:pPr algn="l">
              <a:lnSpc>
                <a:spcPts val="1679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15294450" y="4959114"/>
            <a:ext cx="2273529" cy="65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Ministerstwo Rodziny Prac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y</a:t>
            </a:r>
          </a:p>
          <a:p>
            <a:pPr algn="l">
              <a:lnSpc>
                <a:spcPts val="1679"/>
              </a:lnSpc>
            </a:pPr>
            <a:r>
              <a:rPr lang="en-US" sz="1199" u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 Polityki Społecznej</a:t>
            </a:r>
          </a:p>
          <a:p>
            <a:pPr algn="l">
              <a:lnSpc>
                <a:spcPts val="1679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15294450" y="6489938"/>
            <a:ext cx="2273567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Ministerstwo Rodziny Pracy</a:t>
            </a:r>
          </a:p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 Polityki Społecznej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294450" y="8323845"/>
            <a:ext cx="2429891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Państwowy Fundusz Rehabilitacji Osób Niepełnosprawnych (PFRON) – „Program wyrównywania różnic między regionami III”, obszar F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021998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021998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021998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160 920,00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641 078,27 zł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375895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21 990 000,00 zł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375895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334 660,00 zł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375895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160 920,00 zł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641 078,27 zł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787924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21 990 000,00 zł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787924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334 660,00 zł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787924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321 840,00 zł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167058" y="4997214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Powiatowy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Urząd Pracy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2200395" y="3331127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Powiatowy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Urząd Pracy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grpSp>
        <p:nvGrpSpPr>
          <p:cNvPr name="Group 47" id="47"/>
          <p:cNvGrpSpPr/>
          <p:nvPr/>
        </p:nvGrpSpPr>
        <p:grpSpPr>
          <a:xfrm rot="0">
            <a:off x="837158" y="6677368"/>
            <a:ext cx="1013091" cy="1013087"/>
            <a:chOff x="0" y="0"/>
            <a:chExt cx="6350000" cy="634997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9652" t="0" r="-9652" b="0"/>
              </a:stretch>
            </a:blipFill>
          </p:spPr>
        </p:sp>
      </p:grpSp>
      <p:sp>
        <p:nvSpPr>
          <p:cNvPr name="TextBox 49" id="49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 POZYSKANE</a:t>
            </a:r>
          </a:p>
        </p:txBody>
      </p:sp>
      <p:grpSp>
        <p:nvGrpSpPr>
          <p:cNvPr name="Group 50" id="50"/>
          <p:cNvGrpSpPr/>
          <p:nvPr/>
        </p:nvGrpSpPr>
        <p:grpSpPr>
          <a:xfrm rot="0">
            <a:off x="837158" y="8252430"/>
            <a:ext cx="1013091" cy="1013087"/>
            <a:chOff x="0" y="0"/>
            <a:chExt cx="6350000" cy="6349975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38996" t="0" r="-38996" b="0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rot="0">
            <a:off x="477402" y="4655737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837158" y="5016264"/>
            <a:ext cx="1013091" cy="1013087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9652" t="0" r="-9652" b="0"/>
              </a:stretch>
            </a:blipFill>
          </p:spPr>
        </p:sp>
      </p:grpSp>
      <p:sp>
        <p:nvSpPr>
          <p:cNvPr name="AutoShape 10" id="10"/>
          <p:cNvSpPr/>
          <p:nvPr/>
        </p:nvSpPr>
        <p:spPr>
          <a:xfrm rot="0">
            <a:off x="477402" y="6349309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477402" y="8042880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0">
            <a:off x="496452" y="9774083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148662" y="3265542"/>
            <a:ext cx="2546254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Wieloaspektowa i kompleksowa pomoc niepełnosprawnemu dziecku w okresie od 0. roku życia do rozpoczęcia nauki w szkole oraz jego rodziny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48662" y="4959114"/>
            <a:ext cx="2739919" cy="1074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Aktywizacja zawodowa osób niepełno-sprawnych (podjęcie działalności gospodarczej oraz refundacji dla praco-dawców kosztów wyposażenia stano-wiska p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racy osoby niepełnosprawnej)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148662" y="6652685"/>
            <a:ext cx="239679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Olimpiady Specjalne Polska - organizacja pozalekcyjnych  zajęć sportowych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148662" y="8346256"/>
            <a:ext cx="2396790" cy="938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Modernizacja systemu uzdatni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ania i odzysku wody w procesie pralniczym w ZAZ, wkład: Fundacja Stephanus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294450" y="3114566"/>
            <a:ext cx="2273567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Program kompleksowego wsparcia dla rodzin „Za życiem”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294450" y="4959114"/>
            <a:ext cx="2273529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PFRON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294450" y="6489938"/>
            <a:ext cx="2273567" cy="1074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Ministerstwa Sportu i Turystyki – Upowszechnianie sportu osób z niepełnosprawnościami ze środków Funduszu Rozwoju Kultury Fizycznej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294450" y="8323845"/>
            <a:ext cx="2429891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Program wyrównywania różnic między  regionami III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021998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021998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021998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110 000,00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375895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164 900,00 zł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375895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2 000,00 zł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375895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48 397,67 zł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110 000,00 zł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787924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164 900,00 zł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787924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2 000,00 zł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787924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60 497,12 zł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167058" y="4997214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Powiatowy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Urząd Pracy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2200395" y="3331127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Stanowisko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ds. Oświaty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Wychowania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0">
            <a:off x="837158" y="6703004"/>
            <a:ext cx="992104" cy="992104"/>
          </a:xfrm>
          <a:custGeom>
            <a:avLst/>
            <a:gdLst/>
            <a:ahLst/>
            <a:cxnLst/>
            <a:rect r="r" b="b" t="t" l="l"/>
            <a:pathLst>
              <a:path h="992104" w="992104">
                <a:moveTo>
                  <a:pt x="0" y="0"/>
                </a:moveTo>
                <a:lnTo>
                  <a:pt x="992104" y="0"/>
                </a:lnTo>
                <a:lnTo>
                  <a:pt x="992104" y="992104"/>
                </a:lnTo>
                <a:lnTo>
                  <a:pt x="0" y="9921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10" t="0" r="-121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 POZYSKANE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133720" y="6692209"/>
            <a:ext cx="2876037" cy="96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9"/>
              </a:lnSpc>
            </a:pPr>
            <a:r>
              <a:rPr lang="en-US" b="true" sz="19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Specjalny Ośrodek Szkolno-Wychowawczy w Lipkach Wielkich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133720" y="8414355"/>
            <a:ext cx="2776816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837158" y="8403406"/>
            <a:ext cx="1013091" cy="1013087"/>
            <a:chOff x="0" y="0"/>
            <a:chExt cx="6350000" cy="6349975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221000">
            <a:off x="-739673" y="2327520"/>
            <a:ext cx="4227863" cy="8884754"/>
            <a:chOff x="0" y="0"/>
            <a:chExt cx="1113511" cy="2340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13511" cy="2340017"/>
            </a:xfrm>
            <a:custGeom>
              <a:avLst/>
              <a:gdLst/>
              <a:ahLst/>
              <a:cxnLst/>
              <a:rect r="r" b="b" t="t" l="l"/>
              <a:pathLst>
                <a:path h="2340017" w="1113511">
                  <a:moveTo>
                    <a:pt x="0" y="0"/>
                  </a:moveTo>
                  <a:lnTo>
                    <a:pt x="1113511" y="0"/>
                  </a:lnTo>
                  <a:lnTo>
                    <a:pt x="1113511" y="2340017"/>
                  </a:lnTo>
                  <a:lnTo>
                    <a:pt x="0" y="2340017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13511" cy="2378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863084" y="0"/>
            <a:ext cx="11424916" cy="1450602"/>
            <a:chOff x="0" y="0"/>
            <a:chExt cx="3009031" cy="38205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09031" cy="382052"/>
            </a:xfrm>
            <a:custGeom>
              <a:avLst/>
              <a:gdLst/>
              <a:ahLst/>
              <a:cxnLst/>
              <a:rect r="r" b="b" t="t" l="l"/>
              <a:pathLst>
                <a:path h="382052" w="3009031">
                  <a:moveTo>
                    <a:pt x="0" y="0"/>
                  </a:moveTo>
                  <a:lnTo>
                    <a:pt x="3009031" y="0"/>
                  </a:lnTo>
                  <a:lnTo>
                    <a:pt x="3009031" y="382052"/>
                  </a:lnTo>
                  <a:lnTo>
                    <a:pt x="0" y="382052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009031" cy="4201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220000">
            <a:off x="5781132" y="-1174426"/>
            <a:ext cx="2524663" cy="3224403"/>
            <a:chOff x="0" y="0"/>
            <a:chExt cx="664932" cy="8492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4932" cy="849225"/>
            </a:xfrm>
            <a:custGeom>
              <a:avLst/>
              <a:gdLst/>
              <a:ahLst/>
              <a:cxnLst/>
              <a:rect r="r" b="b" t="t" l="l"/>
              <a:pathLst>
                <a:path h="849225" w="664932">
                  <a:moveTo>
                    <a:pt x="0" y="0"/>
                  </a:moveTo>
                  <a:lnTo>
                    <a:pt x="664932" y="0"/>
                  </a:lnTo>
                  <a:lnTo>
                    <a:pt x="664932" y="849225"/>
                  </a:lnTo>
                  <a:lnTo>
                    <a:pt x="0" y="849225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664932" cy="887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666948" y="-2076183"/>
            <a:ext cx="9122418" cy="912241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1416849" y="-1771570"/>
            <a:ext cx="8622222" cy="862222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-1074560" y="-1429281"/>
            <a:ext cx="7937644" cy="7937644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-122937">
              <a:off x="-5" y="-5"/>
              <a:ext cx="812810" cy="812810"/>
            </a:xfrm>
            <a:custGeom>
              <a:avLst/>
              <a:gdLst/>
              <a:ahLst/>
              <a:cxnLst/>
              <a:rect r="r" b="b" t="t" l="l"/>
              <a:pathLst>
                <a:path h="812810" w="812810">
                  <a:moveTo>
                    <a:pt x="420935" y="265"/>
                  </a:moveTo>
                  <a:cubicBezTo>
                    <a:pt x="196630" y="-7760"/>
                    <a:pt x="8290" y="167570"/>
                    <a:pt x="265" y="391875"/>
                  </a:cubicBezTo>
                  <a:cubicBezTo>
                    <a:pt x="-7760" y="616180"/>
                    <a:pt x="167570" y="804520"/>
                    <a:pt x="391875" y="812545"/>
                  </a:cubicBezTo>
                  <a:cubicBezTo>
                    <a:pt x="616180" y="820570"/>
                    <a:pt x="804520" y="645240"/>
                    <a:pt x="812545" y="420935"/>
                  </a:cubicBezTo>
                  <a:cubicBezTo>
                    <a:pt x="820570" y="196630"/>
                    <a:pt x="645240" y="8290"/>
                    <a:pt x="420935" y="265"/>
                  </a:cubicBezTo>
                  <a:close/>
                </a:path>
              </a:pathLst>
            </a:custGeom>
            <a:blipFill>
              <a:blip r:embed="rId3"/>
              <a:stretch>
                <a:fillRect l="-13098" t="0" r="-38542" b="-910"/>
              </a:stretch>
            </a:blipFill>
            <a:ln w="1619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18" id="18"/>
          <p:cNvSpPr txBox="true"/>
          <p:nvPr/>
        </p:nvSpPr>
        <p:spPr>
          <a:xfrm rot="0">
            <a:off x="8720002" y="231589"/>
            <a:ext cx="7859136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ŚRODKI UNIJNE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057301" y="2376280"/>
            <a:ext cx="9721156" cy="733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Pozyskano środki w formie grantu (1 transza) w ramach Funduszy Europejskich na Rozwój cyfrowy 2021-2027 (FERC) Priorytet II: Zaawansowane usługi cyfrowe. Działanie 2.2 – Wzmocnienie krajowego systemu cyberbezpieczeństwa na lata 2024-2026.</a:t>
            </a:r>
          </a:p>
          <a:p>
            <a:pPr algn="just">
              <a:lnSpc>
                <a:spcPts val="2639"/>
              </a:lnSpc>
            </a:pPr>
          </a:p>
          <a:p>
            <a:pPr algn="just">
              <a:lnSpc>
                <a:spcPts val="2639"/>
              </a:lnSpc>
            </a:pP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Łączna kwota wydatków w projekcie: 922.000,00 zł</a:t>
            </a: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Unia Europejska: 713.166,98 zł</a:t>
            </a: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Wkład Budżetu Państwa: 125.852,99 zł</a:t>
            </a: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Wkład własny: 82.980,03 zł</a:t>
            </a:r>
          </a:p>
          <a:p>
            <a:pPr algn="just">
              <a:lnSpc>
                <a:spcPts val="2639"/>
              </a:lnSpc>
            </a:pPr>
          </a:p>
          <a:p>
            <a:pPr algn="just">
              <a:lnSpc>
                <a:spcPts val="2639"/>
              </a:lnSpc>
            </a:pP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Zrealizowano: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Wydatki bieżące ogółem: 46.198,30 zł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·Odnowienie licencji oprogramowania antywirusowego – łącznie: 39.015,60 zł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·usługi doradcze w związku z realizacją projektu – łącznie: 7.182,70 zł</a:t>
            </a:r>
          </a:p>
          <a:p>
            <a:pPr algn="just">
              <a:lnSpc>
                <a:spcPts val="2639"/>
              </a:lnSpc>
            </a:pP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Wydatki inwestycyjne ogółem: 283.623,24 zł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·Zakup urządzenia UTM wraz z licencjami – łącznie: 104.046,93 zł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·zakup serwera dedykowanego na systemu kopii zapasowych typu off-line oraz zakup wielodyskowych urządzeń dla systemu kopii zapasowych typu off-line – łącznie: 179.576,31 zł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057301" y="1687306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Cyberbezpieczny Samorząd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76228" y="8377030"/>
            <a:ext cx="5679243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Wydatki w roku 2025: 329.821,54 zł</a:t>
            </a: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Unia Europejska: 255.116,97 zł</a:t>
            </a: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Budżet Państwa: 45.020,65 zł</a:t>
            </a: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Wkład Własny:</a:t>
            </a: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 29.683,92 zł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6579138" y="289025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33720" y="3476516"/>
            <a:ext cx="2538017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i Rozwoju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148662" y="3265542"/>
            <a:ext cx="2210774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Modernizacja pomieszczenia sanitarnego w budynku WTZ w Kamieniu Wielkim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294450" y="3114566"/>
            <a:ext cx="2549138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Program wyrównywania róż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nic między  regionami III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12 153,00 zł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48 612,00 zł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60 765,00 zł</a:t>
            </a:r>
          </a:p>
        </p:txBody>
      </p:sp>
      <p:sp>
        <p:nvSpPr>
          <p:cNvPr name="AutoShape 21" id="21"/>
          <p:cNvSpPr/>
          <p:nvPr/>
        </p:nvSpPr>
        <p:spPr>
          <a:xfrm>
            <a:off x="477402" y="6837086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2" id="22"/>
          <p:cNvGrpSpPr/>
          <p:nvPr/>
        </p:nvGrpSpPr>
        <p:grpSpPr>
          <a:xfrm rot="0">
            <a:off x="837158" y="7192850"/>
            <a:ext cx="1013091" cy="1013087"/>
            <a:chOff x="0" y="0"/>
            <a:chExt cx="6350000" cy="634997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9652" t="0" r="-9652" b="0"/>
              </a:stretch>
            </a:blipFill>
          </p:spPr>
        </p:sp>
      </p:grpSp>
      <p:sp>
        <p:nvSpPr>
          <p:cNvPr name="AutoShape 24" id="24"/>
          <p:cNvSpPr/>
          <p:nvPr/>
        </p:nvSpPr>
        <p:spPr>
          <a:xfrm>
            <a:off x="496452" y="8568289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2133720" y="7151388"/>
            <a:ext cx="239827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Powiatowy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Urząd Pracy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5148662" y="7135700"/>
            <a:ext cx="2396790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Krajowy Fundusz Szkoleniowy - wsparcie kszt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ałcenia ustawicznego podejmowanego  z inicjatywy lub za zgodą pracodawcy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316302" y="7113288"/>
            <a:ext cx="2743358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Ministerstwo Rodziny Pracy</a:t>
            </a:r>
          </a:p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 Polityki Sp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ołecznej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021998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375895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1 855 693,07 zł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787924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1 855 693,07 zł</a:t>
            </a:r>
          </a:p>
        </p:txBody>
      </p:sp>
      <p:sp>
        <p:nvSpPr>
          <p:cNvPr name="AutoShape 31" id="31"/>
          <p:cNvSpPr/>
          <p:nvPr/>
        </p:nvSpPr>
        <p:spPr>
          <a:xfrm>
            <a:off x="477402" y="4947283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 POZYSKANE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837158" y="5326882"/>
            <a:ext cx="1013091" cy="1013087"/>
            <a:chOff x="0" y="0"/>
            <a:chExt cx="6350000" cy="634997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9652" t="0" r="-9652" b="0"/>
              </a:stretch>
            </a:blip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2133720" y="5285421"/>
            <a:ext cx="239827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Powiatowy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Urząd Pracy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38" id="38"/>
          <p:cNvSpPr txBox="true"/>
          <p:nvPr/>
        </p:nvSpPr>
        <p:spPr>
          <a:xfrm rot="0">
            <a:off x="5148662" y="5269732"/>
            <a:ext cx="2020137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Bezrobot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ni zamieszkujący  na wsi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5316302" y="5247321"/>
            <a:ext cx="2743358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Ministerstwo Rodziny Pracy</a:t>
            </a:r>
          </a:p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 Polityki Sp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ołecznej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021998" y="524115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375895" y="524115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303 733,05 zł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787924" y="524115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303 733,05 zł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>
            <a:off x="477402" y="6837086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496452" y="8568289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477402" y="4947283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133720" y="3346976"/>
            <a:ext cx="2538017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Powiatowy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Urząd Pracy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48662" y="3265542"/>
            <a:ext cx="2639262" cy="1395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Algorytm - aktywizacja osób bezrobotnych m.in: roboty publiczne, prace społecznie użyteczne, koszty szkoleń, koszty badan lekarskich, doposażenie lub wyposażenie stanowiska pracy itp.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294450" y="3114566"/>
            <a:ext cx="2549138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Minister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stwo Rodziny Pracy </a:t>
            </a:r>
          </a:p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 Polityki Społecznej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6 052 587,41 zł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6 052 587,41 zł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148662" y="5370011"/>
            <a:ext cx="196485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Aktywny do kwadratu – Aktywna Szkoła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48662" y="7135700"/>
            <a:ext cx="2020137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Polsko-Ukr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aińska Wymiana Młodzieży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294450" y="5387791"/>
            <a:ext cx="2765210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Ministerstwo Sportu i Tury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styki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316302" y="7113288"/>
            <a:ext cx="2743358" cy="65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Program Narodowego Centrum Kultury POLSKO - UKRAIŃSKA WYMIANA MŁODZIEŻY 2025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021998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21998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375895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2 250,00 zł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375895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60 000,00 zł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787924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2 250,00 zł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787924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60 000,00 zł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 POZYSKANE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9652" t="0" r="-9652" b="0"/>
              </a:stretch>
            </a:blipFill>
          </p:spPr>
        </p:sp>
      </p:grpSp>
      <p:sp>
        <p:nvSpPr>
          <p:cNvPr name="Freeform 37" id="37"/>
          <p:cNvSpPr/>
          <p:nvPr/>
        </p:nvSpPr>
        <p:spPr>
          <a:xfrm flipH="false" flipV="false" rot="0">
            <a:off x="837158" y="5396133"/>
            <a:ext cx="992104" cy="992104"/>
          </a:xfrm>
          <a:custGeom>
            <a:avLst/>
            <a:gdLst/>
            <a:ahLst/>
            <a:cxnLst/>
            <a:rect r="r" b="b" t="t" l="l"/>
            <a:pathLst>
              <a:path h="992104" w="992104">
                <a:moveTo>
                  <a:pt x="0" y="0"/>
                </a:moveTo>
                <a:lnTo>
                  <a:pt x="992104" y="0"/>
                </a:lnTo>
                <a:lnTo>
                  <a:pt x="992104" y="992104"/>
                </a:lnTo>
                <a:lnTo>
                  <a:pt x="0" y="9921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210" t="0" r="-121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2133720" y="5385338"/>
            <a:ext cx="2876037" cy="96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9"/>
              </a:lnSpc>
            </a:pPr>
            <a:r>
              <a:rPr lang="en-US" b="true" sz="19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Specjalny Ośrodek Szkolno-Wychowawczy w Lipkach Wielkich</a:t>
            </a:r>
          </a:p>
        </p:txBody>
      </p:sp>
      <p:sp>
        <p:nvSpPr>
          <p:cNvPr name="Freeform 39" id="39"/>
          <p:cNvSpPr/>
          <p:nvPr/>
        </p:nvSpPr>
        <p:spPr>
          <a:xfrm flipH="false" flipV="false" rot="0">
            <a:off x="837158" y="7170438"/>
            <a:ext cx="992104" cy="992104"/>
          </a:xfrm>
          <a:custGeom>
            <a:avLst/>
            <a:gdLst/>
            <a:ahLst/>
            <a:cxnLst/>
            <a:rect r="r" b="b" t="t" l="l"/>
            <a:pathLst>
              <a:path h="992104" w="992104">
                <a:moveTo>
                  <a:pt x="0" y="0"/>
                </a:moveTo>
                <a:lnTo>
                  <a:pt x="992104" y="0"/>
                </a:lnTo>
                <a:lnTo>
                  <a:pt x="992104" y="992104"/>
                </a:lnTo>
                <a:lnTo>
                  <a:pt x="0" y="9921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210" t="0" r="-121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2133720" y="7159643"/>
            <a:ext cx="2876037" cy="96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9"/>
              </a:lnSpc>
            </a:pPr>
            <a:r>
              <a:rPr lang="en-US" b="true" sz="19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Specjalny Ośrodek Szkolno-Wychowawczy w Lipkach Wielkich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rot="0">
            <a:off x="477402" y="4655737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837158" y="5016264"/>
            <a:ext cx="1013091" cy="1013087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  <p:sp>
        <p:nvSpPr>
          <p:cNvPr name="AutoShape 10" id="10"/>
          <p:cNvSpPr/>
          <p:nvPr/>
        </p:nvSpPr>
        <p:spPr>
          <a:xfrm rot="0">
            <a:off x="477402" y="6349309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477402" y="8042880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0">
            <a:off x="496452" y="9774083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148662" y="3265542"/>
            <a:ext cx="2546254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Zakup mikrobusu przystosowanego do przewozu osób niepełnosprawnych z terenu Gminy Bogdaniec, wkład: Gmina Bogdaniec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48662" y="4959114"/>
            <a:ext cx="2546254" cy="938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Dostawa fabrycznie nowego autobusu do p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rzewozu osób niepełnosprawnych w gminie Deszczno, wkład: Gmina Deszczno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148662" y="6652685"/>
            <a:ext cx="2396790" cy="938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Zakup samochodu do przewozu osób niepełnosprawnych dla WZT w Chwalęcicach, wkład: Gmina Kłodawa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148662" y="8346256"/>
            <a:ext cx="2639262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Likwidacja barier tr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ansportowych, zakup nowego busa do przewozu osób niepełnosprawnych DPS przy OPS w Kostrzynie nad Odrą, 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wkład: Miasto Kostrzyn nad Odrą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294450" y="3114566"/>
            <a:ext cx="2273567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Program wyrównywania różnic między  regionami III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294450" y="4959114"/>
            <a:ext cx="2273529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Program wyrównywania różnic między  regionami III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294450" y="6489938"/>
            <a:ext cx="2273567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Program wyrównywania różnic między  regionami III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294450" y="8323845"/>
            <a:ext cx="2429891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Program wyrównywania różnic między  regionami III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021998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021998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021998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151 000,00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375895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369 000,00 zł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375895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123 500,00 zł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375895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123 000,00 zł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211 383,00 zł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787924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964 750,50 zł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787924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208 956,23 zł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787924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222 363,77 zł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167058" y="4997214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2200395" y="3331127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 POZYSKANE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133720" y="6692209"/>
            <a:ext cx="2876037" cy="96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19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599"/>
              </a:lnSpc>
            </a:pPr>
            <a:r>
              <a:rPr lang="en-US" sz="19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599"/>
              </a:lnSpc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2133720" y="8414355"/>
            <a:ext cx="2776816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837158" y="8403406"/>
            <a:ext cx="1013091" cy="1013087"/>
            <a:chOff x="0" y="0"/>
            <a:chExt cx="6350000" cy="6349975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  <p:grpSp>
        <p:nvGrpSpPr>
          <p:cNvPr name="Group 50" id="50"/>
          <p:cNvGrpSpPr/>
          <p:nvPr/>
        </p:nvGrpSpPr>
        <p:grpSpPr>
          <a:xfrm rot="0">
            <a:off x="837158" y="6711259"/>
            <a:ext cx="1013091" cy="1013087"/>
            <a:chOff x="0" y="0"/>
            <a:chExt cx="6350000" cy="6349975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3933" y="6905544"/>
            <a:ext cx="3195994" cy="3195994"/>
          </a:xfrm>
          <a:custGeom>
            <a:avLst/>
            <a:gdLst/>
            <a:ahLst/>
            <a:cxnLst/>
            <a:rect r="r" b="b" t="t" l="l"/>
            <a:pathLst>
              <a:path h="3195994" w="3195994">
                <a:moveTo>
                  <a:pt x="0" y="0"/>
                </a:moveTo>
                <a:lnTo>
                  <a:pt x="3195994" y="0"/>
                </a:lnTo>
                <a:lnTo>
                  <a:pt x="3195994" y="3195994"/>
                </a:lnTo>
                <a:lnTo>
                  <a:pt x="0" y="31959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 POZYSKANE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435576" y="1495893"/>
            <a:ext cx="6132403" cy="92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19"/>
              </a:lnSpc>
            </a:pPr>
            <a:r>
              <a:rPr lang="en-US" sz="2199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wartość projektów: 33 567 457,42 zł</a:t>
            </a:r>
          </a:p>
          <a:p>
            <a:pPr algn="r">
              <a:lnSpc>
                <a:spcPts val="2419"/>
              </a:lnSpc>
            </a:pPr>
            <a:r>
              <a:rPr lang="en-US" sz="2199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wartość dofinansowania: 32 541 331,47 zł</a:t>
            </a:r>
          </a:p>
          <a:p>
            <a:pPr algn="r" marL="0" indent="0" lvl="0">
              <a:lnSpc>
                <a:spcPts val="241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wkład własny: 173 073,00 zł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274508" y="265717"/>
            <a:ext cx="9176248" cy="1073102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6452" y="1039412"/>
            <a:ext cx="4200752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wnioski 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złozone do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Unii Europejskiej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3091" y="1255094"/>
            <a:ext cx="175227" cy="390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83"/>
              </a:lnSpc>
              <a:spcBef>
                <a:spcPct val="0"/>
              </a:spcBef>
            </a:pPr>
            <a:r>
              <a:rPr lang="en-US" b="true" sz="2803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39132" y="3324795"/>
            <a:ext cx="2771405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Powiatowe Centrum Pomocy Rodzinie</a:t>
            </a:r>
          </a:p>
        </p:txBody>
      </p:sp>
      <p:sp>
        <p:nvSpPr>
          <p:cNvPr name="AutoShape 7" id="7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48662" y="3265542"/>
            <a:ext cx="239679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KLUCZ DO SAMODZIELNOŚCI - wsparcie dzieci i młodzieży w procesie usamodzielniania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294450" y="3286695"/>
            <a:ext cx="2688651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EFS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+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66 300,00 zł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1 259 700,00 zł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1 326 000,00 zł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W TRAKCIE OCENY</a:t>
            </a:r>
          </a:p>
        </p:txBody>
      </p:sp>
      <p:sp>
        <p:nvSpPr>
          <p:cNvPr name="AutoShape 23" id="23"/>
          <p:cNvSpPr/>
          <p:nvPr/>
        </p:nvSpPr>
        <p:spPr>
          <a:xfrm>
            <a:off x="477402" y="6837086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4" id="24"/>
          <p:cNvGrpSpPr/>
          <p:nvPr/>
        </p:nvGrpSpPr>
        <p:grpSpPr>
          <a:xfrm rot="0">
            <a:off x="837158" y="7192850"/>
            <a:ext cx="1013091" cy="1013087"/>
            <a:chOff x="0" y="0"/>
            <a:chExt cx="6350000" cy="634997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5136" t="0" r="-25136" b="0"/>
              </a:stretch>
            </a:blipFill>
          </p:spPr>
        </p:sp>
      </p:grpSp>
      <p:sp>
        <p:nvSpPr>
          <p:cNvPr name="AutoShape 26" id="26"/>
          <p:cNvSpPr/>
          <p:nvPr/>
        </p:nvSpPr>
        <p:spPr>
          <a:xfrm>
            <a:off x="496452" y="8568289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148662" y="5370011"/>
            <a:ext cx="1964850" cy="25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Wspólna Odporność II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148662" y="7135700"/>
            <a:ext cx="239679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Przy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szłość zaczyna się w szkole – lubuskie dla edukacji (Związek Powiatów Lubuskich)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294450" y="5386521"/>
            <a:ext cx="2765210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INTERREG VI A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5316302" y="7127599"/>
            <a:ext cx="2743358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Działanie FELB 06.04 -  Edukacja podstawowa i ponadp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odstawowa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021998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302 000,00 zł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021998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375895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1 210 000,00 zł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375895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150 000,00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787924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1 512 000,00 zł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787924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150 000,00 zł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837158" y="5394695"/>
            <a:ext cx="1013091" cy="1013087"/>
            <a:chOff x="0" y="0"/>
            <a:chExt cx="6350000" cy="6349975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5136" t="0" r="-25136" b="0"/>
              </a:stretch>
            </a:blipFill>
          </p:spPr>
        </p:sp>
      </p:grpSp>
      <p:sp>
        <p:nvSpPr>
          <p:cNvPr name="AutoShape 39" id="39"/>
          <p:cNvSpPr/>
          <p:nvPr/>
        </p:nvSpPr>
        <p:spPr>
          <a:xfrm>
            <a:off x="477402" y="4947283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2200395" y="5408111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TextBox 41" id="41"/>
          <p:cNvSpPr txBox="true"/>
          <p:nvPr/>
        </p:nvSpPr>
        <p:spPr>
          <a:xfrm rot="0">
            <a:off x="2200395" y="7173800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837158" y="3261251"/>
            <a:ext cx="992104" cy="992104"/>
          </a:xfrm>
          <a:custGeom>
            <a:avLst/>
            <a:gdLst/>
            <a:ahLst/>
            <a:cxnLst/>
            <a:rect r="r" b="b" t="t" l="l"/>
            <a:pathLst>
              <a:path h="992104" w="992104">
                <a:moveTo>
                  <a:pt x="0" y="0"/>
                </a:moveTo>
                <a:lnTo>
                  <a:pt x="992104" y="0"/>
                </a:lnTo>
                <a:lnTo>
                  <a:pt x="992104" y="992104"/>
                </a:lnTo>
                <a:lnTo>
                  <a:pt x="0" y="99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6452" y="1039412"/>
            <a:ext cx="4200752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wnioski 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złozone do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Unii Europejskiej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3091" y="1255094"/>
            <a:ext cx="175227" cy="390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83"/>
              </a:lnSpc>
              <a:spcBef>
                <a:spcPct val="0"/>
              </a:spcBef>
            </a:pPr>
            <a:r>
              <a:rPr lang="en-US" b="true" sz="2803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00395" y="3208336"/>
            <a:ext cx="2771405" cy="143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Poradnia Psychologiczno-Pedagogiczna w Kostrzynie nad Odrą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AutoShape 9" id="9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48662" y="3265542"/>
            <a:ext cx="2396790" cy="938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Kompleksowe wsparcie publicznych poradni Psychologiczno-Pedagogicznych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5294450" y="3310310"/>
            <a:ext cx="2688651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Perspektywa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3P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142 092,77 zł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142 092,77 zł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W TRAKCIE OCENY</a:t>
            </a:r>
          </a:p>
        </p:txBody>
      </p:sp>
      <p:sp>
        <p:nvSpPr>
          <p:cNvPr name="AutoShape 25" id="25"/>
          <p:cNvSpPr/>
          <p:nvPr/>
        </p:nvSpPr>
        <p:spPr>
          <a:xfrm>
            <a:off x="477402" y="6837086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6" id="26"/>
          <p:cNvGrpSpPr/>
          <p:nvPr/>
        </p:nvGrpSpPr>
        <p:grpSpPr>
          <a:xfrm rot="0">
            <a:off x="837158" y="7192850"/>
            <a:ext cx="1013091" cy="1013087"/>
            <a:chOff x="0" y="0"/>
            <a:chExt cx="6350000" cy="634997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sp>
        <p:nvSpPr>
          <p:cNvPr name="AutoShape 28" id="28"/>
          <p:cNvSpPr/>
          <p:nvPr/>
        </p:nvSpPr>
        <p:spPr>
          <a:xfrm>
            <a:off x="477402" y="9197160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9" id="29"/>
          <p:cNvSpPr txBox="true"/>
          <p:nvPr/>
        </p:nvSpPr>
        <p:spPr>
          <a:xfrm rot="0">
            <a:off x="5148662" y="5370011"/>
            <a:ext cx="1964850" cy="938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Kompleksowe wsparcie publicznych poradni Psychologiczno-Pedagogicznych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148662" y="7135700"/>
            <a:ext cx="2396790" cy="25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owiatowy Dzień Sołtysa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294450" y="5370011"/>
            <a:ext cx="2765210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Perspektywa 3P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5294450" y="6927352"/>
            <a:ext cx="2433330" cy="212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Fundusz Małych Projektów  (FMP) w Euroregionie PRO EUROPA VIADRINA w ramach Programu Współpracy INTERREG VI A Brandenburgia-Polska 2021-2027 w ramach celu szczegółowego: 6.3 Budowanie wzajemnego zaufania, w szczególności poprzez w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spieranie działań ułatwiających  kontakty międzyludzkie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021998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021998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7 244,72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375895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76 461,00 zł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375895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28 978,80 zł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787924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76 461,00 zł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787924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36 223,52 zł</a:t>
            </a:r>
          </a:p>
        </p:txBody>
      </p:sp>
      <p:sp>
        <p:nvSpPr>
          <p:cNvPr name="AutoShape 39" id="39"/>
          <p:cNvSpPr/>
          <p:nvPr/>
        </p:nvSpPr>
        <p:spPr>
          <a:xfrm>
            <a:off x="477402" y="4947283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2200395" y="5227136"/>
            <a:ext cx="2948266" cy="143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Poradnia Psychologiczno-Pedagogiczna 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Nr 1 w Gorzowie Wlkp.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200395" y="7173800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Spraw Społecznych 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Promocji 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723346" y="5289533"/>
            <a:ext cx="1240716" cy="800910"/>
          </a:xfrm>
          <a:custGeom>
            <a:avLst/>
            <a:gdLst/>
            <a:ahLst/>
            <a:cxnLst/>
            <a:rect r="r" b="b" t="t" l="l"/>
            <a:pathLst>
              <a:path h="800910" w="1240716">
                <a:moveTo>
                  <a:pt x="0" y="0"/>
                </a:moveTo>
                <a:lnTo>
                  <a:pt x="1240715" y="0"/>
                </a:lnTo>
                <a:lnTo>
                  <a:pt x="1240715" y="800910"/>
                </a:lnTo>
                <a:lnTo>
                  <a:pt x="0" y="8009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7035827"/>
            <a:ext cx="3800725" cy="2446285"/>
          </a:xfrm>
          <a:custGeom>
            <a:avLst/>
            <a:gdLst/>
            <a:ahLst/>
            <a:cxnLst/>
            <a:rect r="r" b="b" t="t" l="l"/>
            <a:pathLst>
              <a:path h="2446285" w="3800725">
                <a:moveTo>
                  <a:pt x="0" y="0"/>
                </a:moveTo>
                <a:lnTo>
                  <a:pt x="3800725" y="0"/>
                </a:lnTo>
                <a:lnTo>
                  <a:pt x="3800725" y="2446285"/>
                </a:lnTo>
                <a:lnTo>
                  <a:pt x="0" y="2446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435576" y="1495893"/>
            <a:ext cx="6132403" cy="92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19"/>
              </a:lnSpc>
            </a:pPr>
            <a:r>
              <a:rPr lang="en-US" sz="2199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wartość projektów: 1 757 277,29 zł</a:t>
            </a:r>
          </a:p>
          <a:p>
            <a:pPr algn="r">
              <a:lnSpc>
                <a:spcPts val="2419"/>
              </a:lnSpc>
            </a:pPr>
            <a:r>
              <a:rPr lang="en-US" sz="2199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wartość dofinansowania: 1 657 232,57 zł</a:t>
            </a:r>
          </a:p>
          <a:p>
            <a:pPr algn="r" marL="0" indent="0" lvl="0">
              <a:lnSpc>
                <a:spcPts val="241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wkład własny: 73 544,72 zł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274520" y="265848"/>
            <a:ext cx="9176225" cy="10730878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W TRAKCIE OCENY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6452" y="1039412"/>
            <a:ext cx="4200752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wnioski 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złozone do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Unii Europejskiej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53091" y="1255094"/>
            <a:ext cx="175227" cy="390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83"/>
              </a:lnSpc>
              <a:spcBef>
                <a:spcPct val="0"/>
              </a:spcBef>
            </a:pPr>
            <a:r>
              <a:rPr lang="en-US" b="true" sz="2803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6452" y="1039412"/>
            <a:ext cx="4200752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wnioski 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złozone do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3091" y="1255094"/>
            <a:ext cx="175227" cy="390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83"/>
              </a:lnSpc>
              <a:spcBef>
                <a:spcPct val="0"/>
              </a:spcBef>
            </a:pPr>
            <a:r>
              <a:rPr lang="en-US" b="true" sz="2803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.</a:t>
            </a:r>
          </a:p>
        </p:txBody>
      </p:sp>
      <p:sp>
        <p:nvSpPr>
          <p:cNvPr name="AutoShape 6" id="6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48662" y="3265542"/>
            <a:ext cx="239679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Dotacja z Programu Ochrony Ludności i Obrony Cywilnej na lata 2025 - 2026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5294450" y="3265542"/>
            <a:ext cx="2688651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Program Ochrony Ludności i Obrony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Cywilnej na lata 2025 - 2026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3 048 900,00 zł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3 048 900,00 zł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W TRAKCIE OCENY</a:t>
            </a:r>
          </a:p>
        </p:txBody>
      </p:sp>
      <p:sp>
        <p:nvSpPr>
          <p:cNvPr name="AutoShape 21" id="21"/>
          <p:cNvSpPr/>
          <p:nvPr/>
        </p:nvSpPr>
        <p:spPr>
          <a:xfrm>
            <a:off x="477402" y="6837086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2" id="22"/>
          <p:cNvSpPr txBox="true"/>
          <p:nvPr/>
        </p:nvSpPr>
        <p:spPr>
          <a:xfrm rot="0">
            <a:off x="5148662" y="5370011"/>
            <a:ext cx="2396790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Podniesienie standardu świadczenia usług w zakresie rehabilitacji społecznej 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w budynku Starostwa Powiatowego w Gorzowie Wlkp.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294450" y="5370011"/>
            <a:ext cx="2765210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Dofinansowanie z Funduszu PFRON Rehabilitacja Społeczna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021998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98 400,00 zł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375895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98 400,00 zł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787924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196 800,00 zł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837158" y="5394695"/>
            <a:ext cx="1013091" cy="1013087"/>
            <a:chOff x="0" y="0"/>
            <a:chExt cx="6350000" cy="634997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  <p:sp>
        <p:nvSpPr>
          <p:cNvPr name="AutoShape 29" id="29"/>
          <p:cNvSpPr/>
          <p:nvPr/>
        </p:nvSpPr>
        <p:spPr>
          <a:xfrm>
            <a:off x="477402" y="4947283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2200395" y="5408111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</a:t>
            </a:r>
          </a:p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Rozwoju</a:t>
            </a:r>
          </a:p>
          <a:p>
            <a:pPr algn="l" marL="0" indent="0" lvl="0">
              <a:lnSpc>
                <a:spcPts val="2859"/>
              </a:lnSpc>
            </a:pP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2200395" y="3303642"/>
            <a:ext cx="3014941" cy="143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stanowisko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ds. Zarządzania Kryzysowego i Pionu Ochrony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6452" y="1039412"/>
            <a:ext cx="4200752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wnioski 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złozone do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3091" y="1255094"/>
            <a:ext cx="175227" cy="390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83"/>
              </a:lnSpc>
              <a:spcBef>
                <a:spcPct val="0"/>
              </a:spcBef>
            </a:pPr>
            <a:r>
              <a:rPr lang="en-US" b="true" sz="2803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13933" y="6905544"/>
            <a:ext cx="3195994" cy="3195994"/>
          </a:xfrm>
          <a:custGeom>
            <a:avLst/>
            <a:gdLst/>
            <a:ahLst/>
            <a:cxnLst/>
            <a:rect r="r" b="b" t="t" l="l"/>
            <a:pathLst>
              <a:path h="3195994" w="3195994">
                <a:moveTo>
                  <a:pt x="0" y="0"/>
                </a:moveTo>
                <a:lnTo>
                  <a:pt x="3195994" y="0"/>
                </a:lnTo>
                <a:lnTo>
                  <a:pt x="3195994" y="3195994"/>
                </a:lnTo>
                <a:lnTo>
                  <a:pt x="0" y="31959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11435576" y="1495893"/>
            <a:ext cx="6132403" cy="92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19"/>
              </a:lnSpc>
            </a:pPr>
            <a:r>
              <a:rPr lang="en-US" sz="2199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wartość projektów: 3 245 700,00 zł</a:t>
            </a:r>
          </a:p>
          <a:p>
            <a:pPr algn="r">
              <a:lnSpc>
                <a:spcPts val="2419"/>
              </a:lnSpc>
            </a:pPr>
            <a:r>
              <a:rPr lang="en-US" sz="2199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wartość dofinansowania: 3 147 300,00 zł</a:t>
            </a:r>
          </a:p>
          <a:p>
            <a:pPr algn="r" marL="0" indent="0" lvl="0">
              <a:lnSpc>
                <a:spcPts val="241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planowany wkład własny: 98 400,00</a:t>
            </a:r>
            <a:r>
              <a:rPr lang="en-US" b="true" sz="2199" u="non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 zł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284678" y="326742"/>
            <a:ext cx="9155909" cy="10608986"/>
          </a:xfrm>
          <a:prstGeom prst="rect">
            <a:avLst/>
          </a:prstGeom>
        </p:spPr>
      </p:pic>
      <p:sp>
        <p:nvSpPr>
          <p:cNvPr name="Freeform 11" id="11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W TRAKCIE OCENY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71247" y="-372301"/>
            <a:ext cx="10737301" cy="11186094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5898976" y="773990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6"/>
                </a:lnTo>
                <a:lnTo>
                  <a:pt x="0" y="9063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776372" y="802565"/>
            <a:ext cx="3518078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 UNIJNE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221000">
            <a:off x="-739673" y="2327520"/>
            <a:ext cx="4227863" cy="8884754"/>
            <a:chOff x="0" y="0"/>
            <a:chExt cx="1113511" cy="2340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13511" cy="2340017"/>
            </a:xfrm>
            <a:custGeom>
              <a:avLst/>
              <a:gdLst/>
              <a:ahLst/>
              <a:cxnLst/>
              <a:rect r="r" b="b" t="t" l="l"/>
              <a:pathLst>
                <a:path h="2340017" w="1113511">
                  <a:moveTo>
                    <a:pt x="0" y="0"/>
                  </a:moveTo>
                  <a:lnTo>
                    <a:pt x="1113511" y="0"/>
                  </a:lnTo>
                  <a:lnTo>
                    <a:pt x="1113511" y="2340017"/>
                  </a:lnTo>
                  <a:lnTo>
                    <a:pt x="0" y="2340017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13511" cy="2378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863084" y="0"/>
            <a:ext cx="11424916" cy="1450602"/>
            <a:chOff x="0" y="0"/>
            <a:chExt cx="3009031" cy="38205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09031" cy="382052"/>
            </a:xfrm>
            <a:custGeom>
              <a:avLst/>
              <a:gdLst/>
              <a:ahLst/>
              <a:cxnLst/>
              <a:rect r="r" b="b" t="t" l="l"/>
              <a:pathLst>
                <a:path h="382052" w="3009031">
                  <a:moveTo>
                    <a:pt x="0" y="0"/>
                  </a:moveTo>
                  <a:lnTo>
                    <a:pt x="3009031" y="0"/>
                  </a:lnTo>
                  <a:lnTo>
                    <a:pt x="3009031" y="382052"/>
                  </a:lnTo>
                  <a:lnTo>
                    <a:pt x="0" y="382052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009031" cy="4201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220000">
            <a:off x="5781132" y="-1174426"/>
            <a:ext cx="2524663" cy="3224403"/>
            <a:chOff x="0" y="0"/>
            <a:chExt cx="664932" cy="8492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4932" cy="849225"/>
            </a:xfrm>
            <a:custGeom>
              <a:avLst/>
              <a:gdLst/>
              <a:ahLst/>
              <a:cxnLst/>
              <a:rect r="r" b="b" t="t" l="l"/>
              <a:pathLst>
                <a:path h="849225" w="664932">
                  <a:moveTo>
                    <a:pt x="0" y="0"/>
                  </a:moveTo>
                  <a:lnTo>
                    <a:pt x="664932" y="0"/>
                  </a:lnTo>
                  <a:lnTo>
                    <a:pt x="664932" y="849225"/>
                  </a:lnTo>
                  <a:lnTo>
                    <a:pt x="0" y="849225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664932" cy="887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666948" y="-2076183"/>
            <a:ext cx="9122418" cy="912241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1416849" y="-1771570"/>
            <a:ext cx="8622222" cy="862222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-1074560" y="-1429281"/>
            <a:ext cx="7937644" cy="7937644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8138" r="0" b="-25356"/>
              </a:stretch>
            </a:blipFill>
            <a:ln w="1619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18" id="18"/>
          <p:cNvSpPr txBox="true"/>
          <p:nvPr/>
        </p:nvSpPr>
        <p:spPr>
          <a:xfrm rot="0">
            <a:off x="8720002" y="231589"/>
            <a:ext cx="7859136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ŚRODKI RZĄDOWE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090432" y="4769647"/>
            <a:ext cx="9621765" cy="400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Pozyskano dofinansowanie w ramach Rządowego Funduszu Rozwoju Dróg.</a:t>
            </a:r>
          </a:p>
          <a:p>
            <a:pPr algn="just">
              <a:lnSpc>
                <a:spcPts val="2639"/>
              </a:lnSpc>
            </a:pP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Łączna wartość zadania: 11 827 732,68 zł</a:t>
            </a: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Dofinansowanie: 7 096 639,00 zł</a:t>
            </a: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Wkład własny: 4 731 093,68 zł</a:t>
            </a:r>
          </a:p>
          <a:p>
            <a:pPr algn="just">
              <a:lnSpc>
                <a:spcPts val="2639"/>
              </a:lnSpc>
            </a:pP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Zakres realizacji: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 • kompleksowy remont nawierzchni dróg powiatowych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 • poprawa parametrów technicznych infrastruktury drogowej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 • zwiększenie bezpieczeństwa ruchu drogowego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 • podniesienie komfortu użytkowników</a:t>
            </a:r>
          </a:p>
          <a:p>
            <a:pPr algn="just">
              <a:lnSpc>
                <a:spcPts val="263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8090432" y="2300219"/>
            <a:ext cx="9721156" cy="188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Remont drogi powiatowej nr 1387F na odcinku Mościczki – Mościce – Kamień Wielki oraz drogi powiatowej nr 1386F na odcinku Kamień Wielki – Kamień Mały (7246 m)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579138" y="289025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971246" y="-372301"/>
            <a:ext cx="11026029" cy="11186094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5898976" y="773990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6"/>
                </a:lnTo>
                <a:lnTo>
                  <a:pt x="0" y="906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296862" y="802565"/>
            <a:ext cx="3997588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 RZĄDOWE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970831" y="2274220"/>
            <a:ext cx="22600367" cy="3240395"/>
            <a:chOff x="0" y="0"/>
            <a:chExt cx="5952360" cy="8534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952360" cy="853437"/>
            </a:xfrm>
            <a:custGeom>
              <a:avLst/>
              <a:gdLst/>
              <a:ahLst/>
              <a:cxnLst/>
              <a:rect r="r" b="b" t="t" l="l"/>
              <a:pathLst>
                <a:path h="853437" w="5952360">
                  <a:moveTo>
                    <a:pt x="0" y="0"/>
                  </a:moveTo>
                  <a:lnTo>
                    <a:pt x="5952360" y="0"/>
                  </a:lnTo>
                  <a:lnTo>
                    <a:pt x="5952360" y="853437"/>
                  </a:lnTo>
                  <a:lnTo>
                    <a:pt x="0" y="853437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952360" cy="891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2220000">
            <a:off x="14212720" y="-3356265"/>
            <a:ext cx="5898964" cy="11878677"/>
            <a:chOff x="0" y="0"/>
            <a:chExt cx="1553637" cy="31285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53637" cy="3128540"/>
            </a:xfrm>
            <a:custGeom>
              <a:avLst/>
              <a:gdLst/>
              <a:ahLst/>
              <a:cxnLst/>
              <a:rect r="r" b="b" t="t" l="l"/>
              <a:pathLst>
                <a:path h="3128540" w="1553637">
                  <a:moveTo>
                    <a:pt x="0" y="0"/>
                  </a:moveTo>
                  <a:lnTo>
                    <a:pt x="1553637" y="0"/>
                  </a:lnTo>
                  <a:lnTo>
                    <a:pt x="1553637" y="3128540"/>
                  </a:lnTo>
                  <a:lnTo>
                    <a:pt x="0" y="3128540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553637" cy="31666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2220000">
            <a:off x="17041949" y="-1151987"/>
            <a:ext cx="2093758" cy="4144633"/>
            <a:chOff x="0" y="0"/>
            <a:chExt cx="551443" cy="10915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51443" cy="1091591"/>
            </a:xfrm>
            <a:custGeom>
              <a:avLst/>
              <a:gdLst/>
              <a:ahLst/>
              <a:cxnLst/>
              <a:rect r="r" b="b" t="t" l="l"/>
              <a:pathLst>
                <a:path h="1091591" w="551443">
                  <a:moveTo>
                    <a:pt x="0" y="0"/>
                  </a:moveTo>
                  <a:lnTo>
                    <a:pt x="551443" y="0"/>
                  </a:lnTo>
                  <a:lnTo>
                    <a:pt x="551443" y="1091591"/>
                  </a:lnTo>
                  <a:lnTo>
                    <a:pt x="0" y="1091591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551443" cy="11296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602062" y="6936118"/>
            <a:ext cx="7189704" cy="656060"/>
          </a:xfrm>
          <a:custGeom>
            <a:avLst/>
            <a:gdLst/>
            <a:ahLst/>
            <a:cxnLst/>
            <a:rect r="r" b="b" t="t" l="l"/>
            <a:pathLst>
              <a:path h="656060" w="7189704">
                <a:moveTo>
                  <a:pt x="0" y="0"/>
                </a:moveTo>
                <a:lnTo>
                  <a:pt x="7189704" y="0"/>
                </a:lnTo>
                <a:lnTo>
                  <a:pt x="7189704" y="656061"/>
                </a:lnTo>
                <a:lnTo>
                  <a:pt x="0" y="656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-522109" y="6240638"/>
            <a:ext cx="8831839" cy="875390"/>
            <a:chOff x="0" y="0"/>
            <a:chExt cx="4100181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00181" cy="406400"/>
            </a:xfrm>
            <a:custGeom>
              <a:avLst/>
              <a:gdLst/>
              <a:ahLst/>
              <a:cxnLst/>
              <a:rect r="r" b="b" t="t" l="l"/>
              <a:pathLst>
                <a:path h="406400" w="4100181">
                  <a:moveTo>
                    <a:pt x="3896981" y="0"/>
                  </a:moveTo>
                  <a:cubicBezTo>
                    <a:pt x="4009205" y="0"/>
                    <a:pt x="4100181" y="90976"/>
                    <a:pt x="4100181" y="203200"/>
                  </a:cubicBezTo>
                  <a:cubicBezTo>
                    <a:pt x="4100181" y="315424"/>
                    <a:pt x="4009205" y="406400"/>
                    <a:pt x="389698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100181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602062" y="7963909"/>
            <a:ext cx="7189704" cy="656060"/>
          </a:xfrm>
          <a:custGeom>
            <a:avLst/>
            <a:gdLst/>
            <a:ahLst/>
            <a:cxnLst/>
            <a:rect r="r" b="b" t="t" l="l"/>
            <a:pathLst>
              <a:path h="656060" w="7189704">
                <a:moveTo>
                  <a:pt x="0" y="0"/>
                </a:moveTo>
                <a:lnTo>
                  <a:pt x="7189704" y="0"/>
                </a:lnTo>
                <a:lnTo>
                  <a:pt x="7189704" y="656060"/>
                </a:lnTo>
                <a:lnTo>
                  <a:pt x="0" y="6560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-522109" y="7264149"/>
            <a:ext cx="8831839" cy="875390"/>
            <a:chOff x="0" y="0"/>
            <a:chExt cx="4100181" cy="406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100181" cy="406400"/>
            </a:xfrm>
            <a:custGeom>
              <a:avLst/>
              <a:gdLst/>
              <a:ahLst/>
              <a:cxnLst/>
              <a:rect r="r" b="b" t="t" l="l"/>
              <a:pathLst>
                <a:path h="406400" w="4100181">
                  <a:moveTo>
                    <a:pt x="3896981" y="0"/>
                  </a:moveTo>
                  <a:cubicBezTo>
                    <a:pt x="4009205" y="0"/>
                    <a:pt x="4100181" y="90976"/>
                    <a:pt x="4100181" y="203200"/>
                  </a:cubicBezTo>
                  <a:cubicBezTo>
                    <a:pt x="4100181" y="315424"/>
                    <a:pt x="4009205" y="406400"/>
                    <a:pt x="389698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4100181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602062" y="8994232"/>
            <a:ext cx="7189704" cy="656060"/>
          </a:xfrm>
          <a:custGeom>
            <a:avLst/>
            <a:gdLst/>
            <a:ahLst/>
            <a:cxnLst/>
            <a:rect r="r" b="b" t="t" l="l"/>
            <a:pathLst>
              <a:path h="656060" w="7189704">
                <a:moveTo>
                  <a:pt x="0" y="0"/>
                </a:moveTo>
                <a:lnTo>
                  <a:pt x="7189704" y="0"/>
                </a:lnTo>
                <a:lnTo>
                  <a:pt x="7189704" y="656061"/>
                </a:lnTo>
                <a:lnTo>
                  <a:pt x="0" y="656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-522109" y="8291939"/>
            <a:ext cx="8831839" cy="1358353"/>
            <a:chOff x="0" y="0"/>
            <a:chExt cx="4100181" cy="6306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100181" cy="630616"/>
            </a:xfrm>
            <a:custGeom>
              <a:avLst/>
              <a:gdLst/>
              <a:ahLst/>
              <a:cxnLst/>
              <a:rect r="r" b="b" t="t" l="l"/>
              <a:pathLst>
                <a:path h="630616" w="4100181">
                  <a:moveTo>
                    <a:pt x="3896981" y="0"/>
                  </a:moveTo>
                  <a:cubicBezTo>
                    <a:pt x="4009205" y="0"/>
                    <a:pt x="4100181" y="141168"/>
                    <a:pt x="4100181" y="315308"/>
                  </a:cubicBezTo>
                  <a:cubicBezTo>
                    <a:pt x="4100181" y="489447"/>
                    <a:pt x="4009205" y="630616"/>
                    <a:pt x="3896981" y="630616"/>
                  </a:cubicBezTo>
                  <a:lnTo>
                    <a:pt x="203200" y="630616"/>
                  </a:lnTo>
                  <a:cubicBezTo>
                    <a:pt x="90976" y="630616"/>
                    <a:pt x="0" y="489447"/>
                    <a:pt x="0" y="315308"/>
                  </a:cubicBezTo>
                  <a:cubicBezTo>
                    <a:pt x="0" y="141168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4100181" cy="668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028700" y="6368283"/>
            <a:ext cx="620101" cy="620101"/>
          </a:xfrm>
          <a:custGeom>
            <a:avLst/>
            <a:gdLst/>
            <a:ahLst/>
            <a:cxnLst/>
            <a:rect r="r" b="b" t="t" l="l"/>
            <a:pathLst>
              <a:path h="620101" w="620101">
                <a:moveTo>
                  <a:pt x="0" y="0"/>
                </a:moveTo>
                <a:lnTo>
                  <a:pt x="620101" y="0"/>
                </a:lnTo>
                <a:lnTo>
                  <a:pt x="620101" y="620100"/>
                </a:lnTo>
                <a:lnTo>
                  <a:pt x="0" y="620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28700" y="7376806"/>
            <a:ext cx="620101" cy="620101"/>
          </a:xfrm>
          <a:custGeom>
            <a:avLst/>
            <a:gdLst/>
            <a:ahLst/>
            <a:cxnLst/>
            <a:rect r="r" b="b" t="t" l="l"/>
            <a:pathLst>
              <a:path h="620101" w="620101">
                <a:moveTo>
                  <a:pt x="0" y="0"/>
                </a:moveTo>
                <a:lnTo>
                  <a:pt x="620101" y="0"/>
                </a:lnTo>
                <a:lnTo>
                  <a:pt x="620101" y="620100"/>
                </a:lnTo>
                <a:lnTo>
                  <a:pt x="0" y="620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1028700" y="8404596"/>
            <a:ext cx="620101" cy="620101"/>
          </a:xfrm>
          <a:custGeom>
            <a:avLst/>
            <a:gdLst/>
            <a:ahLst/>
            <a:cxnLst/>
            <a:rect r="r" b="b" t="t" l="l"/>
            <a:pathLst>
              <a:path h="620101" w="620101">
                <a:moveTo>
                  <a:pt x="0" y="0"/>
                </a:moveTo>
                <a:lnTo>
                  <a:pt x="620101" y="0"/>
                </a:lnTo>
                <a:lnTo>
                  <a:pt x="620101" y="620101"/>
                </a:lnTo>
                <a:lnTo>
                  <a:pt x="0" y="6201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7" id="27"/>
          <p:cNvSpPr txBox="true"/>
          <p:nvPr/>
        </p:nvSpPr>
        <p:spPr>
          <a:xfrm rot="0">
            <a:off x="1028700" y="2064670"/>
            <a:ext cx="16133502" cy="1801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670"/>
              </a:lnSpc>
            </a:pPr>
            <a:r>
              <a:rPr lang="en-US" b="true" sz="10478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DZIĘKUJĘ ZA UWAGĘ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810098" y="6402178"/>
            <a:ext cx="6442482" cy="465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9"/>
              </a:lnSpc>
            </a:pPr>
            <a:r>
              <a:rPr lang="en-US" sz="2685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95 7330 400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810098" y="7226049"/>
            <a:ext cx="6442482" cy="1150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</a:p>
          <a:p>
            <a:pPr algn="l">
              <a:lnSpc>
                <a:spcPts val="3759"/>
              </a:lnSpc>
            </a:pPr>
            <a:r>
              <a:rPr lang="en-US" sz="2685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starostwo@powiatgorzowski.pl</a:t>
            </a:r>
          </a:p>
          <a:p>
            <a:pPr algn="l">
              <a:lnSpc>
                <a:spcPts val="3759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1810098" y="8453479"/>
            <a:ext cx="6442482" cy="941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9"/>
              </a:lnSpc>
            </a:pPr>
            <a:r>
              <a:rPr lang="en-US" sz="2685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ul. Józefa Pankiewicza 5-7 </a:t>
            </a:r>
          </a:p>
          <a:p>
            <a:pPr algn="l">
              <a:lnSpc>
                <a:spcPts val="3759"/>
              </a:lnSpc>
            </a:pPr>
            <a:r>
              <a:rPr lang="en-US" sz="2685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66-400 Gorzów Wlkp.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8700" y="3316463"/>
            <a:ext cx="9490195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01"/>
              </a:lnSpc>
            </a:pPr>
          </a:p>
          <a:p>
            <a:pPr algn="just">
              <a:lnSpc>
                <a:spcPts val="5101"/>
              </a:lnSpc>
            </a:pPr>
            <a:r>
              <a:rPr lang="en-US" b="true" sz="4251" spc="-4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Krzysztof Karwatowicz</a:t>
            </a:r>
          </a:p>
          <a:p>
            <a:pPr algn="just">
              <a:lnSpc>
                <a:spcPts val="5101"/>
              </a:lnSpc>
            </a:pPr>
            <a:r>
              <a:rPr lang="en-US" b="true" sz="4251" spc="-4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Starosta Powiatu Gorzowskiego</a:t>
            </a:r>
          </a:p>
          <a:p>
            <a:pPr algn="just">
              <a:lnSpc>
                <a:spcPts val="5101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221000">
            <a:off x="-739673" y="2327520"/>
            <a:ext cx="4227863" cy="8884754"/>
            <a:chOff x="0" y="0"/>
            <a:chExt cx="1113511" cy="2340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13511" cy="2340017"/>
            </a:xfrm>
            <a:custGeom>
              <a:avLst/>
              <a:gdLst/>
              <a:ahLst/>
              <a:cxnLst/>
              <a:rect r="r" b="b" t="t" l="l"/>
              <a:pathLst>
                <a:path h="2340017" w="1113511">
                  <a:moveTo>
                    <a:pt x="0" y="0"/>
                  </a:moveTo>
                  <a:lnTo>
                    <a:pt x="1113511" y="0"/>
                  </a:lnTo>
                  <a:lnTo>
                    <a:pt x="1113511" y="2340017"/>
                  </a:lnTo>
                  <a:lnTo>
                    <a:pt x="0" y="2340017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13511" cy="2378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863084" y="0"/>
            <a:ext cx="11424916" cy="1450602"/>
            <a:chOff x="0" y="0"/>
            <a:chExt cx="3009031" cy="38205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09031" cy="382052"/>
            </a:xfrm>
            <a:custGeom>
              <a:avLst/>
              <a:gdLst/>
              <a:ahLst/>
              <a:cxnLst/>
              <a:rect r="r" b="b" t="t" l="l"/>
              <a:pathLst>
                <a:path h="382052" w="3009031">
                  <a:moveTo>
                    <a:pt x="0" y="0"/>
                  </a:moveTo>
                  <a:lnTo>
                    <a:pt x="3009031" y="0"/>
                  </a:lnTo>
                  <a:lnTo>
                    <a:pt x="3009031" y="382052"/>
                  </a:lnTo>
                  <a:lnTo>
                    <a:pt x="0" y="382052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009031" cy="4201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220000">
            <a:off x="5781132" y="-1174426"/>
            <a:ext cx="2524663" cy="3224403"/>
            <a:chOff x="0" y="0"/>
            <a:chExt cx="664932" cy="8492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4932" cy="849225"/>
            </a:xfrm>
            <a:custGeom>
              <a:avLst/>
              <a:gdLst/>
              <a:ahLst/>
              <a:cxnLst/>
              <a:rect r="r" b="b" t="t" l="l"/>
              <a:pathLst>
                <a:path h="849225" w="664932">
                  <a:moveTo>
                    <a:pt x="0" y="0"/>
                  </a:moveTo>
                  <a:lnTo>
                    <a:pt x="664932" y="0"/>
                  </a:lnTo>
                  <a:lnTo>
                    <a:pt x="664932" y="849225"/>
                  </a:lnTo>
                  <a:lnTo>
                    <a:pt x="0" y="849225"/>
                  </a:lnTo>
                  <a:close/>
                </a:path>
              </a:pathLst>
            </a:custGeom>
            <a:gradFill rotWithShape="true">
              <a:gsLst>
                <a:gs pos="0">
                  <a:srgbClr val="873F1E">
                    <a:alpha val="100000"/>
                  </a:srgbClr>
                </a:gs>
                <a:gs pos="25000">
                  <a:srgbClr val="F9BBA3">
                    <a:alpha val="100000"/>
                  </a:srgbClr>
                </a:gs>
                <a:gs pos="50000">
                  <a:srgbClr val="873F1E">
                    <a:alpha val="100000"/>
                  </a:srgbClr>
                </a:gs>
                <a:gs pos="75000">
                  <a:srgbClr val="DD7B65">
                    <a:alpha val="100000"/>
                  </a:srgbClr>
                </a:gs>
                <a:gs pos="100000">
                  <a:srgbClr val="9E644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664932" cy="887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666948" y="-2076183"/>
            <a:ext cx="9122418" cy="912241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1416849" y="-1771570"/>
            <a:ext cx="8622222" cy="862222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-1074560" y="-1429281"/>
            <a:ext cx="7937644" cy="7937644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34680" r="-16387" b="-22599"/>
              </a:stretch>
            </a:blipFill>
            <a:ln w="1619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18" id="18"/>
          <p:cNvSpPr txBox="true"/>
          <p:nvPr/>
        </p:nvSpPr>
        <p:spPr>
          <a:xfrm rot="0">
            <a:off x="8720002" y="231589"/>
            <a:ext cx="7859136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ŚRODKI RZĄDOWE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090432" y="4769647"/>
            <a:ext cx="9621765" cy="466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Odcinek od skrzyżowania z drogą powiatową nr 1424F do skrzyżowania z drogą powiatową nr 1418F w miejscowości Ściechów (1182 m). Pozyskano dofinansowanie w ramach Rządowego Funduszu Rozwoju Dróg.</a:t>
            </a:r>
          </a:p>
          <a:p>
            <a:pPr algn="just">
              <a:lnSpc>
                <a:spcPts val="2639"/>
              </a:lnSpc>
            </a:pP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Łączna wartość zadania: 3 170 015,09 zł</a:t>
            </a: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Dofinansowanie: 1 902 009,00 zł</a:t>
            </a:r>
          </a:p>
          <a:p>
            <a:pPr algn="r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Wkład własny: 1 268 006,09 zł</a:t>
            </a:r>
          </a:p>
          <a:p>
            <a:pPr algn="just">
              <a:lnSpc>
                <a:spcPts val="2639"/>
              </a:lnSpc>
            </a:pP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Zakres realizacji: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 • remont odcinka drogi powiatowej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 • poprawa stanu technicznego nawierzchni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 • zwiększenie bezpieczeństwa użytkowników drogi</a:t>
            </a:r>
          </a:p>
          <a:p>
            <a:pPr algn="just">
              <a:lnSpc>
                <a:spcPts val="2639"/>
              </a:lnSpc>
            </a:pPr>
            <a:r>
              <a:rPr lang="en-US" sz="2199" spc="-21">
                <a:solidFill>
                  <a:srgbClr val="000000"/>
                </a:solidFill>
                <a:latin typeface="Ruda 1"/>
                <a:ea typeface="Ruda 1"/>
                <a:cs typeface="Ruda 1"/>
                <a:sym typeface="Ruda 1"/>
              </a:rPr>
              <a:t> • usprawnienie lokalnej komunikacji</a:t>
            </a:r>
          </a:p>
          <a:p>
            <a:pPr algn="just">
              <a:lnSpc>
                <a:spcPts val="263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8090432" y="2300219"/>
            <a:ext cx="9721156" cy="94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8"/>
              </a:lnSpc>
            </a:pPr>
            <a:r>
              <a:rPr lang="en-US" sz="3361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Remont drogi powiatowej nr 1420F </a:t>
            </a:r>
          </a:p>
          <a:p>
            <a:pPr algn="l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 miejscowości Ściechów (1182 m)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579138" y="289025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38996" t="0" r="-38996" b="0"/>
              </a:stretch>
            </a:blipFill>
          </p:spPr>
        </p:sp>
      </p:grpSp>
      <p:sp>
        <p:nvSpPr>
          <p:cNvPr name="AutoShape 6" id="6"/>
          <p:cNvSpPr/>
          <p:nvPr/>
        </p:nvSpPr>
        <p:spPr>
          <a:xfrm rot="0">
            <a:off x="477402" y="4655737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837158" y="5016264"/>
            <a:ext cx="1013091" cy="1013087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9652" t="0" r="-9652" b="0"/>
              </a:stretch>
            </a:blipFill>
          </p:spPr>
        </p:sp>
      </p:grpSp>
      <p:sp>
        <p:nvSpPr>
          <p:cNvPr name="AutoShape 9" id="9"/>
          <p:cNvSpPr/>
          <p:nvPr/>
        </p:nvSpPr>
        <p:spPr>
          <a:xfrm rot="0">
            <a:off x="477402" y="6349309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477402" y="8042880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837158" y="6682684"/>
            <a:ext cx="992104" cy="992104"/>
          </a:xfrm>
          <a:custGeom>
            <a:avLst/>
            <a:gdLst/>
            <a:ahLst/>
            <a:cxnLst/>
            <a:rect r="r" b="b" t="t" l="l"/>
            <a:pathLst>
              <a:path h="992104" w="992104">
                <a:moveTo>
                  <a:pt x="0" y="0"/>
                </a:moveTo>
                <a:lnTo>
                  <a:pt x="992104" y="0"/>
                </a:lnTo>
                <a:lnTo>
                  <a:pt x="992104" y="992104"/>
                </a:lnTo>
                <a:lnTo>
                  <a:pt x="0" y="99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96452" y="1039412"/>
            <a:ext cx="3921727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Unii Europejskiej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133720" y="3281231"/>
            <a:ext cx="2614242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Dom Pomocy Społecznej w Kamieniu Wielkim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33720" y="5027212"/>
            <a:ext cx="2398271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Powiatowy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Urząd Pracy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33720" y="6720784"/>
            <a:ext cx="2720647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Powiatowe Centrum Pomocy Rodzinie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148662" y="3265542"/>
            <a:ext cx="196485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W partnerstwie raźniej – rozwój usług społecznych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148662" y="4959114"/>
            <a:ext cx="196485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Aktywizacja zawodowa osób bezrobotnych  z powiatu g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orzowskiego (II)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148662" y="6652685"/>
            <a:ext cx="196485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Atywizacja drogą do zmiany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294450" y="3114566"/>
            <a:ext cx="2273567" cy="1283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Fundusze Europejskie dla Lubuskiego 2021-2027, Priorytet 6 Programu Fundusze Eur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opejskie dla Lubuskiego 2021-2027, Działanie 06.13 Usługi społeczne i zdrowotne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294450" y="4959114"/>
            <a:ext cx="2273529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Ministerstwo Rodziny Pracy I Polityki Społecznej Europejski Fundusz Społeczny Plus . Pri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orytet 6, Działanie 6.1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294450" y="6489938"/>
            <a:ext cx="2273567" cy="1283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Fundusze Europejskie dla Lubuskieg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 2021-2027</a:t>
            </a:r>
          </a:p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Priorytet 6 Fundusze Europeskie na wsparcie obywateli Działanie 6.9 Aktywna integracja społeczno-zawodowa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021998" y="4930539"/>
            <a:ext cx="1964850" cy="668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429 724,20 zł</a:t>
            </a:r>
          </a:p>
          <a:p>
            <a:pPr algn="l">
              <a:lnSpc>
                <a:spcPts val="2520"/>
              </a:lnSpc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13021998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67 440,00 zł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1 163 733,33 zł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375895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2 435 103,83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375895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1 281 360,00 zł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1 163 733,33 zł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787924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2 864 828,03 zł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87924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1 348 800,00 zł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REALIZOWANE W 2025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837158" y="8290530"/>
            <a:ext cx="1013091" cy="1013087"/>
            <a:chOff x="0" y="0"/>
            <a:chExt cx="6350000" cy="634997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25136" t="0" r="-25136" b="0"/>
              </a:stretch>
            </a:blip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2133720" y="8271480"/>
            <a:ext cx="2398271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Biuro administracji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148662" y="8233380"/>
            <a:ext cx="2396790" cy="1395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Zwiększenie bezpieczeństwa informacji w powiecie gorzowskim ze szczególnym uwzględnieniem zadań realizowanych przez Starostwo Powiatowe w Gorzowie Wlkp.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5294450" y="8252430"/>
            <a:ext cx="2688651" cy="1283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Fundusze Europejskie na Rozwój Cyfrowy (FERC) Priorytet II: Zaawansowane usługi cyfr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owe Działanie 2.2. – Wzmocnienie krajowego systemu cyberbezpieczeństwa 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3021998" y="820480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82 980,03 zł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375895" y="8204805"/>
            <a:ext cx="1964850" cy="98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UE: 713 166,98 zł</a:t>
            </a:r>
          </a:p>
          <a:p>
            <a:pPr algn="l">
              <a:lnSpc>
                <a:spcPts val="2520"/>
              </a:lnSpc>
            </a:pP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PL: 125 852,99 zł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787924" y="8204805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922 000,00 zł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39132" y="3303642"/>
            <a:ext cx="2538017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i Rozwoju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6452" y="1039412"/>
            <a:ext cx="3921727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Unii Europejskiej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48662" y="3265542"/>
            <a:ext cx="2396790" cy="938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Dostawa urządzeń IT dedykowanych do wykonania kopii zapasowych w trybie off-line wraz z wdrożeniem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5294450" y="3114566"/>
            <a:ext cx="2688651" cy="1703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Projekt „Cyberbezpieczny samorząd” współfinasowany przez Unię Europejską w ramach Funduszy Europejskich na Rozwój Cyfrowy 2021-2027 (FERC) Priorytet II: Zaawansowane usługi cyfr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owe, Działanie 2.2- Wzmocnienie krajowego systemu cyberbezpieczeństwa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16 161,86 zł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375895" y="3236967"/>
            <a:ext cx="1964850" cy="98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UE: 138 902,28 zł</a:t>
            </a:r>
          </a:p>
          <a:p>
            <a:pPr algn="l">
              <a:lnSpc>
                <a:spcPts val="2520"/>
              </a:lnSpc>
            </a:pP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PL: 24 512,17 zł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179 576,31 zł</a:t>
            </a:r>
          </a:p>
        </p:txBody>
      </p:sp>
      <p:sp>
        <p:nvSpPr>
          <p:cNvPr name="AutoShape 23" id="23"/>
          <p:cNvSpPr/>
          <p:nvPr/>
        </p:nvSpPr>
        <p:spPr>
          <a:xfrm>
            <a:off x="477402" y="6837086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4" id="24"/>
          <p:cNvGrpSpPr/>
          <p:nvPr/>
        </p:nvGrpSpPr>
        <p:grpSpPr>
          <a:xfrm rot="0">
            <a:off x="837158" y="7192850"/>
            <a:ext cx="1013091" cy="1013087"/>
            <a:chOff x="0" y="0"/>
            <a:chExt cx="6350000" cy="634997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  <p:sp>
        <p:nvSpPr>
          <p:cNvPr name="AutoShape 26" id="26"/>
          <p:cNvSpPr/>
          <p:nvPr/>
        </p:nvSpPr>
        <p:spPr>
          <a:xfrm>
            <a:off x="496452" y="8568289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2139132" y="5408111"/>
            <a:ext cx="2720647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Spraw Społecznych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Promocji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133720" y="7151388"/>
            <a:ext cx="239827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Spraw Społecznych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i Promocji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148662" y="5370011"/>
            <a:ext cx="196485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Leśne wędrówki po zdrowie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148662" y="7135700"/>
            <a:ext cx="239679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Tr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ansgraniczne Zawody Wędkarskie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272598" y="5142848"/>
            <a:ext cx="2765210" cy="1493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FMP w ramach Programu Współpracy INTERREG VI A Brandenburgia-Polska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2021-2027 w ramach celu szczegółowego: 6.3 Budowanie wzajemnego zaufania, w szczególności poprzez wspieranie działań ułatwiających  kontakty międzyludzkie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5294450" y="6927352"/>
            <a:ext cx="2743358" cy="1493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FMP w ramach Programu Współpracy INTERREG VI A Brandenburgia-Polska 2021-2027 w ramach celu szczegółowego: 6.3 Budowanie wzajemnego zaufania, w szczególności p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oprzez wspieranie działań ułatwiających  kontakty międzyludzkie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021998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3 543,87 zł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021998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6 907,06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375895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14 175,45 zł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375895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27 628,21 zł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787924" y="5341436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17 719,32 zł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787924" y="710712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34 535,27 zł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837158" y="5394695"/>
            <a:ext cx="1013091" cy="1013087"/>
            <a:chOff x="0" y="0"/>
            <a:chExt cx="6350000" cy="634997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  <p:sp>
        <p:nvSpPr>
          <p:cNvPr name="AutoShape 41" id="41"/>
          <p:cNvSpPr/>
          <p:nvPr/>
        </p:nvSpPr>
        <p:spPr>
          <a:xfrm>
            <a:off x="477402" y="4947283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2" id="42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REALIZOWANE W 2025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837158" y="8789670"/>
            <a:ext cx="1013091" cy="1013087"/>
            <a:chOff x="0" y="0"/>
            <a:chExt cx="6350000" cy="6349975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2155049" y="8750136"/>
            <a:ext cx="2538017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Wydział Inwestycji i Rozwoju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169990" y="8732520"/>
            <a:ext cx="2523361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Lubuskie Szkolnictwo Zawodowe dla Now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oczesnego Rynku Pracy (etap I), nieodpłatne przekazanie sprzętu przez Związek Powiatów Lubuskich (ZPL)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5312977" y="8732520"/>
            <a:ext cx="2549240" cy="1283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Działanie nr FELB.06.05 „Kształcenie zawodowe”, Programu Fundusze Europejskie dla Lubuskiego 2021-2027 współfinansowanego ze środków Europejskiego Funduszu Społecznego Plus.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3043327" y="868220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397224" y="868220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7809252" y="868220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1 296 712,33 zł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7035827"/>
            <a:ext cx="3800725" cy="2446285"/>
          </a:xfrm>
          <a:custGeom>
            <a:avLst/>
            <a:gdLst/>
            <a:ahLst/>
            <a:cxnLst/>
            <a:rect r="r" b="b" t="t" l="l"/>
            <a:pathLst>
              <a:path h="2446285" w="3800725">
                <a:moveTo>
                  <a:pt x="0" y="0"/>
                </a:moveTo>
                <a:lnTo>
                  <a:pt x="3800725" y="0"/>
                </a:lnTo>
                <a:lnTo>
                  <a:pt x="3800725" y="2446285"/>
                </a:lnTo>
                <a:lnTo>
                  <a:pt x="0" y="2446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96452" y="1039412"/>
            <a:ext cx="3921727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Unii Europejskiej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35576" y="1495893"/>
            <a:ext cx="6132403" cy="92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19"/>
              </a:lnSpc>
            </a:pPr>
            <a:r>
              <a:rPr lang="en-US" sz="2199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wartość projektów: 7 587 094,53 zł</a:t>
            </a:r>
          </a:p>
          <a:p>
            <a:pPr algn="r">
              <a:lnSpc>
                <a:spcPts val="2419"/>
              </a:lnSpc>
            </a:pPr>
            <a:r>
              <a:rPr lang="en-US" sz="2199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wartość dofinansowania: 5 844 000,82 zł</a:t>
            </a:r>
          </a:p>
          <a:p>
            <a:pPr algn="r" marL="0" indent="0" lvl="0">
              <a:lnSpc>
                <a:spcPts val="241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wkład własny: 590 595,16 zł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280452" y="330831"/>
            <a:ext cx="9164362" cy="10659701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REALIZOWANE W 2025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837158" y="3322692"/>
            <a:ext cx="1013091" cy="1013087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rot="0">
            <a:off x="477402" y="4655737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837158" y="5016264"/>
            <a:ext cx="1013091" cy="1013087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AutoShape 10" id="10"/>
          <p:cNvSpPr/>
          <p:nvPr/>
        </p:nvSpPr>
        <p:spPr>
          <a:xfrm rot="0">
            <a:off x="477402" y="6349309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477402" y="8042880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0">
            <a:off x="496452" y="9774083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33720" y="8414355"/>
            <a:ext cx="2776816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Powiatowe Centrum Pomocy Rodzinie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48662" y="3265542"/>
            <a:ext cx="2396790" cy="116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Umowa o zorganizowanie zatrudnienia w ramach refundacji kosztów wynagrodzenia dla DPS lub jednostki organizacyjnej WRIPZ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148662" y="4959114"/>
            <a:ext cx="196485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Umowa o zorganizowanie zatrudnienia w ramach prac inte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rwencyjnych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150835" y="8419281"/>
            <a:ext cx="2396790" cy="25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ktywny Samorząd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294450" y="3114566"/>
            <a:ext cx="2273567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Powiatowy Urzą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 Pracy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294450" y="4959114"/>
            <a:ext cx="2273529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Powiatowy Urząd Prac</a:t>
            </a: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294450" y="8376255"/>
            <a:ext cx="1964850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PFRON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21998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021998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25 572,73 zł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375895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2 399,88 zł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375895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772 502,00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25 572,73 zł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787924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2 399,88 zł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787924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772 502,00 zł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167058" y="4997214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DPS “Dom Seniora” w Kostrzynie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nad Odrą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200395" y="3331127"/>
            <a:ext cx="2710141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DPS “Dom Seniora” w Kostrzynie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nad Odrą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858145" y="8366730"/>
            <a:ext cx="992104" cy="992104"/>
          </a:xfrm>
          <a:custGeom>
            <a:avLst/>
            <a:gdLst/>
            <a:ahLst/>
            <a:cxnLst/>
            <a:rect r="r" b="b" t="t" l="l"/>
            <a:pathLst>
              <a:path h="992104" w="992104">
                <a:moveTo>
                  <a:pt x="0" y="0"/>
                </a:moveTo>
                <a:lnTo>
                  <a:pt x="992104" y="0"/>
                </a:lnTo>
                <a:lnTo>
                  <a:pt x="992104" y="992104"/>
                </a:lnTo>
                <a:lnTo>
                  <a:pt x="0" y="9921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REALIZOWANE W 2025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133720" y="6661329"/>
            <a:ext cx="2776816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Powiatowe Centrum Pomocy Rodzinie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148662" y="6654109"/>
            <a:ext cx="239679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Asys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tent Osobisty osoby niepełnosprawnej. 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Edycja 2025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5294450" y="6609740"/>
            <a:ext cx="1964850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Lubuski Urząd Wojewódzki 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021998" y="656465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375895" y="656465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548 232,00 zł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7787924" y="6564655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548 232,00 zł</a:t>
            </a:r>
          </a:p>
        </p:txBody>
      </p:sp>
      <p:sp>
        <p:nvSpPr>
          <p:cNvPr name="Freeform 49" id="49"/>
          <p:cNvSpPr/>
          <p:nvPr/>
        </p:nvSpPr>
        <p:spPr>
          <a:xfrm flipH="false" flipV="false" rot="0">
            <a:off x="858145" y="6613704"/>
            <a:ext cx="992104" cy="992104"/>
          </a:xfrm>
          <a:custGeom>
            <a:avLst/>
            <a:gdLst/>
            <a:ahLst/>
            <a:cxnLst/>
            <a:rect r="r" b="b" t="t" l="l"/>
            <a:pathLst>
              <a:path h="992104" w="992104">
                <a:moveTo>
                  <a:pt x="0" y="0"/>
                </a:moveTo>
                <a:lnTo>
                  <a:pt x="992104" y="0"/>
                </a:lnTo>
                <a:lnTo>
                  <a:pt x="992104" y="992104"/>
                </a:lnTo>
                <a:lnTo>
                  <a:pt x="0" y="9921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0110" y="-5084654"/>
            <a:ext cx="9500719" cy="9500719"/>
          </a:xfrm>
          <a:custGeom>
            <a:avLst/>
            <a:gdLst/>
            <a:ahLst/>
            <a:cxnLst/>
            <a:rect r="r" b="b" t="t" l="l"/>
            <a:pathLst>
              <a:path h="9500719" w="9500719">
                <a:moveTo>
                  <a:pt x="0" y="0"/>
                </a:moveTo>
                <a:lnTo>
                  <a:pt x="9500718" y="0"/>
                </a:lnTo>
                <a:lnTo>
                  <a:pt x="9500718" y="9500719"/>
                </a:lnTo>
                <a:lnTo>
                  <a:pt x="0" y="9500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726587" y="-2782627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4" y="0"/>
                </a:lnTo>
                <a:lnTo>
                  <a:pt x="9818454" y="9818454"/>
                </a:lnTo>
                <a:lnTo>
                  <a:pt x="0" y="9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84120">
            <a:off x="14986848" y="5649994"/>
            <a:ext cx="9818453" cy="9818453"/>
          </a:xfrm>
          <a:custGeom>
            <a:avLst/>
            <a:gdLst/>
            <a:ahLst/>
            <a:cxnLst/>
            <a:rect r="r" b="b" t="t" l="l"/>
            <a:pathLst>
              <a:path h="9818453" w="9818453">
                <a:moveTo>
                  <a:pt x="0" y="0"/>
                </a:moveTo>
                <a:lnTo>
                  <a:pt x="9818453" y="0"/>
                </a:lnTo>
                <a:lnTo>
                  <a:pt x="9818453" y="9818453"/>
                </a:lnTo>
                <a:lnTo>
                  <a:pt x="0" y="981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477402" y="4655737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477402" y="6349309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477402" y="8042880"/>
            <a:ext cx="1709061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5148662" y="1477691"/>
            <a:ext cx="1241931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477402" y="2962166"/>
            <a:ext cx="170905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496452" y="9774083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496452" y="555111"/>
            <a:ext cx="1707152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3494044" y="773362"/>
            <a:ext cx="1360324" cy="906316"/>
          </a:xfrm>
          <a:custGeom>
            <a:avLst/>
            <a:gdLst/>
            <a:ahLst/>
            <a:cxnLst/>
            <a:rect r="r" b="b" t="t" l="l"/>
            <a:pathLst>
              <a:path h="906316" w="1360324">
                <a:moveTo>
                  <a:pt x="0" y="0"/>
                </a:moveTo>
                <a:lnTo>
                  <a:pt x="1360324" y="0"/>
                </a:lnTo>
                <a:lnTo>
                  <a:pt x="1360324" y="906315"/>
                </a:lnTo>
                <a:lnTo>
                  <a:pt x="0" y="90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6452" y="1039412"/>
            <a:ext cx="4414085" cy="132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środki</a:t>
            </a:r>
          </a:p>
          <a:p>
            <a:pPr algn="l">
              <a:lnSpc>
                <a:spcPts val="3520"/>
              </a:lnSpc>
            </a:pPr>
            <a:r>
              <a:rPr lang="en-US" sz="3200" b="true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pozyskane z</a:t>
            </a:r>
          </a:p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funduszy rządowych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33720" y="8184264"/>
            <a:ext cx="3014941" cy="143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stanowisko</a:t>
            </a:r>
          </a:p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ds. Zarządzania Kryzysowego i Pionu Ochrony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48662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tytuł projektu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148662" y="3265542"/>
            <a:ext cx="2169557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Samodzielność – Aktywność – Mobilność – Dostępne mieszkanie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48662" y="4959114"/>
            <a:ext cx="2169557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Samodzielność – Aktywność – Mobilność – Mieszkanie dla Absol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wenta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48662" y="6652685"/>
            <a:ext cx="2792630" cy="25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Zajęcia Klubowe w WTZ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148662" y="8346256"/>
            <a:ext cx="2396790" cy="70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Do</a:t>
            </a: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tacja z Programu Ochrony Ludności i Obrony Cywilnej</a:t>
            </a: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na lata 2025 - 2026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294450" y="2242586"/>
            <a:ext cx="1964850" cy="37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program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294450" y="3265542"/>
            <a:ext cx="2273567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PFRON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294450" y="4959114"/>
            <a:ext cx="2273529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PFRON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272598" y="6669009"/>
            <a:ext cx="2273567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PFRON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294450" y="8323845"/>
            <a:ext cx="1964850" cy="65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Program Ochrony Ludności i Obrony Cywilnej na lata 2025 - 2026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021998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b="true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wkład</a:t>
            </a:r>
          </a:p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własny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21998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021998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021998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21998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0,00 zł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375895" y="1852061"/>
            <a:ext cx="2409495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dofinansowania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375895" y="3236967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82 242,00 zł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375895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105 740,00 zł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375895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85 608,00 zł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375895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1 368 220,30 zł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787924" y="1852061"/>
            <a:ext cx="1964850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wartość projektu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787924" y="3236967"/>
            <a:ext cx="1964850" cy="354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82 242,00 zł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787924" y="4930539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105 740,00 zł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787924" y="6624110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85 608,00 zł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87924" y="8317681"/>
            <a:ext cx="1964850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1 368 220,30 zł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167058" y="3302552"/>
            <a:ext cx="2776816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Powiatowe Centrum Pomocy Rodzinie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824808" y="3282634"/>
            <a:ext cx="992104" cy="992104"/>
          </a:xfrm>
          <a:custGeom>
            <a:avLst/>
            <a:gdLst/>
            <a:ahLst/>
            <a:cxnLst/>
            <a:rect r="r" b="b" t="t" l="l"/>
            <a:pathLst>
              <a:path h="992104" w="992104">
                <a:moveTo>
                  <a:pt x="0" y="0"/>
                </a:moveTo>
                <a:lnTo>
                  <a:pt x="992104" y="0"/>
                </a:lnTo>
                <a:lnTo>
                  <a:pt x="992104" y="992103"/>
                </a:lnTo>
                <a:lnTo>
                  <a:pt x="0" y="9921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2167058" y="4954034"/>
            <a:ext cx="2776816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Powiatowe Centrum Pomocy Rodzinie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0">
            <a:off x="791470" y="4979587"/>
            <a:ext cx="992104" cy="992104"/>
          </a:xfrm>
          <a:custGeom>
            <a:avLst/>
            <a:gdLst/>
            <a:ahLst/>
            <a:cxnLst/>
            <a:rect r="r" b="b" t="t" l="l"/>
            <a:pathLst>
              <a:path h="992104" w="992104">
                <a:moveTo>
                  <a:pt x="0" y="0"/>
                </a:moveTo>
                <a:lnTo>
                  <a:pt x="992104" y="0"/>
                </a:lnTo>
                <a:lnTo>
                  <a:pt x="992104" y="992104"/>
                </a:lnTo>
                <a:lnTo>
                  <a:pt x="0" y="99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2067045" y="6707109"/>
            <a:ext cx="2776816" cy="71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59"/>
              </a:lnSpc>
            </a:pPr>
            <a:r>
              <a:rPr lang="en-US" b="true" sz="2199">
                <a:solidFill>
                  <a:srgbClr val="000000"/>
                </a:solidFill>
                <a:latin typeface="Ruda 2 Bold"/>
                <a:ea typeface="Ruda 2 Bold"/>
                <a:cs typeface="Ruda 2 Bold"/>
                <a:sym typeface="Ruda 2 Bold"/>
              </a:rPr>
              <a:t>Powiatowe Centrum Pomocy Rodzinie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0">
            <a:off x="791470" y="6739834"/>
            <a:ext cx="992104" cy="992104"/>
          </a:xfrm>
          <a:custGeom>
            <a:avLst/>
            <a:gdLst/>
            <a:ahLst/>
            <a:cxnLst/>
            <a:rect r="r" b="b" t="t" l="l"/>
            <a:pathLst>
              <a:path h="992104" w="992104">
                <a:moveTo>
                  <a:pt x="0" y="0"/>
                </a:moveTo>
                <a:lnTo>
                  <a:pt x="992104" y="0"/>
                </a:lnTo>
                <a:lnTo>
                  <a:pt x="992104" y="992104"/>
                </a:lnTo>
                <a:lnTo>
                  <a:pt x="0" y="99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46" id="46"/>
          <p:cNvGrpSpPr/>
          <p:nvPr/>
        </p:nvGrpSpPr>
        <p:grpSpPr>
          <a:xfrm rot="0">
            <a:off x="837158" y="8403406"/>
            <a:ext cx="1013091" cy="1013087"/>
            <a:chOff x="0" y="0"/>
            <a:chExt cx="6350000" cy="6349975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25136" t="0" r="-25136" b="0"/>
              </a:stretch>
            </a:blipFill>
          </p:spPr>
        </p:sp>
      </p:grpSp>
      <p:sp>
        <p:nvSpPr>
          <p:cNvPr name="TextBox 48" id="48"/>
          <p:cNvSpPr txBox="true"/>
          <p:nvPr/>
        </p:nvSpPr>
        <p:spPr>
          <a:xfrm rot="0">
            <a:off x="10799885" y="795972"/>
            <a:ext cx="6768094" cy="48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98"/>
              </a:lnSpc>
              <a:spcBef>
                <a:spcPct val="0"/>
              </a:spcBef>
            </a:pPr>
            <a:r>
              <a:rPr lang="en-US" b="true" sz="3361">
                <a:solidFill>
                  <a:srgbClr val="000000"/>
                </a:solidFill>
                <a:latin typeface="Ruda 2 Heavy"/>
                <a:ea typeface="Ruda 2 Heavy"/>
                <a:cs typeface="Ruda 2 Heavy"/>
                <a:sym typeface="Ruda 2 Heavy"/>
              </a:rPr>
              <a:t>PROJEKTY REALIZOWANE W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DAHEFuxi0fY</dc:identifier>
  <dcterms:modified xsi:type="dcterms:W3CDTF">2011-08-01T06:04:30Z</dcterms:modified>
  <cp:revision>1</cp:revision>
  <dc:title>prezentacja środki pozabudżetowe 2025</dc:title>
</cp:coreProperties>
</file>