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2" r:id="rId4"/>
    <p:sldId id="268" r:id="rId5"/>
    <p:sldId id="265" r:id="rId6"/>
    <p:sldId id="267" r:id="rId7"/>
    <p:sldId id="287" r:id="rId8"/>
    <p:sldId id="284" r:id="rId9"/>
    <p:sldId id="283" r:id="rId10"/>
    <p:sldId id="286" r:id="rId11"/>
    <p:sldId id="290" r:id="rId12"/>
    <p:sldId id="299" r:id="rId13"/>
    <p:sldId id="291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73" r:id="rId22"/>
    <p:sldId id="275" r:id="rId23"/>
    <p:sldId id="277" r:id="rId24"/>
    <p:sldId id="278" r:id="rId25"/>
    <p:sldId id="289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43CA8-F8EA-F1D8-04CF-8AD0D16B4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2321789-F32F-4C38-4E39-BFF2413F4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7152F1-DA2E-402D-F03A-0DB9FAD1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EBC2A6-358E-414D-AFB3-215872AC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40742F-0402-7517-AA22-182C23D3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47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2B3692-395F-9D79-C001-CE95F032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E5702F1-B39F-32F7-F6CF-E7F9F000A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EBC9A6-F165-5D91-728D-80C98784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AB2C83-FDF6-A0E2-DA58-B6CB76C7B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DF497E-83F5-8952-391B-F75FFFB2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16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5038CBB-313E-473E-294A-816146323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0D4B057-CE97-C0A3-DD47-8A67E0D1F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B0D0BA-EFF1-20C0-7E85-ECEC6DA2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197F1A-6153-D94D-E39A-A74DC386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3658F7-6826-C206-02B0-E89411E5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922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C393FA-0CA7-3B85-D538-ED7F95E3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2FDB8B-1C30-694E-E1EA-98C1CBEA2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D3AAD3-11D4-B511-7F4F-8411CD62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BD42CD-0FDD-C861-7071-21C5DEC2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5723D2-2311-BC7B-4457-55A49B79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4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2E0237-8FC4-4D48-5D68-ADAAE463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B35173-98D3-671D-0FF1-ABA814FEF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692711-81EB-19C0-61AC-745CF252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7B6340-2E35-EC8B-5AEB-2296A3AF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2EE668-D6EF-108A-45AD-A1509F4C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45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E5FA6D-72D0-04D4-3E38-222731DF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51DB4F-9276-B158-F7B0-84A7DF1E7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8ED9B9-5C53-C48B-7062-E47277C4C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AFCEE7-60F0-FE81-1290-C8B7551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3D0B7F-8753-61CC-FB02-A8752515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3C5EB5-2216-D2C3-6980-3CE07AAF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1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06EEFA-C3B5-E2AA-E8CB-09028080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981E93-601F-F156-9E51-C6F4485B4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ECDEC5-B3BE-5C76-7DE3-F8C035616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5E7411C-40BA-D547-A52F-625CB538C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D87FE94-689D-A51E-31D9-846B4D0B0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73871B1-FCFD-F82D-02CB-95ACE674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AB11714-2349-9D2B-49AD-C805FF53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F4A1CF-575A-4401-3363-E3ED5DED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01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8DE22B-A3C0-E673-3A3C-BB08D05C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2832198-4EC1-6608-54BD-AF42DF4C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76CE2A5-8AE2-C1D4-466A-ADB9FF7F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E87EC9-0690-DCD1-914D-FC97F62F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487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C28F653-6749-6683-858C-AFC16611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3B810B9-C41C-3DD4-EA4A-571E42E1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CCD657-0A9D-76D4-FC2F-CD1151D6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37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99C597-B64D-B9AF-2A4B-015A03DF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EEFD56-C3D4-7751-FF7C-4D0B61599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28B84B-AA0B-C6A9-E092-CCA9C29CE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630031-E5AB-554E-8F5D-967C30AB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FA53008-EF96-E3EB-2E6C-6B878D69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961B491-EFA4-57B3-4DCE-441B71BE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278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464AB4-DD93-FBD6-6226-D55BB971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2CDAE84-C76E-DD49-B890-EF2589E47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A759C4-2B18-F24A-6058-519579111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DB13618-CD12-330A-1E28-89C7232C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B52A89-2D1C-E3FC-CE90-C8EA267B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5C27C1-1F46-63CF-38BD-80C0FCF6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59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857FC96-83EC-1BEF-B7CB-E67364EF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65511D-AEFE-B8AB-D95E-8007F31E1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EA9A6D-71A3-B7E5-5AF4-873DA5504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C0FD6-908A-43A9-8775-07A46451736B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D83CCB-2314-3B36-2976-7CB21A530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DD16F0-94A7-C4A7-507E-498FACA2C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5EA08-4A11-4484-B099-386D7737C1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52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9175127" y="-774081"/>
            <a:ext cx="2818575" cy="3656497"/>
            <a:chOff x="0" y="0"/>
            <a:chExt cx="1113511" cy="16768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1676872"/>
            </a:xfrm>
            <a:custGeom>
              <a:avLst/>
              <a:gdLst/>
              <a:ahLst/>
              <a:cxnLst/>
              <a:rect l="l" t="t" r="r" b="b"/>
              <a:pathLst>
                <a:path w="1113511" h="1676872">
                  <a:moveTo>
                    <a:pt x="0" y="0"/>
                  </a:moveTo>
                  <a:lnTo>
                    <a:pt x="1113511" y="0"/>
                  </a:lnTo>
                  <a:lnTo>
                    <a:pt x="1113511" y="1676872"/>
                  </a:lnTo>
                  <a:lnTo>
                    <a:pt x="0" y="1676872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17149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2220000">
            <a:off x="7023539" y="-817015"/>
            <a:ext cx="2030619" cy="3761907"/>
            <a:chOff x="0" y="0"/>
            <a:chExt cx="802220" cy="15998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2220" cy="1599833"/>
            </a:xfrm>
            <a:custGeom>
              <a:avLst/>
              <a:gdLst/>
              <a:ahLst/>
              <a:cxnLst/>
              <a:rect l="l" t="t" r="r" b="b"/>
              <a:pathLst>
                <a:path w="802220" h="1599833">
                  <a:moveTo>
                    <a:pt x="0" y="0"/>
                  </a:moveTo>
                  <a:lnTo>
                    <a:pt x="802220" y="0"/>
                  </a:lnTo>
                  <a:lnTo>
                    <a:pt x="802220" y="1599833"/>
                  </a:lnTo>
                  <a:lnTo>
                    <a:pt x="0" y="1599833"/>
                  </a:lnTo>
                  <a:close/>
                </a:path>
              </a:pathLst>
            </a:custGeom>
            <a:gradFill rotWithShape="1">
              <a:gsLst>
                <a:gs pos="0">
                  <a:srgbClr val="FF0101">
                    <a:alpha val="100000"/>
                  </a:srgbClr>
                </a:gs>
                <a:gs pos="100000">
                  <a:srgbClr val="B7060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02220" cy="16379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757729"/>
            <a:ext cx="10235149" cy="3424360"/>
            <a:chOff x="0" y="0"/>
            <a:chExt cx="4043516" cy="13528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3516" cy="1352834"/>
            </a:xfrm>
            <a:custGeom>
              <a:avLst/>
              <a:gdLst/>
              <a:ahLst/>
              <a:cxnLst/>
              <a:rect l="l" t="t" r="r" b="b"/>
              <a:pathLst>
                <a:path w="4043516" h="1352834">
                  <a:moveTo>
                    <a:pt x="0" y="0"/>
                  </a:moveTo>
                  <a:lnTo>
                    <a:pt x="4043516" y="0"/>
                  </a:lnTo>
                  <a:lnTo>
                    <a:pt x="4043516" y="1352834"/>
                  </a:lnTo>
                  <a:lnTo>
                    <a:pt x="0" y="1352834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043516" cy="13909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 rot="-2220000">
            <a:off x="8053996" y="4158394"/>
            <a:ext cx="2110903" cy="3788578"/>
            <a:chOff x="0" y="0"/>
            <a:chExt cx="833937" cy="15429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3937" cy="1542948"/>
            </a:xfrm>
            <a:custGeom>
              <a:avLst/>
              <a:gdLst/>
              <a:ahLst/>
              <a:cxnLst/>
              <a:rect l="l" t="t" r="r" b="b"/>
              <a:pathLst>
                <a:path w="833937" h="1542948">
                  <a:moveTo>
                    <a:pt x="0" y="0"/>
                  </a:moveTo>
                  <a:lnTo>
                    <a:pt x="833937" y="0"/>
                  </a:lnTo>
                  <a:lnTo>
                    <a:pt x="833937" y="1542948"/>
                  </a:lnTo>
                  <a:lnTo>
                    <a:pt x="0" y="1542948"/>
                  </a:lnTo>
                  <a:close/>
                </a:path>
              </a:pathLst>
            </a:custGeom>
            <a:gradFill rotWithShape="1">
              <a:gsLst>
                <a:gs pos="0">
                  <a:srgbClr val="FF0101">
                    <a:alpha val="100000"/>
                  </a:srgbClr>
                </a:gs>
                <a:gs pos="100000">
                  <a:srgbClr val="B7060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33937" cy="15810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2220000">
            <a:off x="10184717" y="4906214"/>
            <a:ext cx="2391201" cy="2415817"/>
            <a:chOff x="0" y="0"/>
            <a:chExt cx="944672" cy="9543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4672" cy="954397"/>
            </a:xfrm>
            <a:custGeom>
              <a:avLst/>
              <a:gdLst/>
              <a:ahLst/>
              <a:cxnLst/>
              <a:rect l="l" t="t" r="r" b="b"/>
              <a:pathLst>
                <a:path w="944672" h="954397">
                  <a:moveTo>
                    <a:pt x="0" y="0"/>
                  </a:moveTo>
                  <a:lnTo>
                    <a:pt x="944672" y="0"/>
                  </a:lnTo>
                  <a:lnTo>
                    <a:pt x="944672" y="954397"/>
                  </a:lnTo>
                  <a:lnTo>
                    <a:pt x="0" y="95439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3768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44672" cy="9924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302682" y="550732"/>
            <a:ext cx="5756537" cy="575653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437750" y="685800"/>
            <a:ext cx="5486400" cy="54864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55552" y="903602"/>
            <a:ext cx="5050797" cy="50507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4180" t="-15429" r="-19977" b="-13928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5" name="Freeform 25"/>
          <p:cNvSpPr/>
          <p:nvPr/>
        </p:nvSpPr>
        <p:spPr>
          <a:xfrm>
            <a:off x="38396" y="4503570"/>
            <a:ext cx="2812805" cy="256669"/>
          </a:xfrm>
          <a:custGeom>
            <a:avLst/>
            <a:gdLst/>
            <a:ahLst/>
            <a:cxnLst/>
            <a:rect l="l" t="t" r="r" b="b"/>
            <a:pathLst>
              <a:path w="4219208" h="385003">
                <a:moveTo>
                  <a:pt x="0" y="0"/>
                </a:moveTo>
                <a:lnTo>
                  <a:pt x="4219208" y="0"/>
                </a:lnTo>
                <a:lnTo>
                  <a:pt x="4219208" y="385003"/>
                </a:lnTo>
                <a:lnTo>
                  <a:pt x="0" y="385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8396" y="4337900"/>
            <a:ext cx="2812805" cy="583593"/>
            <a:chOff x="0" y="0"/>
            <a:chExt cx="1958767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58767" cy="406400"/>
            </a:xfrm>
            <a:custGeom>
              <a:avLst/>
              <a:gdLst/>
              <a:ahLst/>
              <a:cxnLst/>
              <a:rect l="l" t="t" r="r" b="b"/>
              <a:pathLst>
                <a:path w="1958767" h="406400">
                  <a:moveTo>
                    <a:pt x="1755567" y="0"/>
                  </a:moveTo>
                  <a:cubicBezTo>
                    <a:pt x="1867791" y="0"/>
                    <a:pt x="1958767" y="90976"/>
                    <a:pt x="1958767" y="203200"/>
                  </a:cubicBezTo>
                  <a:cubicBezTo>
                    <a:pt x="1958767" y="315424"/>
                    <a:pt x="1867791" y="406400"/>
                    <a:pt x="17555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958767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24168" y="1806351"/>
            <a:ext cx="5523350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6"/>
              </a:lnSpc>
            </a:pPr>
            <a:r>
              <a:rPr lang="en-US" sz="5668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INFORMACJA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4169" y="2720597"/>
            <a:ext cx="5446559" cy="4674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4"/>
              </a:lnSpc>
            </a:pPr>
            <a:r>
              <a:rPr lang="pl-PL" sz="2631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NT. POZYSKIWANIA ŚRODKÓW POZABUDŻETOWYCH</a:t>
            </a:r>
          </a:p>
          <a:p>
            <a:pPr algn="just">
              <a:lnSpc>
                <a:spcPts val="3684"/>
              </a:lnSpc>
            </a:pPr>
            <a:r>
              <a:rPr lang="pl-PL" sz="2631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just">
              <a:lnSpc>
                <a:spcPts val="3684"/>
              </a:lnSpc>
            </a:pPr>
            <a:endParaRPr lang="pl-PL" sz="2631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just">
              <a:lnSpc>
                <a:spcPts val="3684"/>
              </a:lnSpc>
            </a:pPr>
            <a:endParaRPr lang="en-US" sz="2631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just">
              <a:lnSpc>
                <a:spcPts val="3684"/>
              </a:lnSpc>
            </a:pPr>
            <a:endParaRPr lang="en-US" sz="2631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>
              <a:lnSpc>
                <a:spcPts val="7826"/>
              </a:lnSpc>
            </a:pPr>
            <a:endParaRPr lang="pl-PL" sz="2631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>
              <a:lnSpc>
                <a:spcPts val="7826"/>
              </a:lnSpc>
            </a:pPr>
            <a:endParaRPr lang="en-US" sz="2631" b="1" dirty="0">
              <a:solidFill>
                <a:srgbClr val="FF0000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28076" y="3494695"/>
            <a:ext cx="5446559" cy="225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4"/>
              </a:lnSpc>
            </a:pPr>
            <a:endParaRPr sz="1200" dirty="0">
              <a:solidFill>
                <a:schemeClr val="bg1"/>
              </a:solidFill>
            </a:endParaRPr>
          </a:p>
          <a:p>
            <a:pPr algn="just">
              <a:lnSpc>
                <a:spcPts val="3684"/>
              </a:lnSpc>
            </a:pPr>
            <a:endParaRPr lang="pl-PL" sz="2631" b="1" dirty="0">
              <a:gradFill>
                <a:gsLst>
                  <a:gs pos="0">
                    <a:srgbClr val="FF0101">
                      <a:alpha val="100000"/>
                    </a:srgbClr>
                  </a:gs>
                  <a:gs pos="100000">
                    <a:srgbClr val="B70606">
                      <a:alpha val="100000"/>
                    </a:srgbClr>
                  </a:gs>
                </a:gsLst>
                <a:lin ang="0"/>
              </a:gra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just">
              <a:lnSpc>
                <a:spcPts val="3684"/>
              </a:lnSpc>
            </a:pPr>
            <a:r>
              <a:rPr lang="pl-PL" sz="2631" b="1" dirty="0">
                <a:gradFill>
                  <a:gsLst>
                    <a:gs pos="0">
                      <a:srgbClr val="FF0101">
                        <a:alpha val="100000"/>
                      </a:srgbClr>
                    </a:gs>
                    <a:gs pos="100000">
                      <a:srgbClr val="B70606">
                        <a:alpha val="100000"/>
                      </a:srgbClr>
                    </a:gs>
                  </a:gsLst>
                  <a:lin ang="0"/>
                </a:gra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ZA</a:t>
            </a:r>
            <a:r>
              <a:rPr lang="en-US" sz="2631" b="1" dirty="0">
                <a:gradFill>
                  <a:gsLst>
                    <a:gs pos="0">
                      <a:srgbClr val="FF0101">
                        <a:alpha val="100000"/>
                      </a:srgbClr>
                    </a:gs>
                    <a:gs pos="100000">
                      <a:srgbClr val="B70606">
                        <a:alpha val="100000"/>
                      </a:srgbClr>
                    </a:gs>
                  </a:gsLst>
                  <a:lin ang="0"/>
                </a:gra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ROK 202</a:t>
            </a:r>
            <a:r>
              <a:rPr lang="pl-PL" sz="2631" b="1" dirty="0">
                <a:gradFill>
                  <a:gsLst>
                    <a:gs pos="0">
                      <a:srgbClr val="FF0101">
                        <a:alpha val="100000"/>
                      </a:srgbClr>
                    </a:gs>
                    <a:gs pos="100000">
                      <a:srgbClr val="B70606">
                        <a:alpha val="100000"/>
                      </a:srgbClr>
                    </a:gs>
                  </a:gsLst>
                  <a:lin ang="0"/>
                </a:gra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5</a:t>
            </a:r>
            <a:endParaRPr lang="en-US" sz="2631" b="1" dirty="0">
              <a:gradFill>
                <a:gsLst>
                  <a:gs pos="0">
                    <a:srgbClr val="FF0101">
                      <a:alpha val="100000"/>
                    </a:srgbClr>
                  </a:gs>
                  <a:gs pos="100000">
                    <a:srgbClr val="B70606">
                      <a:alpha val="100000"/>
                    </a:srgbClr>
                  </a:gs>
                </a:gsLst>
                <a:lin ang="0"/>
              </a:gra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>
              <a:lnSpc>
                <a:spcPts val="7826"/>
              </a:lnSpc>
            </a:pPr>
            <a:endParaRPr lang="en-US" sz="2631" b="1" dirty="0">
              <a:gradFill>
                <a:gsLst>
                  <a:gs pos="0">
                    <a:srgbClr val="FF0101">
                      <a:alpha val="100000"/>
                    </a:srgbClr>
                  </a:gs>
                  <a:gs pos="100000">
                    <a:srgbClr val="B70606">
                      <a:alpha val="100000"/>
                    </a:srgbClr>
                  </a:gs>
                </a:gsLst>
                <a:lin ang="0"/>
              </a:gra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4712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PROJEKTY 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SPOŁECZNE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5439" y="2241755"/>
            <a:ext cx="10261122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Dotacja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dla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ZPL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na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“Rozwój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Infrastruktury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Informacji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Przestrzennej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Województwa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Lubuskiego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”</a:t>
            </a:r>
          </a:p>
          <a:p>
            <a:pPr algn="just">
              <a:lnSpc>
                <a:spcPts val="1949"/>
              </a:lnSpc>
            </a:pPr>
            <a:endParaRPr lang="pl-PL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rogram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dla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Lubuskiego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2021 - 2027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Działanie FELB.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 Fundusz Rozwoju Regionalnego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 589.000 PLN.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 500.000 PLN.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4AF6DF34-BC0F-05E0-1A99-56236459D50E}"/>
              </a:ext>
            </a:extLst>
          </p:cNvPr>
          <p:cNvSpPr/>
          <p:nvPr/>
        </p:nvSpPr>
        <p:spPr>
          <a:xfrm>
            <a:off x="965438" y="5310874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96B1F-6ECF-D0F9-FDC9-5B47E421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55ABBB-5F74-56E5-6451-C3A785CE781F}"/>
              </a:ext>
            </a:extLst>
          </p:cNvPr>
          <p:cNvSpPr/>
          <p:nvPr/>
        </p:nvSpPr>
        <p:spPr>
          <a:xfrm>
            <a:off x="0" y="-154712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46BCE5-70D5-FD9B-7CDB-EC842380912F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6B80E4E-01DA-2230-6F7A-7156C80EBC32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31EB30-2FEE-653D-B6A4-8BEE06B6A531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F05483E-E311-D0FE-1BEC-81E7FFA44B9C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C471BF4-43B3-B328-33DF-003EF0A2DAD7}"/>
              </a:ext>
            </a:extLst>
          </p:cNvPr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PROJEKTY 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SPOŁECZNE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F1A17B0-EB58-5E1C-CDC4-0C2D92F956AE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F5CA86A-751A-C50E-0639-C7414326315D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8B1E5BF-9DDA-041F-CC16-0F7FEA1ADB98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Dalsza współpraca na rzecz wspólnej odporności w niemiecko-polskim obszarze powiązań poprzez straż pożarną w regionie Odry i Warty</a:t>
            </a:r>
          </a:p>
          <a:p>
            <a:pPr algn="just">
              <a:lnSpc>
                <a:spcPts val="1949"/>
              </a:lnSpc>
            </a:pPr>
            <a:endParaRPr lang="pl-PL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869"/>
              </a:lnSpc>
            </a:pPr>
            <a:r>
              <a:rPr lang="pl-PL" sz="1600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Program Współpracy </a:t>
            </a:r>
            <a:r>
              <a:rPr lang="pl-PL" sz="1600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Interre</a:t>
            </a:r>
            <a:r>
              <a:rPr lang="pl-PL" sz="1600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VI A Brandenburgia – Polska 2021-2027</a:t>
            </a:r>
            <a:endParaRPr lang="en-US" sz="1600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z="1600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 Fundusz Rozwoju Regionalnego</a:t>
            </a:r>
          </a:p>
          <a:p>
            <a:pPr algn="just">
              <a:lnSpc>
                <a:spcPts val="1869"/>
              </a:lnSpc>
            </a:pPr>
            <a:endParaRPr lang="pl-PL" sz="1600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z="1600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1.512.000 PLN.</a:t>
            </a:r>
          </a:p>
          <a:p>
            <a:pPr algn="just">
              <a:lnSpc>
                <a:spcPts val="1869"/>
              </a:lnSpc>
            </a:pPr>
            <a:r>
              <a:rPr lang="pl-PL" sz="1600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1.210.000 PLN.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46610CB6-B7F6-0597-AF42-4CECA1E7F758}"/>
              </a:ext>
            </a:extLst>
          </p:cNvPr>
          <p:cNvSpPr/>
          <p:nvPr/>
        </p:nvSpPr>
        <p:spPr>
          <a:xfrm>
            <a:off x="965438" y="5310874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302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A20F-44DA-E7CD-1AC8-AADC5F76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FB18B-0303-E197-127D-617BEDDCD8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E80946-27AE-B299-9706-077E94E2AC6F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3888206-5B4F-4CDC-4027-CDB494BDDC2D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DFA33B4-00E3-81A9-562B-FCE52DA60A21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C622F24-D81F-F495-E1AA-52DE1E5A32B3}"/>
              </a:ext>
            </a:extLst>
          </p:cNvPr>
          <p:cNvSpPr txBox="1"/>
          <p:nvPr/>
        </p:nvSpPr>
        <p:spPr>
          <a:xfrm>
            <a:off x="1625409" y="210374"/>
            <a:ext cx="8941183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- ZREALIZOWANE</a:t>
            </a: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B19550F-FF50-F680-2112-DBFE8B20C1D6}"/>
              </a:ext>
            </a:extLst>
          </p:cNvPr>
          <p:cNvSpPr/>
          <p:nvPr/>
        </p:nvSpPr>
        <p:spPr>
          <a:xfrm>
            <a:off x="135327" y="2888749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D77F76C-F38A-30F7-2939-2C7ACB28352B}"/>
              </a:ext>
            </a:extLst>
          </p:cNvPr>
          <p:cNvSpPr txBox="1"/>
          <p:nvPr/>
        </p:nvSpPr>
        <p:spPr>
          <a:xfrm>
            <a:off x="586118" y="2888749"/>
            <a:ext cx="11382663" cy="294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Przebudowa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drogi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powiatowej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nr 1402F</a:t>
            </a:r>
            <a:endParaRPr lang="pl-PL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endParaRPr lang="pl-PL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dcin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Płomykowo-Brzezinka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GMINA SANTOK</a:t>
            </a:r>
            <a:endParaRPr lang="pl-PL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endParaRPr lang="pl-PL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ł. 25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61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</a:t>
            </a:r>
          </a:p>
          <a:p>
            <a:pPr algn="just">
              <a:lnSpc>
                <a:spcPts val="2083"/>
              </a:lnSpc>
            </a:pPr>
            <a:endParaRPr lang="en-US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en-US" sz="1736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36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szacunkowa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36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zadania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l-PL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   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"/>
                <a:cs typeface="Montserrat"/>
                <a:sym typeface="Montserrat Bold"/>
              </a:rPr>
              <a:t>708.005,64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PLN</a:t>
            </a:r>
            <a:endParaRPr lang="en-US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pl-PL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Budżet Województwa Lubuskiego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pl-PL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"/>
                <a:cs typeface="Montserrat"/>
                <a:sym typeface="Montserrat Bold"/>
              </a:rPr>
              <a:t>341.702,82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PLN</a:t>
            </a: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35C29C1-6775-D78C-0AB1-4377D86F4AC6}"/>
              </a:ext>
            </a:extLst>
          </p:cNvPr>
          <p:cNvSpPr/>
          <p:nvPr/>
        </p:nvSpPr>
        <p:spPr>
          <a:xfrm>
            <a:off x="586118" y="1270519"/>
            <a:ext cx="3552414" cy="888103"/>
          </a:xfrm>
          <a:custGeom>
            <a:avLst/>
            <a:gdLst/>
            <a:ahLst/>
            <a:cxnLst/>
            <a:rect l="l" t="t" r="r" b="b"/>
            <a:pathLst>
              <a:path w="5328621" h="1332155">
                <a:moveTo>
                  <a:pt x="0" y="0"/>
                </a:moveTo>
                <a:lnTo>
                  <a:pt x="5328621" y="0"/>
                </a:lnTo>
                <a:lnTo>
                  <a:pt x="5328621" y="1332155"/>
                </a:lnTo>
                <a:lnTo>
                  <a:pt x="0" y="13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BC3DE50-DBF2-FFCB-850C-7759E2186D25}"/>
              </a:ext>
            </a:extLst>
          </p:cNvPr>
          <p:cNvSpPr txBox="1"/>
          <p:nvPr/>
        </p:nvSpPr>
        <p:spPr>
          <a:xfrm>
            <a:off x="586118" y="1251755"/>
            <a:ext cx="11382663" cy="106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2C7340B-122B-57CF-B5F7-E55BF6507AC2}"/>
              </a:ext>
            </a:extLst>
          </p:cNvPr>
          <p:cNvSpPr txBox="1"/>
          <p:nvPr/>
        </p:nvSpPr>
        <p:spPr>
          <a:xfrm>
            <a:off x="586118" y="5528687"/>
            <a:ext cx="11382663" cy="160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9222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1869-09C3-4D40-2311-B41B8163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C384B8-7BD2-A7D4-542F-751D0C2974F7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096F3F7-997F-9F62-A2E3-29BED466E987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E43491F-3106-AF45-4708-E7E480313DC8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51065BB-0873-0150-0D4C-550667726AE3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53ABC1B-2672-D42D-0326-FBA4FAF1B4B3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D9D4F8A-580C-6E56-6545-FF9270448737}"/>
              </a:ext>
            </a:extLst>
          </p:cNvPr>
          <p:cNvSpPr txBox="1"/>
          <p:nvPr/>
        </p:nvSpPr>
        <p:spPr>
          <a:xfrm>
            <a:off x="2944384" y="182848"/>
            <a:ext cx="6937035" cy="49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- ZREALIZOWANE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0356CAE-77C1-D897-1936-3C2FEC7C8BDC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4DA1FD4-4DF2-993D-F73D-EA6457D9458F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A809D38-E336-DBA4-2BDC-AC410E3AC679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drogi powiatowej nr 1365F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Gorzów Wlkp. – Czechów.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997m.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5.197.492,56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2.519.032,00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Rządowy Fundusz Rozwoju Dróg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77824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AE642-C92C-7093-70C7-A81966815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3162CE-743D-02D2-3743-F533F46FE635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AB6472E-0B7F-26FF-A38A-24A6BD9A8AF7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2EC772-BFBE-5A16-D533-7D486D41714D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96F3CC-C340-2B99-E8D3-DBE8253AD984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8C573BE-E427-3B95-B7AF-1510726780B4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85861F9-D0B2-9C24-8329-BCE13914BCAC}"/>
              </a:ext>
            </a:extLst>
          </p:cNvPr>
          <p:cNvSpPr txBox="1"/>
          <p:nvPr/>
        </p:nvSpPr>
        <p:spPr>
          <a:xfrm>
            <a:off x="2944384" y="182848"/>
            <a:ext cx="6573242" cy="49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- ZREALIZOWANE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363178E-B69C-5D48-BCA8-6D77EFC65C1D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9BB2020-9526-1AF1-8FBE-F22CD894FB1F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3FD6D55-6713-53FE-C635-D057CA5DE63A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Remont drogi powiatowej nr 1405F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Zdroisko – Rybakowo etap I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2356m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1.916.805,92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1.150.083,00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Rządowy Fundusz Rozwoju Dróg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25792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0E7FE-6B7F-4AD0-4980-DEDBD69A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7306AA-A78B-FCD4-01AF-EAEA3AE750F5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A55D84-4933-E891-B636-68D37C990B24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1C63CF-80F1-C1C5-1F02-39CB28F2BAE3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F2A7ED3-F63E-D662-FB64-4449EBB8D720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7B3D8A21-D9AD-2D89-FC1F-43FBA14638ED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973A0E7-F1CB-17D1-0498-486949620464}"/>
              </a:ext>
            </a:extLst>
          </p:cNvPr>
          <p:cNvSpPr txBox="1"/>
          <p:nvPr/>
        </p:nvSpPr>
        <p:spPr>
          <a:xfrm>
            <a:off x="2944384" y="182848"/>
            <a:ext cx="6514248" cy="49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- ZREALIZOWANE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C8DFE97-9672-4E54-E897-7968C46B2153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5BFA98D-7B29-285D-02B0-3EDA5527EB58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F7F7FC5-0F46-D412-F409-8EC84922B84A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Remont drogi powiatowej nr 1405F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Zdroisko – Rybakowo etap II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5200m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3.856.250,25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2.313.750,00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Rządowy Fundusz Rozwoju Dróg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07723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790E1-2FD5-6A7C-A8C8-995A35BDB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0C757F-3780-42B6-C7EF-09B3476459BA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D9E1CA8-357C-2A4D-4B02-C3D6E12012CB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7CBDFB1-1D1A-2563-BAC1-57D59111B5B9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8918882-ED79-E223-B6C7-105607B7B50F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0E755B9-1FB8-5911-4046-910DE944849C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69D0C10-9412-2189-9508-55C382CDE111}"/>
              </a:ext>
            </a:extLst>
          </p:cNvPr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W REALIZACJI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3FE39C6-B1F7-7633-5EC2-B242DBC2ED56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F0F7C5E-B6EB-33A6-CC39-866329A6D66B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7F8B894-652B-6D3B-D7E6-C022808EA7EF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drogi powiatowej nr 1392 F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Lubno - Stanowice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1620m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1.974.388,84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1.910.882,24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Polski Ład Program Inwestycji Strategicznych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13540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7FBBA-78C0-0037-3DEB-DCE1293D7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B2EB81-F166-986B-3712-AA5EBF87035E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65DFA78-5670-DECC-B396-A62EB19E0E98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1783B9-E94E-8133-BEE2-CFDB45296ED9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08CA84-8EC0-BD11-A870-4B53BD4B6A40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17A4629-4326-BC62-FDF6-DD17BBC67857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3BCDE2F-7D68-E2F0-154F-AA36F79ADC3D}"/>
              </a:ext>
            </a:extLst>
          </p:cNvPr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W REALIZACJI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9F34B8A-F8D1-1E09-36C2-E56F1CD7773D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DFFFFE2-0EDA-4E87-BB46-EB796C1FDF46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5974E6E-50EA-6B04-8B84-D5207A2207AF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wraz z rozbudową drogi powiatowej nr 1410 F 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Ludno – Stare Dzieduszyce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4004m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6.792.130,28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5.700.000,00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Polski Ład Program Inwestycji Strategicznych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72689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B1F3-328C-A63F-7A90-9E7DD25CB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BD6B41-7C32-6589-7F0F-04AA99777151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E79F1F-1987-ABD2-44B0-C20FD20DAFC6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1897F8E-2940-679B-2729-D446C5172B5E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A3E1E70-A6FA-D976-43DD-C2C5FDEB7AB7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DC07706-64F1-762D-85D8-21703D7D4725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3566326-AD3D-5F02-8AAB-C1ADE3895C93}"/>
              </a:ext>
            </a:extLst>
          </p:cNvPr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W REALIZACJI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C807BEE-3499-0F81-20E9-053AD4054A84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D1BE513-24F5-088F-13EF-2E582CED31FB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62F4393-7E66-4061-47BD-59CB62FF1B96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drogi powiatowej nr 1282 F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m. Płonica, gm. Deszczno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2356m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7.539.210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3.489.923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Rządowy Fundusz Rozwoju Dróg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15003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3AE7-35F4-8EF3-DF94-BE6EAEA4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DBCA82-67B1-D69A-1432-D5900321DCD0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EAFCF4E-7DAC-F797-257C-31FFED09F907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A822870-78D6-89A0-07BE-74A97CA25902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A2B2D9C-1438-7074-DE65-06A5FFB091DE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2F686A7-B13E-0F41-E774-998618452FD8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C6CF6B9-3B6C-26AD-373D-BB9879A74DE5}"/>
              </a:ext>
            </a:extLst>
          </p:cNvPr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W REALIZACJI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69CF58D-87AD-9C92-9B7E-FED6AD1DAE79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1BD80E0-D878-B9D7-0B65-1437EC0DE6B7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8D7674C-2094-6F4A-1614-E8529B3F8102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wraz z rozbudową drogi powiatowej nr 1365 F 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Czechów - Santok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4131m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8.783.031,75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6.650.000,00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Polski Ład Program Inwestycji Strategicznych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82966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0002" y="-25191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8303" r="-78303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-633748" y="-870228"/>
            <a:ext cx="5209137" cy="520913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r="-63403" b="-852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344605" y="4890979"/>
            <a:ext cx="3169806" cy="1691884"/>
          </a:xfrm>
          <a:custGeom>
            <a:avLst/>
            <a:gdLst/>
            <a:ahLst/>
            <a:cxnLst/>
            <a:rect l="l" t="t" r="r" b="b"/>
            <a:pathLst>
              <a:path w="4754709" h="2537826">
                <a:moveTo>
                  <a:pt x="0" y="0"/>
                </a:moveTo>
                <a:lnTo>
                  <a:pt x="4754709" y="0"/>
                </a:lnTo>
                <a:lnTo>
                  <a:pt x="4754709" y="2537826"/>
                </a:lnTo>
                <a:lnTo>
                  <a:pt x="0" y="253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EDUKACJA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309996" y="2275002"/>
            <a:ext cx="6723054" cy="4374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“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Lubuskie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Szkolnictwo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Zawodowe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dla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Nowoczesnego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Rynku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Pracy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(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etap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I)”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ramach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priorytetu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6 “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wsparcie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obywateli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”,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nr FELB.06.05. “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Kształcenie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zawodowe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”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Program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dla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Lubuskiego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2021-2027 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Społeczn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y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1.296.712,33 PLN.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1.154.073,97 PLN.</a:t>
            </a: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473794" y="1325839"/>
            <a:ext cx="6610716" cy="71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51ED-DA7B-1CF4-F73C-65B0BAC3C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578FCC-F4D2-1D71-546F-933DB50C035B}"/>
              </a:ext>
            </a:extLst>
          </p:cNvPr>
          <p:cNvSpPr/>
          <p:nvPr/>
        </p:nvSpPr>
        <p:spPr>
          <a:xfrm>
            <a:off x="0" y="-190108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B9E1378-B224-FF29-C4C9-0F54F18655D4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CC9066-F315-C22D-D069-65ECC4F482FF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9EAD444-9C10-104B-5C83-0CC48FA16C87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1CE3C03-8252-9468-CFF4-FFC791C2591B}"/>
              </a:ext>
            </a:extLst>
          </p:cNvPr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BF0D599-5A63-B509-C19C-6CA1A94AD3FE}"/>
              </a:ext>
            </a:extLst>
          </p:cNvPr>
          <p:cNvSpPr txBox="1"/>
          <p:nvPr/>
        </p:nvSpPr>
        <p:spPr>
          <a:xfrm>
            <a:off x="2944384" y="182848"/>
            <a:ext cx="7261500" cy="49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 W 2025 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FE044E5-D853-DFDF-FC45-9D4568722DE7}"/>
              </a:ext>
            </a:extLst>
          </p:cNvPr>
          <p:cNvSpPr txBox="1"/>
          <p:nvPr/>
        </p:nvSpPr>
        <p:spPr>
          <a:xfrm>
            <a:off x="965440" y="3831454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84065AC-9375-3206-AD4B-8279F7DE429F}"/>
              </a:ext>
            </a:extLst>
          </p:cNvPr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91514A6-434F-613C-12D0-C5D3090ECBB3}"/>
              </a:ext>
            </a:extLst>
          </p:cNvPr>
          <p:cNvSpPr txBox="1"/>
          <p:nvPr/>
        </p:nvSpPr>
        <p:spPr>
          <a:xfrm>
            <a:off x="965439" y="2729985"/>
            <a:ext cx="10261121" cy="26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Zadanie: Przebudowa drogi powiatowej nr 1420 F.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Odcinek: m. Ściechów (od przejazdu  kolejowego do skrzyżowania z DP 1424 F).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Długość: 2600m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Wartość projektu: 3.634.186,99 PLN</a:t>
            </a: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Dofinansowanie:  3.452.477,64 PLN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Źródło dofinansowania: Polski Ład Program Inwestycji Strategicznych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636030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72315" y="1161400"/>
            <a:ext cx="4900772" cy="5506485"/>
          </a:xfrm>
          <a:custGeom>
            <a:avLst/>
            <a:gdLst/>
            <a:ahLst/>
            <a:cxnLst/>
            <a:rect l="l" t="t" r="r" b="b"/>
            <a:pathLst>
              <a:path w="7351158" h="8259728">
                <a:moveTo>
                  <a:pt x="0" y="0"/>
                </a:moveTo>
                <a:lnTo>
                  <a:pt x="7351158" y="0"/>
                </a:lnTo>
                <a:lnTo>
                  <a:pt x="7351158" y="8259728"/>
                </a:lnTo>
                <a:lnTo>
                  <a:pt x="0" y="8259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40866" y="233861"/>
            <a:ext cx="7710269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 –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W 2025</a:t>
            </a: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356350" y="138984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315" y="1161400"/>
            <a:ext cx="4900772" cy="5506485"/>
          </a:xfrm>
          <a:custGeom>
            <a:avLst/>
            <a:gdLst/>
            <a:ahLst/>
            <a:cxnLst/>
            <a:rect l="l" t="t" r="r" b="b"/>
            <a:pathLst>
              <a:path w="7351158" h="8259728">
                <a:moveTo>
                  <a:pt x="0" y="0"/>
                </a:moveTo>
                <a:lnTo>
                  <a:pt x="7351158" y="0"/>
                </a:lnTo>
                <a:lnTo>
                  <a:pt x="7351158" y="8259728"/>
                </a:lnTo>
                <a:lnTo>
                  <a:pt x="0" y="8259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775" t="-17771" r="-21832" b="-16714"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3471356" y="3951317"/>
            <a:ext cx="7173" cy="28536"/>
          </a:xfrm>
          <a:prstGeom prst="line">
            <a:avLst/>
          </a:prstGeom>
          <a:ln w="28575" cap="flat">
            <a:solidFill>
              <a:srgbClr val="8A898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3477260" y="3827780"/>
            <a:ext cx="237490" cy="628650"/>
            <a:chOff x="0" y="0"/>
            <a:chExt cx="474980" cy="1257300"/>
          </a:xfrm>
        </p:grpSpPr>
        <p:sp>
          <p:nvSpPr>
            <p:cNvPr id="12" name="Freeform 12"/>
            <p:cNvSpPr/>
            <p:nvPr/>
          </p:nvSpPr>
          <p:spPr>
            <a:xfrm>
              <a:off x="49086" y="48260"/>
              <a:ext cx="375189" cy="1158240"/>
            </a:xfrm>
            <a:custGeom>
              <a:avLst/>
              <a:gdLst/>
              <a:ahLst/>
              <a:cxnLst/>
              <a:rect l="l" t="t" r="r" b="b"/>
              <a:pathLst>
                <a:path w="375189" h="1158240">
                  <a:moveTo>
                    <a:pt x="132524" y="63500"/>
                  </a:moveTo>
                  <a:cubicBezTo>
                    <a:pt x="166814" y="195580"/>
                    <a:pt x="188404" y="210820"/>
                    <a:pt x="201104" y="243840"/>
                  </a:cubicBezTo>
                  <a:cubicBezTo>
                    <a:pt x="220154" y="295910"/>
                    <a:pt x="222694" y="400050"/>
                    <a:pt x="239204" y="450850"/>
                  </a:cubicBezTo>
                  <a:cubicBezTo>
                    <a:pt x="249364" y="482600"/>
                    <a:pt x="259524" y="497840"/>
                    <a:pt x="276034" y="524510"/>
                  </a:cubicBezTo>
                  <a:cubicBezTo>
                    <a:pt x="297624" y="558800"/>
                    <a:pt x="347154" y="593090"/>
                    <a:pt x="363664" y="635000"/>
                  </a:cubicBezTo>
                  <a:cubicBezTo>
                    <a:pt x="378904" y="675640"/>
                    <a:pt x="375094" y="730250"/>
                    <a:pt x="373824" y="772160"/>
                  </a:cubicBezTo>
                  <a:cubicBezTo>
                    <a:pt x="373824" y="807720"/>
                    <a:pt x="370014" y="840740"/>
                    <a:pt x="361124" y="869950"/>
                  </a:cubicBezTo>
                  <a:cubicBezTo>
                    <a:pt x="353504" y="895350"/>
                    <a:pt x="348424" y="918210"/>
                    <a:pt x="329374" y="938530"/>
                  </a:cubicBezTo>
                  <a:cubicBezTo>
                    <a:pt x="302704" y="969010"/>
                    <a:pt x="226504" y="982980"/>
                    <a:pt x="202374" y="1016000"/>
                  </a:cubicBezTo>
                  <a:cubicBezTo>
                    <a:pt x="183324" y="1041400"/>
                    <a:pt x="188404" y="1083310"/>
                    <a:pt x="176974" y="1106170"/>
                  </a:cubicBezTo>
                  <a:cubicBezTo>
                    <a:pt x="169354" y="1122680"/>
                    <a:pt x="160464" y="1136650"/>
                    <a:pt x="147764" y="1144270"/>
                  </a:cubicBezTo>
                  <a:cubicBezTo>
                    <a:pt x="135064" y="1153160"/>
                    <a:pt x="117284" y="1158240"/>
                    <a:pt x="102044" y="1158240"/>
                  </a:cubicBezTo>
                  <a:cubicBezTo>
                    <a:pt x="86804" y="1156970"/>
                    <a:pt x="69024" y="1149350"/>
                    <a:pt x="56324" y="1139190"/>
                  </a:cubicBezTo>
                  <a:cubicBezTo>
                    <a:pt x="44894" y="1130300"/>
                    <a:pt x="34734" y="1113790"/>
                    <a:pt x="32194" y="1098550"/>
                  </a:cubicBezTo>
                  <a:cubicBezTo>
                    <a:pt x="28384" y="1083310"/>
                    <a:pt x="30924" y="1064260"/>
                    <a:pt x="37274" y="1050290"/>
                  </a:cubicBezTo>
                  <a:cubicBezTo>
                    <a:pt x="43624" y="1036320"/>
                    <a:pt x="55054" y="1021080"/>
                    <a:pt x="70294" y="1014730"/>
                  </a:cubicBezTo>
                  <a:cubicBezTo>
                    <a:pt x="88074" y="1007110"/>
                    <a:pt x="122364" y="1005840"/>
                    <a:pt x="141414" y="1014730"/>
                  </a:cubicBezTo>
                  <a:cubicBezTo>
                    <a:pt x="159194" y="1024890"/>
                    <a:pt x="178244" y="1052830"/>
                    <a:pt x="180784" y="1074420"/>
                  </a:cubicBezTo>
                  <a:cubicBezTo>
                    <a:pt x="183324" y="1094740"/>
                    <a:pt x="170624" y="1126490"/>
                    <a:pt x="155384" y="1139190"/>
                  </a:cubicBezTo>
                  <a:cubicBezTo>
                    <a:pt x="138874" y="1153160"/>
                    <a:pt x="105854" y="1160780"/>
                    <a:pt x="85534" y="1154430"/>
                  </a:cubicBezTo>
                  <a:cubicBezTo>
                    <a:pt x="65214" y="1149350"/>
                    <a:pt x="43624" y="1126490"/>
                    <a:pt x="33464" y="1106170"/>
                  </a:cubicBezTo>
                  <a:cubicBezTo>
                    <a:pt x="23304" y="1083310"/>
                    <a:pt x="27114" y="1046480"/>
                    <a:pt x="30924" y="1019810"/>
                  </a:cubicBezTo>
                  <a:cubicBezTo>
                    <a:pt x="33464" y="995680"/>
                    <a:pt x="32194" y="975360"/>
                    <a:pt x="47434" y="951230"/>
                  </a:cubicBezTo>
                  <a:cubicBezTo>
                    <a:pt x="75374" y="909320"/>
                    <a:pt x="201104" y="869950"/>
                    <a:pt x="225234" y="817880"/>
                  </a:cubicBezTo>
                  <a:cubicBezTo>
                    <a:pt x="244284" y="777240"/>
                    <a:pt x="230314" y="716280"/>
                    <a:pt x="217614" y="683260"/>
                  </a:cubicBezTo>
                  <a:cubicBezTo>
                    <a:pt x="208724" y="659130"/>
                    <a:pt x="187134" y="650240"/>
                    <a:pt x="171894" y="627380"/>
                  </a:cubicBezTo>
                  <a:cubicBezTo>
                    <a:pt x="151574" y="594360"/>
                    <a:pt x="122364" y="546100"/>
                    <a:pt x="108394" y="501650"/>
                  </a:cubicBezTo>
                  <a:cubicBezTo>
                    <a:pt x="94424" y="458470"/>
                    <a:pt x="100774" y="417830"/>
                    <a:pt x="88074" y="365760"/>
                  </a:cubicBezTo>
                  <a:cubicBezTo>
                    <a:pt x="70294" y="290830"/>
                    <a:pt x="6794" y="160020"/>
                    <a:pt x="1714" y="100330"/>
                  </a:cubicBezTo>
                  <a:cubicBezTo>
                    <a:pt x="-2096" y="71120"/>
                    <a:pt x="444" y="50800"/>
                    <a:pt x="9334" y="34290"/>
                  </a:cubicBezTo>
                  <a:cubicBezTo>
                    <a:pt x="16954" y="20320"/>
                    <a:pt x="29654" y="7620"/>
                    <a:pt x="43624" y="2540"/>
                  </a:cubicBezTo>
                  <a:cubicBezTo>
                    <a:pt x="60134" y="-2540"/>
                    <a:pt x="89344" y="0"/>
                    <a:pt x="104584" y="10160"/>
                  </a:cubicBezTo>
                  <a:cubicBezTo>
                    <a:pt x="118554" y="20320"/>
                    <a:pt x="132524" y="63500"/>
                    <a:pt x="132524" y="63500"/>
                  </a:cubicBezTo>
                </a:path>
              </a:pathLst>
            </a:custGeom>
            <a:solidFill>
              <a:srgbClr val="8A898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3582036" y="4188460"/>
            <a:ext cx="110490" cy="111125"/>
            <a:chOff x="0" y="0"/>
            <a:chExt cx="220980" cy="222250"/>
          </a:xfrm>
        </p:grpSpPr>
        <p:sp>
          <p:nvSpPr>
            <p:cNvPr id="14" name="Freeform 14"/>
            <p:cNvSpPr/>
            <p:nvPr/>
          </p:nvSpPr>
          <p:spPr>
            <a:xfrm>
              <a:off x="48098" y="50800"/>
              <a:ext cx="120812" cy="123352"/>
            </a:xfrm>
            <a:custGeom>
              <a:avLst/>
              <a:gdLst/>
              <a:ahLst/>
              <a:cxnLst/>
              <a:rect l="l" t="t" r="r" b="b"/>
              <a:pathLst>
                <a:path w="120812" h="123352">
                  <a:moveTo>
                    <a:pt x="120812" y="44450"/>
                  </a:moveTo>
                  <a:cubicBezTo>
                    <a:pt x="104302" y="111760"/>
                    <a:pt x="96682" y="118110"/>
                    <a:pt x="86522" y="120650"/>
                  </a:cubicBezTo>
                  <a:cubicBezTo>
                    <a:pt x="71282" y="125730"/>
                    <a:pt x="42072" y="123190"/>
                    <a:pt x="28102" y="116840"/>
                  </a:cubicBezTo>
                  <a:cubicBezTo>
                    <a:pt x="17942" y="113030"/>
                    <a:pt x="10322" y="105410"/>
                    <a:pt x="6512" y="95250"/>
                  </a:cubicBezTo>
                  <a:cubicBezTo>
                    <a:pt x="162" y="81280"/>
                    <a:pt x="-2378" y="52070"/>
                    <a:pt x="2702" y="36830"/>
                  </a:cubicBezTo>
                  <a:cubicBezTo>
                    <a:pt x="5242" y="26670"/>
                    <a:pt x="14132" y="19050"/>
                    <a:pt x="21752" y="12700"/>
                  </a:cubicBezTo>
                  <a:cubicBezTo>
                    <a:pt x="29372" y="6350"/>
                    <a:pt x="38262" y="1270"/>
                    <a:pt x="48422" y="0"/>
                  </a:cubicBezTo>
                  <a:cubicBezTo>
                    <a:pt x="64932" y="0"/>
                    <a:pt x="105572" y="17780"/>
                    <a:pt x="105572" y="17780"/>
                  </a:cubicBezTo>
                </a:path>
              </a:pathLst>
            </a:custGeom>
            <a:solidFill>
              <a:srgbClr val="8A898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5765750" y="1389846"/>
            <a:ext cx="623466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3"/>
              </a:lnSpc>
            </a:pP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Remont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drogi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powiatowej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1420F (od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skrzyżowania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z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dp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1424F      do   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skrzyżowania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z   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dp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1418F    ok.    1200 m) </a:t>
            </a:r>
          </a:p>
          <a:p>
            <a:pPr algn="just">
              <a:lnSpc>
                <a:spcPts val="2003"/>
              </a:lnSpc>
            </a:pP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m. </a:t>
            </a:r>
            <a:r>
              <a:rPr lang="en-US" sz="1669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Ściechów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2003"/>
              </a:lnSpc>
            </a:pPr>
            <a:endParaRPr lang="pl-PL" sz="1669" b="1" spc="-17" dirty="0">
              <a:solidFill>
                <a:srgbClr val="1800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03"/>
              </a:lnSpc>
            </a:pPr>
            <a:r>
              <a:rPr lang="en-US" sz="1669" b="1" spc="-17" dirty="0">
                <a:solidFill>
                  <a:srgbClr val="1800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ZŁOŻONY WNIOSEK O DOFINANSOWANIE DO RF</a:t>
            </a:r>
            <a:r>
              <a:rPr lang="pl-PL" sz="1669" b="1" spc="-17" dirty="0">
                <a:solidFill>
                  <a:srgbClr val="1800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1669" b="1" spc="-17" dirty="0">
                <a:solidFill>
                  <a:srgbClr val="1800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 - LUW W RAMACH NABORU 07/2025</a:t>
            </a:r>
          </a:p>
          <a:p>
            <a:pPr algn="just">
              <a:lnSpc>
                <a:spcPts val="2003"/>
              </a:lnSpc>
            </a:pPr>
            <a:endParaRPr lang="en-US" sz="1669" b="1" spc="-17" dirty="0">
              <a:solidFill>
                <a:srgbClr val="1800A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03"/>
              </a:lnSpc>
            </a:pPr>
            <a:r>
              <a:rPr lang="en-US" sz="1669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</a:t>
            </a:r>
            <a:r>
              <a:rPr lang="en-US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69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całkowita</a:t>
            </a:r>
            <a:r>
              <a:rPr lang="en-US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69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zadania</a:t>
            </a:r>
            <a:r>
              <a:rPr lang="en-US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l-PL" sz="1669" b="1" spc="-17" dirty="0">
                <a:solidFill>
                  <a:srgbClr val="000000"/>
                </a:solidFill>
                <a:latin typeface="Montserrat Bold"/>
                <a:ea typeface="Montserrat"/>
                <a:cs typeface="Montserrat"/>
                <a:sym typeface="Montserrat Bold"/>
              </a:rPr>
              <a:t>3.170.015,09 PLN</a:t>
            </a:r>
            <a:endParaRPr lang="en-US" sz="1669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03"/>
              </a:lnSpc>
            </a:pPr>
            <a:r>
              <a:rPr lang="pl-PL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Dofinansowanie</a:t>
            </a:r>
            <a:r>
              <a:rPr lang="en-US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l-PL" sz="1669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</a:t>
            </a:r>
            <a:r>
              <a:rPr lang="pl-PL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902.009,00</a:t>
            </a:r>
            <a:r>
              <a:rPr lang="en-US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pl-PL" sz="1669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PLN</a:t>
            </a:r>
            <a:endParaRPr lang="en-US" sz="1669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659020" y="3304262"/>
            <a:ext cx="2414067" cy="2304337"/>
          </a:xfrm>
          <a:custGeom>
            <a:avLst/>
            <a:gdLst/>
            <a:ahLst/>
            <a:cxnLst/>
            <a:rect l="l" t="t" r="r" b="b"/>
            <a:pathLst>
              <a:path w="3621100" h="3456505">
                <a:moveTo>
                  <a:pt x="0" y="0"/>
                </a:moveTo>
                <a:lnTo>
                  <a:pt x="3621101" y="0"/>
                </a:lnTo>
                <a:lnTo>
                  <a:pt x="3621101" y="3456504"/>
                </a:lnTo>
                <a:lnTo>
                  <a:pt x="0" y="3456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40866" y="233861"/>
            <a:ext cx="7710269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 –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W 2025</a:t>
            </a: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356350" y="138984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315" y="1151204"/>
            <a:ext cx="5073863" cy="5506485"/>
          </a:xfrm>
          <a:custGeom>
            <a:avLst/>
            <a:gdLst/>
            <a:ahLst/>
            <a:cxnLst/>
            <a:rect l="l" t="t" r="r" b="b"/>
            <a:pathLst>
              <a:path w="7610794" h="8259728">
                <a:moveTo>
                  <a:pt x="0" y="0"/>
                </a:moveTo>
                <a:lnTo>
                  <a:pt x="7610794" y="0"/>
                </a:lnTo>
                <a:lnTo>
                  <a:pt x="7610794" y="8259728"/>
                </a:lnTo>
                <a:lnTo>
                  <a:pt x="0" y="8259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47" r="-4774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65750" y="1389846"/>
            <a:ext cx="623466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43"/>
              </a:lnSpc>
            </a:pP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Remont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drogi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powiatowej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endParaRPr lang="pl-PL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843"/>
              </a:lnSpc>
            </a:pP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1387F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na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odcinku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Mościce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-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Mościczki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-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Kamień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W.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oraz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1386F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na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odcinku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Kamień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W. - Kamien Mały do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drogi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wojewódzkiej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nr 132, ok. 7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7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00 m.</a:t>
            </a:r>
          </a:p>
          <a:p>
            <a:pPr algn="just">
              <a:lnSpc>
                <a:spcPts val="1843"/>
              </a:lnSpc>
            </a:pPr>
            <a:endParaRPr lang="pl-PL" b="1" spc="-15" dirty="0">
              <a:solidFill>
                <a:srgbClr val="1800AD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843"/>
              </a:lnSpc>
            </a:pPr>
            <a:r>
              <a:rPr lang="en-US" b="1" spc="-15" dirty="0">
                <a:solidFill>
                  <a:srgbClr val="1800AD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WNIOSEK ZŁOŻONY DO LUW W RAMACH NABORU 07/2025</a:t>
            </a:r>
          </a:p>
          <a:p>
            <a:pPr algn="just">
              <a:lnSpc>
                <a:spcPts val="1843"/>
              </a:lnSpc>
            </a:pPr>
            <a:endParaRPr lang="en-US" b="1" spc="-15" dirty="0">
              <a:solidFill>
                <a:srgbClr val="1800AD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843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całkowita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zadania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11.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622.135,42 PLN</a:t>
            </a: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843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                  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7.483.864,79 PLN</a:t>
            </a: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488815" y="4049395"/>
            <a:ext cx="171450" cy="236855"/>
            <a:chOff x="0" y="0"/>
            <a:chExt cx="342900" cy="473710"/>
          </a:xfrm>
        </p:grpSpPr>
        <p:sp>
          <p:nvSpPr>
            <p:cNvPr id="13" name="Freeform 13"/>
            <p:cNvSpPr/>
            <p:nvPr/>
          </p:nvSpPr>
          <p:spPr>
            <a:xfrm>
              <a:off x="49644" y="48260"/>
              <a:ext cx="242696" cy="377976"/>
            </a:xfrm>
            <a:custGeom>
              <a:avLst/>
              <a:gdLst/>
              <a:ahLst/>
              <a:cxnLst/>
              <a:rect l="l" t="t" r="r" b="b"/>
              <a:pathLst>
                <a:path w="242696" h="377976">
                  <a:moveTo>
                    <a:pt x="130696" y="63500"/>
                  </a:moveTo>
                  <a:cubicBezTo>
                    <a:pt x="138316" y="130810"/>
                    <a:pt x="168796" y="208280"/>
                    <a:pt x="191656" y="240030"/>
                  </a:cubicBezTo>
                  <a:cubicBezTo>
                    <a:pt x="205626" y="261620"/>
                    <a:pt x="232296" y="266700"/>
                    <a:pt x="238646" y="284480"/>
                  </a:cubicBezTo>
                  <a:cubicBezTo>
                    <a:pt x="244996" y="303530"/>
                    <a:pt x="237376" y="334010"/>
                    <a:pt x="228486" y="349250"/>
                  </a:cubicBezTo>
                  <a:cubicBezTo>
                    <a:pt x="219596" y="361950"/>
                    <a:pt x="205626" y="370840"/>
                    <a:pt x="191656" y="374650"/>
                  </a:cubicBezTo>
                  <a:cubicBezTo>
                    <a:pt x="173876" y="377190"/>
                    <a:pt x="142126" y="370840"/>
                    <a:pt x="128156" y="360680"/>
                  </a:cubicBezTo>
                  <a:cubicBezTo>
                    <a:pt x="115456" y="351790"/>
                    <a:pt x="107836" y="335280"/>
                    <a:pt x="105296" y="322580"/>
                  </a:cubicBezTo>
                  <a:cubicBezTo>
                    <a:pt x="101486" y="308610"/>
                    <a:pt x="102756" y="290830"/>
                    <a:pt x="110376" y="278130"/>
                  </a:cubicBezTo>
                  <a:cubicBezTo>
                    <a:pt x="117996" y="262890"/>
                    <a:pt x="142126" y="241300"/>
                    <a:pt x="161176" y="238760"/>
                  </a:cubicBezTo>
                  <a:cubicBezTo>
                    <a:pt x="180226" y="234950"/>
                    <a:pt x="209436" y="247650"/>
                    <a:pt x="223406" y="259080"/>
                  </a:cubicBezTo>
                  <a:cubicBezTo>
                    <a:pt x="234836" y="269240"/>
                    <a:pt x="239916" y="285750"/>
                    <a:pt x="242456" y="299720"/>
                  </a:cubicBezTo>
                  <a:cubicBezTo>
                    <a:pt x="243726" y="313690"/>
                    <a:pt x="239916" y="331470"/>
                    <a:pt x="232296" y="342900"/>
                  </a:cubicBezTo>
                  <a:cubicBezTo>
                    <a:pt x="224676" y="355600"/>
                    <a:pt x="211976" y="367030"/>
                    <a:pt x="198006" y="372110"/>
                  </a:cubicBezTo>
                  <a:cubicBezTo>
                    <a:pt x="185306" y="377190"/>
                    <a:pt x="170066" y="381000"/>
                    <a:pt x="154826" y="374650"/>
                  </a:cubicBezTo>
                  <a:cubicBezTo>
                    <a:pt x="124346" y="360680"/>
                    <a:pt x="76086" y="293370"/>
                    <a:pt x="50686" y="247650"/>
                  </a:cubicBezTo>
                  <a:cubicBezTo>
                    <a:pt x="25286" y="201930"/>
                    <a:pt x="4966" y="139700"/>
                    <a:pt x="1156" y="99060"/>
                  </a:cubicBezTo>
                  <a:cubicBezTo>
                    <a:pt x="-1384" y="73660"/>
                    <a:pt x="-114" y="49530"/>
                    <a:pt x="8776" y="33020"/>
                  </a:cubicBezTo>
                  <a:cubicBezTo>
                    <a:pt x="16396" y="19050"/>
                    <a:pt x="29096" y="7620"/>
                    <a:pt x="43066" y="2540"/>
                  </a:cubicBezTo>
                  <a:cubicBezTo>
                    <a:pt x="59576" y="-2540"/>
                    <a:pt x="88786" y="0"/>
                    <a:pt x="102756" y="10160"/>
                  </a:cubicBezTo>
                  <a:cubicBezTo>
                    <a:pt x="117996" y="20320"/>
                    <a:pt x="130696" y="63500"/>
                    <a:pt x="130696" y="63500"/>
                  </a:cubicBezTo>
                </a:path>
              </a:pathLst>
            </a:custGeom>
            <a:solidFill>
              <a:srgbClr val="FA626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155700" y="4621530"/>
            <a:ext cx="204470" cy="989965"/>
            <a:chOff x="0" y="0"/>
            <a:chExt cx="408940" cy="1979930"/>
          </a:xfrm>
        </p:grpSpPr>
        <p:sp>
          <p:nvSpPr>
            <p:cNvPr id="15" name="Freeform 15"/>
            <p:cNvSpPr/>
            <p:nvPr/>
          </p:nvSpPr>
          <p:spPr>
            <a:xfrm>
              <a:off x="44873" y="50606"/>
              <a:ext cx="314105" cy="1879949"/>
            </a:xfrm>
            <a:custGeom>
              <a:avLst/>
              <a:gdLst/>
              <a:ahLst/>
              <a:cxnLst/>
              <a:rect l="l" t="t" r="r" b="b"/>
              <a:pathLst>
                <a:path w="314105" h="1879949">
                  <a:moveTo>
                    <a:pt x="224367" y="50994"/>
                  </a:moveTo>
                  <a:cubicBezTo>
                    <a:pt x="315807" y="362144"/>
                    <a:pt x="318347" y="374844"/>
                    <a:pt x="311997" y="405324"/>
                  </a:cubicBezTo>
                  <a:cubicBezTo>
                    <a:pt x="301837" y="457394"/>
                    <a:pt x="242147" y="542484"/>
                    <a:pt x="220557" y="608524"/>
                  </a:cubicBezTo>
                  <a:cubicBezTo>
                    <a:pt x="201507" y="668214"/>
                    <a:pt x="201507" y="739334"/>
                    <a:pt x="183727" y="785054"/>
                  </a:cubicBezTo>
                  <a:cubicBezTo>
                    <a:pt x="172297" y="818074"/>
                    <a:pt x="145627" y="824424"/>
                    <a:pt x="139277" y="863794"/>
                  </a:cubicBezTo>
                  <a:cubicBezTo>
                    <a:pt x="125307" y="957774"/>
                    <a:pt x="235797" y="1253684"/>
                    <a:pt x="248497" y="1367984"/>
                  </a:cubicBezTo>
                  <a:cubicBezTo>
                    <a:pt x="254847" y="1426404"/>
                    <a:pt x="252307" y="1454344"/>
                    <a:pt x="249767" y="1500064"/>
                  </a:cubicBezTo>
                  <a:cubicBezTo>
                    <a:pt x="247227" y="1552134"/>
                    <a:pt x="224367" y="1611824"/>
                    <a:pt x="228177" y="1662624"/>
                  </a:cubicBezTo>
                  <a:cubicBezTo>
                    <a:pt x="231987" y="1712154"/>
                    <a:pt x="275167" y="1768034"/>
                    <a:pt x="271357" y="1804864"/>
                  </a:cubicBezTo>
                  <a:cubicBezTo>
                    <a:pt x="268817" y="1830264"/>
                    <a:pt x="254847" y="1855664"/>
                    <a:pt x="238337" y="1868364"/>
                  </a:cubicBezTo>
                  <a:cubicBezTo>
                    <a:pt x="220557" y="1879794"/>
                    <a:pt x="186267" y="1883604"/>
                    <a:pt x="167217" y="1875984"/>
                  </a:cubicBezTo>
                  <a:cubicBezTo>
                    <a:pt x="148167" y="1868364"/>
                    <a:pt x="126577" y="1840424"/>
                    <a:pt x="120227" y="1821374"/>
                  </a:cubicBezTo>
                  <a:cubicBezTo>
                    <a:pt x="116417" y="1806134"/>
                    <a:pt x="118957" y="1787084"/>
                    <a:pt x="125307" y="1773114"/>
                  </a:cubicBezTo>
                  <a:cubicBezTo>
                    <a:pt x="131657" y="1759144"/>
                    <a:pt x="144357" y="1745174"/>
                    <a:pt x="159597" y="1737554"/>
                  </a:cubicBezTo>
                  <a:cubicBezTo>
                    <a:pt x="177377" y="1729934"/>
                    <a:pt x="211667" y="1728664"/>
                    <a:pt x="230717" y="1737554"/>
                  </a:cubicBezTo>
                  <a:cubicBezTo>
                    <a:pt x="248497" y="1747714"/>
                    <a:pt x="267547" y="1775654"/>
                    <a:pt x="270087" y="1795974"/>
                  </a:cubicBezTo>
                  <a:cubicBezTo>
                    <a:pt x="272627" y="1817564"/>
                    <a:pt x="259927" y="1849314"/>
                    <a:pt x="244687" y="1863284"/>
                  </a:cubicBezTo>
                  <a:cubicBezTo>
                    <a:pt x="228177" y="1875984"/>
                    <a:pt x="193887" y="1882334"/>
                    <a:pt x="174837" y="1878524"/>
                  </a:cubicBezTo>
                  <a:cubicBezTo>
                    <a:pt x="159597" y="1875984"/>
                    <a:pt x="146897" y="1865824"/>
                    <a:pt x="134197" y="1851854"/>
                  </a:cubicBezTo>
                  <a:cubicBezTo>
                    <a:pt x="116417" y="1830264"/>
                    <a:pt x="93557" y="1784544"/>
                    <a:pt x="84667" y="1754064"/>
                  </a:cubicBezTo>
                  <a:cubicBezTo>
                    <a:pt x="78317" y="1729934"/>
                    <a:pt x="77047" y="1712154"/>
                    <a:pt x="78317" y="1685484"/>
                  </a:cubicBezTo>
                  <a:cubicBezTo>
                    <a:pt x="78317" y="1646114"/>
                    <a:pt x="94827" y="1591504"/>
                    <a:pt x="98637" y="1543244"/>
                  </a:cubicBezTo>
                  <a:cubicBezTo>
                    <a:pt x="102447" y="1496254"/>
                    <a:pt x="104987" y="1459424"/>
                    <a:pt x="98637" y="1402274"/>
                  </a:cubicBezTo>
                  <a:cubicBezTo>
                    <a:pt x="88477" y="1307024"/>
                    <a:pt x="27517" y="1138114"/>
                    <a:pt x="13547" y="1031434"/>
                  </a:cubicBezTo>
                  <a:cubicBezTo>
                    <a:pt x="3387" y="952694"/>
                    <a:pt x="-6773" y="904434"/>
                    <a:pt x="5927" y="823154"/>
                  </a:cubicBezTo>
                  <a:cubicBezTo>
                    <a:pt x="26247" y="694884"/>
                    <a:pt x="172297" y="463744"/>
                    <a:pt x="173567" y="349444"/>
                  </a:cubicBezTo>
                  <a:cubicBezTo>
                    <a:pt x="173567" y="285944"/>
                    <a:pt x="135467" y="249114"/>
                    <a:pt x="122767" y="198314"/>
                  </a:cubicBezTo>
                  <a:cubicBezTo>
                    <a:pt x="111337" y="148784"/>
                    <a:pt x="92287" y="77664"/>
                    <a:pt x="97367" y="48454"/>
                  </a:cubicBezTo>
                  <a:cubicBezTo>
                    <a:pt x="99907" y="35754"/>
                    <a:pt x="104987" y="29404"/>
                    <a:pt x="112607" y="21784"/>
                  </a:cubicBezTo>
                  <a:cubicBezTo>
                    <a:pt x="121497" y="11624"/>
                    <a:pt x="139277" y="1464"/>
                    <a:pt x="153247" y="194"/>
                  </a:cubicBezTo>
                  <a:cubicBezTo>
                    <a:pt x="168487" y="-1076"/>
                    <a:pt x="186267" y="4004"/>
                    <a:pt x="198967" y="11624"/>
                  </a:cubicBezTo>
                  <a:cubicBezTo>
                    <a:pt x="210397" y="20514"/>
                    <a:pt x="224367" y="50994"/>
                    <a:pt x="224367" y="50994"/>
                  </a:cubicBezTo>
                </a:path>
              </a:pathLst>
            </a:custGeom>
            <a:solidFill>
              <a:srgbClr val="FA626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181735" y="4224020"/>
            <a:ext cx="1236980" cy="473075"/>
            <a:chOff x="0" y="0"/>
            <a:chExt cx="2473960" cy="946150"/>
          </a:xfrm>
        </p:grpSpPr>
        <p:sp>
          <p:nvSpPr>
            <p:cNvPr id="17" name="Freeform 17"/>
            <p:cNvSpPr/>
            <p:nvPr/>
          </p:nvSpPr>
          <p:spPr>
            <a:xfrm>
              <a:off x="49086" y="50800"/>
              <a:ext cx="2374310" cy="847372"/>
            </a:xfrm>
            <a:custGeom>
              <a:avLst/>
              <a:gdLst/>
              <a:ahLst/>
              <a:cxnLst/>
              <a:rect l="l" t="t" r="r" b="b"/>
              <a:pathLst>
                <a:path w="2374310" h="847372">
                  <a:moveTo>
                    <a:pt x="62674" y="712470"/>
                  </a:moveTo>
                  <a:cubicBezTo>
                    <a:pt x="263334" y="701040"/>
                    <a:pt x="279844" y="674370"/>
                    <a:pt x="306514" y="664210"/>
                  </a:cubicBezTo>
                  <a:cubicBezTo>
                    <a:pt x="330644" y="654050"/>
                    <a:pt x="357314" y="657860"/>
                    <a:pt x="380174" y="650240"/>
                  </a:cubicBezTo>
                  <a:cubicBezTo>
                    <a:pt x="403034" y="641350"/>
                    <a:pt x="418274" y="623570"/>
                    <a:pt x="443674" y="612140"/>
                  </a:cubicBezTo>
                  <a:cubicBezTo>
                    <a:pt x="481774" y="594360"/>
                    <a:pt x="557974" y="589280"/>
                    <a:pt x="588454" y="563880"/>
                  </a:cubicBezTo>
                  <a:cubicBezTo>
                    <a:pt x="610044" y="546100"/>
                    <a:pt x="606234" y="520700"/>
                    <a:pt x="626554" y="495300"/>
                  </a:cubicBezTo>
                  <a:cubicBezTo>
                    <a:pt x="663384" y="450850"/>
                    <a:pt x="767524" y="383540"/>
                    <a:pt x="806894" y="335280"/>
                  </a:cubicBezTo>
                  <a:cubicBezTo>
                    <a:pt x="832294" y="303530"/>
                    <a:pt x="834834" y="271780"/>
                    <a:pt x="856424" y="246380"/>
                  </a:cubicBezTo>
                  <a:cubicBezTo>
                    <a:pt x="878014" y="220980"/>
                    <a:pt x="904684" y="194310"/>
                    <a:pt x="936434" y="184150"/>
                  </a:cubicBezTo>
                  <a:cubicBezTo>
                    <a:pt x="969454" y="172720"/>
                    <a:pt x="1006284" y="180340"/>
                    <a:pt x="1050734" y="184150"/>
                  </a:cubicBezTo>
                  <a:cubicBezTo>
                    <a:pt x="1118044" y="189230"/>
                    <a:pt x="1208214" y="214630"/>
                    <a:pt x="1297114" y="226060"/>
                  </a:cubicBezTo>
                  <a:cubicBezTo>
                    <a:pt x="1401254" y="241300"/>
                    <a:pt x="1538414" y="266700"/>
                    <a:pt x="1640014" y="262890"/>
                  </a:cubicBezTo>
                  <a:cubicBezTo>
                    <a:pt x="1721294" y="259080"/>
                    <a:pt x="1788604" y="243840"/>
                    <a:pt x="1857184" y="220980"/>
                  </a:cubicBezTo>
                  <a:cubicBezTo>
                    <a:pt x="1923224" y="200660"/>
                    <a:pt x="1985454" y="156210"/>
                    <a:pt x="2043874" y="135890"/>
                  </a:cubicBezTo>
                  <a:cubicBezTo>
                    <a:pt x="2093404" y="119380"/>
                    <a:pt x="2151824" y="127000"/>
                    <a:pt x="2184844" y="104140"/>
                  </a:cubicBezTo>
                  <a:cubicBezTo>
                    <a:pt x="2212784" y="86360"/>
                    <a:pt x="2221674" y="44450"/>
                    <a:pt x="2240724" y="26670"/>
                  </a:cubicBezTo>
                  <a:cubicBezTo>
                    <a:pt x="2254694" y="15240"/>
                    <a:pt x="2267394" y="5080"/>
                    <a:pt x="2281364" y="2540"/>
                  </a:cubicBezTo>
                  <a:cubicBezTo>
                    <a:pt x="2296604" y="-1270"/>
                    <a:pt x="2315654" y="1270"/>
                    <a:pt x="2329624" y="7620"/>
                  </a:cubicBezTo>
                  <a:cubicBezTo>
                    <a:pt x="2343594" y="13970"/>
                    <a:pt x="2358834" y="25400"/>
                    <a:pt x="2365184" y="40640"/>
                  </a:cubicBezTo>
                  <a:cubicBezTo>
                    <a:pt x="2372804" y="58420"/>
                    <a:pt x="2372804" y="92710"/>
                    <a:pt x="2365184" y="110490"/>
                  </a:cubicBezTo>
                  <a:cubicBezTo>
                    <a:pt x="2358834" y="125730"/>
                    <a:pt x="2344864" y="138430"/>
                    <a:pt x="2330894" y="144780"/>
                  </a:cubicBezTo>
                  <a:cubicBezTo>
                    <a:pt x="2311844" y="151130"/>
                    <a:pt x="2277554" y="151130"/>
                    <a:pt x="2259774" y="140970"/>
                  </a:cubicBezTo>
                  <a:cubicBezTo>
                    <a:pt x="2241994" y="129540"/>
                    <a:pt x="2225484" y="99060"/>
                    <a:pt x="2222944" y="80010"/>
                  </a:cubicBezTo>
                  <a:cubicBezTo>
                    <a:pt x="2220404" y="63500"/>
                    <a:pt x="2225484" y="45720"/>
                    <a:pt x="2235644" y="33020"/>
                  </a:cubicBezTo>
                  <a:cubicBezTo>
                    <a:pt x="2248344" y="17780"/>
                    <a:pt x="2277554" y="0"/>
                    <a:pt x="2297874" y="0"/>
                  </a:cubicBezTo>
                  <a:cubicBezTo>
                    <a:pt x="2319464" y="0"/>
                    <a:pt x="2348674" y="17780"/>
                    <a:pt x="2361374" y="33020"/>
                  </a:cubicBezTo>
                  <a:cubicBezTo>
                    <a:pt x="2371534" y="45720"/>
                    <a:pt x="2375344" y="62230"/>
                    <a:pt x="2374074" y="80010"/>
                  </a:cubicBezTo>
                  <a:cubicBezTo>
                    <a:pt x="2371534" y="105410"/>
                    <a:pt x="2343594" y="147320"/>
                    <a:pt x="2323274" y="173990"/>
                  </a:cubicBezTo>
                  <a:cubicBezTo>
                    <a:pt x="2306764" y="195580"/>
                    <a:pt x="2297874" y="208280"/>
                    <a:pt x="2268664" y="226060"/>
                  </a:cubicBezTo>
                  <a:cubicBezTo>
                    <a:pt x="2205164" y="265430"/>
                    <a:pt x="2040064" y="316230"/>
                    <a:pt x="1929574" y="347980"/>
                  </a:cubicBezTo>
                  <a:cubicBezTo>
                    <a:pt x="1827974" y="375920"/>
                    <a:pt x="1740344" y="406400"/>
                    <a:pt x="1632394" y="411480"/>
                  </a:cubicBezTo>
                  <a:cubicBezTo>
                    <a:pt x="1501584" y="417830"/>
                    <a:pt x="1302194" y="378460"/>
                    <a:pt x="1199324" y="361950"/>
                  </a:cubicBezTo>
                  <a:cubicBezTo>
                    <a:pt x="1140904" y="351790"/>
                    <a:pt x="1104074" y="334010"/>
                    <a:pt x="1063434" y="332740"/>
                  </a:cubicBezTo>
                  <a:cubicBezTo>
                    <a:pt x="1027874" y="331470"/>
                    <a:pt x="996124" y="328930"/>
                    <a:pt x="968184" y="344170"/>
                  </a:cubicBezTo>
                  <a:cubicBezTo>
                    <a:pt x="933894" y="364490"/>
                    <a:pt x="914844" y="425450"/>
                    <a:pt x="881824" y="461010"/>
                  </a:cubicBezTo>
                  <a:cubicBezTo>
                    <a:pt x="848804" y="496570"/>
                    <a:pt x="805624" y="521970"/>
                    <a:pt x="772604" y="556260"/>
                  </a:cubicBezTo>
                  <a:cubicBezTo>
                    <a:pt x="738314" y="591820"/>
                    <a:pt x="710374" y="646430"/>
                    <a:pt x="679894" y="674370"/>
                  </a:cubicBezTo>
                  <a:cubicBezTo>
                    <a:pt x="658304" y="693420"/>
                    <a:pt x="639254" y="706120"/>
                    <a:pt x="613854" y="716280"/>
                  </a:cubicBezTo>
                  <a:cubicBezTo>
                    <a:pt x="587184" y="727710"/>
                    <a:pt x="552894" y="725170"/>
                    <a:pt x="519874" y="735330"/>
                  </a:cubicBezTo>
                  <a:cubicBezTo>
                    <a:pt x="480504" y="748030"/>
                    <a:pt x="430974" y="778510"/>
                    <a:pt x="392874" y="788670"/>
                  </a:cubicBezTo>
                  <a:cubicBezTo>
                    <a:pt x="363664" y="796290"/>
                    <a:pt x="336994" y="788670"/>
                    <a:pt x="312864" y="797560"/>
                  </a:cubicBezTo>
                  <a:cubicBezTo>
                    <a:pt x="286194" y="806450"/>
                    <a:pt x="267144" y="836930"/>
                    <a:pt x="241744" y="844550"/>
                  </a:cubicBezTo>
                  <a:cubicBezTo>
                    <a:pt x="218884" y="850900"/>
                    <a:pt x="194754" y="844550"/>
                    <a:pt x="168084" y="844550"/>
                  </a:cubicBezTo>
                  <a:cubicBezTo>
                    <a:pt x="132524" y="843280"/>
                    <a:pt x="75374" y="849630"/>
                    <a:pt x="47434" y="840740"/>
                  </a:cubicBezTo>
                  <a:cubicBezTo>
                    <a:pt x="29654" y="834390"/>
                    <a:pt x="16954" y="826770"/>
                    <a:pt x="9334" y="814070"/>
                  </a:cubicBezTo>
                  <a:cubicBezTo>
                    <a:pt x="444" y="800100"/>
                    <a:pt x="-2096" y="769620"/>
                    <a:pt x="1714" y="754380"/>
                  </a:cubicBezTo>
                  <a:cubicBezTo>
                    <a:pt x="5524" y="742950"/>
                    <a:pt x="11874" y="735330"/>
                    <a:pt x="19494" y="728980"/>
                  </a:cubicBezTo>
                  <a:cubicBezTo>
                    <a:pt x="30924" y="720090"/>
                    <a:pt x="62674" y="712470"/>
                    <a:pt x="62674" y="712470"/>
                  </a:cubicBezTo>
                </a:path>
              </a:pathLst>
            </a:custGeom>
            <a:solidFill>
              <a:srgbClr val="FA626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2302510" y="4222750"/>
            <a:ext cx="120650" cy="118745"/>
            <a:chOff x="0" y="0"/>
            <a:chExt cx="241300" cy="237490"/>
          </a:xfrm>
        </p:grpSpPr>
        <p:sp>
          <p:nvSpPr>
            <p:cNvPr id="19" name="Freeform 19"/>
            <p:cNvSpPr/>
            <p:nvPr/>
          </p:nvSpPr>
          <p:spPr>
            <a:xfrm>
              <a:off x="47135" y="50800"/>
              <a:ext cx="143461" cy="135987"/>
            </a:xfrm>
            <a:custGeom>
              <a:avLst/>
              <a:gdLst/>
              <a:ahLst/>
              <a:cxnLst/>
              <a:rect l="l" t="t" r="r" b="b"/>
              <a:pathLst>
                <a:path w="143461" h="135987">
                  <a:moveTo>
                    <a:pt x="107805" y="13970"/>
                  </a:moveTo>
                  <a:cubicBezTo>
                    <a:pt x="143365" y="58420"/>
                    <a:pt x="143365" y="87630"/>
                    <a:pt x="135745" y="102870"/>
                  </a:cubicBezTo>
                  <a:cubicBezTo>
                    <a:pt x="126855" y="118110"/>
                    <a:pt x="101455" y="133350"/>
                    <a:pt x="84945" y="135890"/>
                  </a:cubicBezTo>
                  <a:cubicBezTo>
                    <a:pt x="67165" y="137160"/>
                    <a:pt x="40495" y="125730"/>
                    <a:pt x="29065" y="111760"/>
                  </a:cubicBezTo>
                  <a:cubicBezTo>
                    <a:pt x="18905" y="97790"/>
                    <a:pt x="12555" y="69850"/>
                    <a:pt x="17635" y="52070"/>
                  </a:cubicBezTo>
                  <a:cubicBezTo>
                    <a:pt x="23985" y="35560"/>
                    <a:pt x="44305" y="15240"/>
                    <a:pt x="60815" y="10160"/>
                  </a:cubicBezTo>
                  <a:cubicBezTo>
                    <a:pt x="77325" y="5080"/>
                    <a:pt x="106535" y="10160"/>
                    <a:pt x="119235" y="21590"/>
                  </a:cubicBezTo>
                  <a:cubicBezTo>
                    <a:pt x="133205" y="33020"/>
                    <a:pt x="144635" y="59690"/>
                    <a:pt x="143365" y="77470"/>
                  </a:cubicBezTo>
                  <a:cubicBezTo>
                    <a:pt x="142095" y="93980"/>
                    <a:pt x="124315" y="118110"/>
                    <a:pt x="110345" y="127000"/>
                  </a:cubicBezTo>
                  <a:cubicBezTo>
                    <a:pt x="98915" y="134620"/>
                    <a:pt x="83675" y="135890"/>
                    <a:pt x="70975" y="134620"/>
                  </a:cubicBezTo>
                  <a:cubicBezTo>
                    <a:pt x="58275" y="134620"/>
                    <a:pt x="46845" y="130810"/>
                    <a:pt x="35415" y="123190"/>
                  </a:cubicBezTo>
                  <a:cubicBezTo>
                    <a:pt x="23985" y="115570"/>
                    <a:pt x="10015" y="102870"/>
                    <a:pt x="4935" y="88900"/>
                  </a:cubicBezTo>
                  <a:cubicBezTo>
                    <a:pt x="-1415" y="74930"/>
                    <a:pt x="-1415" y="55880"/>
                    <a:pt x="3665" y="41910"/>
                  </a:cubicBezTo>
                  <a:cubicBezTo>
                    <a:pt x="8745" y="27940"/>
                    <a:pt x="21445" y="13970"/>
                    <a:pt x="34145" y="6350"/>
                  </a:cubicBezTo>
                  <a:cubicBezTo>
                    <a:pt x="46845" y="0"/>
                    <a:pt x="81135" y="0"/>
                    <a:pt x="81135" y="0"/>
                  </a:cubicBezTo>
                </a:path>
              </a:pathLst>
            </a:custGeom>
            <a:solidFill>
              <a:srgbClr val="FA626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2336165" y="4234180"/>
            <a:ext cx="848995" cy="283845"/>
            <a:chOff x="0" y="0"/>
            <a:chExt cx="1697990" cy="567690"/>
          </a:xfrm>
        </p:grpSpPr>
        <p:sp>
          <p:nvSpPr>
            <p:cNvPr id="21" name="Freeform 21"/>
            <p:cNvSpPr/>
            <p:nvPr/>
          </p:nvSpPr>
          <p:spPr>
            <a:xfrm>
              <a:off x="49827" y="49583"/>
              <a:ext cx="1596093" cy="467546"/>
            </a:xfrm>
            <a:custGeom>
              <a:avLst/>
              <a:gdLst/>
              <a:ahLst/>
              <a:cxnLst/>
              <a:rect l="l" t="t" r="r" b="b"/>
              <a:pathLst>
                <a:path w="1596093" h="467546">
                  <a:moveTo>
                    <a:pt x="89873" y="3757"/>
                  </a:moveTo>
                  <a:cubicBezTo>
                    <a:pt x="280373" y="77417"/>
                    <a:pt x="334983" y="73607"/>
                    <a:pt x="376893" y="82497"/>
                  </a:cubicBezTo>
                  <a:cubicBezTo>
                    <a:pt x="408643" y="90117"/>
                    <a:pt x="422613" y="102817"/>
                    <a:pt x="459443" y="112977"/>
                  </a:cubicBezTo>
                  <a:cubicBezTo>
                    <a:pt x="526753" y="129487"/>
                    <a:pt x="644863" y="151077"/>
                    <a:pt x="752813" y="158697"/>
                  </a:cubicBezTo>
                  <a:cubicBezTo>
                    <a:pt x="884893" y="166317"/>
                    <a:pt x="1085553" y="130757"/>
                    <a:pt x="1192233" y="148537"/>
                  </a:cubicBezTo>
                  <a:cubicBezTo>
                    <a:pt x="1255733" y="158697"/>
                    <a:pt x="1288753" y="189177"/>
                    <a:pt x="1340823" y="201877"/>
                  </a:cubicBezTo>
                  <a:cubicBezTo>
                    <a:pt x="1395433" y="215847"/>
                    <a:pt x="1474173" y="203147"/>
                    <a:pt x="1513543" y="227277"/>
                  </a:cubicBezTo>
                  <a:cubicBezTo>
                    <a:pt x="1544023" y="245057"/>
                    <a:pt x="1559263" y="278077"/>
                    <a:pt x="1573233" y="308557"/>
                  </a:cubicBezTo>
                  <a:cubicBezTo>
                    <a:pt x="1585933" y="337767"/>
                    <a:pt x="1598633" y="382217"/>
                    <a:pt x="1594823" y="407617"/>
                  </a:cubicBezTo>
                  <a:cubicBezTo>
                    <a:pt x="1593553" y="424127"/>
                    <a:pt x="1583393" y="438097"/>
                    <a:pt x="1571963" y="448257"/>
                  </a:cubicBezTo>
                  <a:cubicBezTo>
                    <a:pt x="1561803" y="458417"/>
                    <a:pt x="1544023" y="466037"/>
                    <a:pt x="1528783" y="467307"/>
                  </a:cubicBezTo>
                  <a:cubicBezTo>
                    <a:pt x="1513543" y="468577"/>
                    <a:pt x="1495763" y="464767"/>
                    <a:pt x="1483063" y="455877"/>
                  </a:cubicBezTo>
                  <a:cubicBezTo>
                    <a:pt x="1470363" y="448257"/>
                    <a:pt x="1457663" y="434287"/>
                    <a:pt x="1452583" y="419047"/>
                  </a:cubicBezTo>
                  <a:cubicBezTo>
                    <a:pt x="1447503" y="401267"/>
                    <a:pt x="1452583" y="366977"/>
                    <a:pt x="1462743" y="350467"/>
                  </a:cubicBezTo>
                  <a:cubicBezTo>
                    <a:pt x="1470363" y="336497"/>
                    <a:pt x="1485603" y="326337"/>
                    <a:pt x="1500843" y="322527"/>
                  </a:cubicBezTo>
                  <a:cubicBezTo>
                    <a:pt x="1518623" y="318717"/>
                    <a:pt x="1552913" y="322527"/>
                    <a:pt x="1568153" y="335227"/>
                  </a:cubicBezTo>
                  <a:cubicBezTo>
                    <a:pt x="1584663" y="347927"/>
                    <a:pt x="1596093" y="379677"/>
                    <a:pt x="1596093" y="399997"/>
                  </a:cubicBezTo>
                  <a:cubicBezTo>
                    <a:pt x="1596093" y="415237"/>
                    <a:pt x="1589743" y="431747"/>
                    <a:pt x="1578313" y="443177"/>
                  </a:cubicBezTo>
                  <a:cubicBezTo>
                    <a:pt x="1564343" y="455877"/>
                    <a:pt x="1532593" y="468577"/>
                    <a:pt x="1513543" y="467307"/>
                  </a:cubicBezTo>
                  <a:cubicBezTo>
                    <a:pt x="1497033" y="466037"/>
                    <a:pt x="1484333" y="458417"/>
                    <a:pt x="1470363" y="446987"/>
                  </a:cubicBezTo>
                  <a:cubicBezTo>
                    <a:pt x="1451313" y="429207"/>
                    <a:pt x="1444963" y="382217"/>
                    <a:pt x="1417023" y="363167"/>
                  </a:cubicBezTo>
                  <a:cubicBezTo>
                    <a:pt x="1381463" y="340307"/>
                    <a:pt x="1302723" y="351737"/>
                    <a:pt x="1262083" y="336497"/>
                  </a:cubicBezTo>
                  <a:cubicBezTo>
                    <a:pt x="1234143" y="326337"/>
                    <a:pt x="1229063" y="304747"/>
                    <a:pt x="1194773" y="295857"/>
                  </a:cubicBezTo>
                  <a:cubicBezTo>
                    <a:pt x="1110953" y="271727"/>
                    <a:pt x="896323" y="312367"/>
                    <a:pt x="740113" y="297127"/>
                  </a:cubicBezTo>
                  <a:cubicBezTo>
                    <a:pt x="572473" y="281887"/>
                    <a:pt x="352763" y="238707"/>
                    <a:pt x="220683" y="196797"/>
                  </a:cubicBezTo>
                  <a:cubicBezTo>
                    <a:pt x="134323" y="170127"/>
                    <a:pt x="41613" y="132027"/>
                    <a:pt x="13673" y="105357"/>
                  </a:cubicBezTo>
                  <a:cubicBezTo>
                    <a:pt x="3513" y="95197"/>
                    <a:pt x="2243" y="87577"/>
                    <a:pt x="973" y="77417"/>
                  </a:cubicBezTo>
                  <a:cubicBezTo>
                    <a:pt x="-1567" y="63447"/>
                    <a:pt x="973" y="44397"/>
                    <a:pt x="7323" y="31697"/>
                  </a:cubicBezTo>
                  <a:cubicBezTo>
                    <a:pt x="14943" y="18997"/>
                    <a:pt x="30183" y="6297"/>
                    <a:pt x="42883" y="1217"/>
                  </a:cubicBezTo>
                  <a:cubicBezTo>
                    <a:pt x="56853" y="-2593"/>
                    <a:pt x="89873" y="3757"/>
                    <a:pt x="89873" y="3757"/>
                  </a:cubicBezTo>
                </a:path>
              </a:pathLst>
            </a:custGeom>
            <a:solidFill>
              <a:srgbClr val="FA6262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969848" y="3709542"/>
            <a:ext cx="2414067" cy="2304337"/>
          </a:xfrm>
          <a:custGeom>
            <a:avLst/>
            <a:gdLst/>
            <a:ahLst/>
            <a:cxnLst/>
            <a:rect l="l" t="t" r="r" b="b"/>
            <a:pathLst>
              <a:path w="3621100" h="3456505">
                <a:moveTo>
                  <a:pt x="0" y="0"/>
                </a:moveTo>
                <a:lnTo>
                  <a:pt x="3621101" y="0"/>
                </a:lnTo>
                <a:lnTo>
                  <a:pt x="3621101" y="3456505"/>
                </a:lnTo>
                <a:lnTo>
                  <a:pt x="0" y="3456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67689" y="0"/>
            <a:ext cx="12559689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5409" y="210374"/>
            <a:ext cx="8941183" cy="123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 –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W 2025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327" y="3024108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1" y="1154248"/>
            <a:ext cx="11382663" cy="298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3"/>
              </a:lnSpc>
            </a:pP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Rozbudowa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drogi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powiatowej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1405F -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Budowa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drogi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rowerowej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GMINA KŁODAWA</a:t>
            </a:r>
          </a:p>
          <a:p>
            <a:pPr algn="just">
              <a:lnSpc>
                <a:spcPts val="1763"/>
              </a:lnSpc>
            </a:pP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DŁUGOŚĆ OK. 7,7KM</a:t>
            </a:r>
          </a:p>
          <a:p>
            <a:pPr algn="just">
              <a:lnSpc>
                <a:spcPts val="1763"/>
              </a:lnSpc>
            </a:pPr>
            <a:endParaRPr lang="pl-PL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763"/>
              </a:lnSpc>
            </a:pP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ODCINEK 1 KŁODAWA - ŁOŚNO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oraz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ODCINEK 2 ŁOŚNO – LIPY</a:t>
            </a:r>
            <a:endParaRPr lang="pl-PL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763"/>
              </a:lnSpc>
            </a:pP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marL="317270" lvl="1" indent="-158635" algn="just">
              <a:lnSpc>
                <a:spcPts val="1763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całkowita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zadania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1.622.135,42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PLN</a:t>
            </a: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marL="317270" lvl="1" indent="-158635" algn="just">
              <a:lnSpc>
                <a:spcPts val="1763"/>
              </a:lnSpc>
              <a:buFont typeface="Arial"/>
              <a:buChar char="•"/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UE:</a:t>
            </a:r>
            <a:r>
              <a:rPr lang="pl-PL" spc="-15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                                       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 Bold"/>
              </a:rPr>
              <a:t>7.483.864,79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PLN</a:t>
            </a:r>
          </a:p>
          <a:p>
            <a:pPr marL="317270" lvl="1" indent="-158635" algn="just">
              <a:lnSpc>
                <a:spcPts val="1763"/>
              </a:lnSpc>
              <a:buFont typeface="Arial"/>
              <a:buChar char="•"/>
            </a:pPr>
            <a:endParaRPr lang="pl-PL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marL="158635" lvl="1" algn="just">
              <a:lnSpc>
                <a:spcPts val="1763"/>
              </a:lnSpc>
            </a:pP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Program: Fundusze Europejskie dla Województwa Lubuskiego</a:t>
            </a:r>
          </a:p>
          <a:p>
            <a:pPr marL="158635" lvl="1" algn="just">
              <a:lnSpc>
                <a:spcPts val="1763"/>
              </a:lnSpc>
            </a:pP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Działanie FELB 03.01 Mobilność miejska</a:t>
            </a:r>
          </a:p>
          <a:p>
            <a:pPr marL="158635" lvl="1" algn="just">
              <a:lnSpc>
                <a:spcPts val="1763"/>
              </a:lnSpc>
            </a:pPr>
            <a:r>
              <a:rPr lang="pl-PL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Europejski Fundusz Rozwoju Regionalnego</a:t>
            </a: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763"/>
              </a:lnSpc>
            </a:pPr>
            <a:endParaRPr lang="en-US" sz="1469" b="1" spc="-15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763"/>
              </a:lnSpc>
            </a:pPr>
            <a:endParaRPr lang="en-US" sz="1469" b="1" spc="-15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1" y="5514332"/>
            <a:ext cx="11382663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3"/>
              </a:lnSpc>
            </a:pPr>
            <a:endParaRPr lang="en-US" sz="1469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763"/>
              </a:lnSpc>
            </a:pPr>
            <a:endParaRPr lang="en-US" sz="1469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763"/>
              </a:lnSpc>
            </a:pPr>
            <a:endParaRPr lang="en-US" sz="1469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CBFA4CF9-FF72-CDB3-F642-28F835013348}"/>
              </a:ext>
            </a:extLst>
          </p:cNvPr>
          <p:cNvSpPr/>
          <p:nvPr/>
        </p:nvSpPr>
        <p:spPr>
          <a:xfrm>
            <a:off x="708907" y="5163683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5409" y="210374"/>
            <a:ext cx="8941183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 –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W 2025</a:t>
            </a: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327" y="2888749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6118" y="2888749"/>
            <a:ext cx="11382663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Przebudowa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drogi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powiatowej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nr 1402F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odcinku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Płomykowo-Brzezinka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z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nawierzchni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tłuczniowej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asfaltową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36" b="1" spc="-1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dł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25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61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 (ROBOTY BUDOWLANE) GMINA SANTOK</a:t>
            </a:r>
          </a:p>
          <a:p>
            <a:pPr algn="just">
              <a:lnSpc>
                <a:spcPts val="2083"/>
              </a:lnSpc>
            </a:pPr>
            <a:endParaRPr lang="en-US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en-US" sz="1736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36" spc="-1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zadania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l-PL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"/>
                <a:cs typeface="Montserrat"/>
                <a:sym typeface="Montserrat Bold"/>
              </a:rPr>
              <a:t>2.531.858,76 PLN</a:t>
            </a:r>
            <a:endParaRPr lang="en-US" sz="1736" b="1" spc="-17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pl-PL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Dofinansowanie</a:t>
            </a:r>
            <a:r>
              <a:rPr lang="en-US" sz="1736" spc="-1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l-PL" sz="1736" spc="-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"/>
                <a:cs typeface="Montserrat"/>
                <a:sym typeface="Montserrat Bold"/>
              </a:rPr>
              <a:t>640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,00</a:t>
            </a:r>
            <a:r>
              <a:rPr lang="en-US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pl-PL" sz="1736" b="1" spc="-1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PLN</a:t>
            </a: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86118" y="1270519"/>
            <a:ext cx="3552414" cy="888103"/>
          </a:xfrm>
          <a:custGeom>
            <a:avLst/>
            <a:gdLst/>
            <a:ahLst/>
            <a:cxnLst/>
            <a:rect l="l" t="t" r="r" b="b"/>
            <a:pathLst>
              <a:path w="5328621" h="1332155">
                <a:moveTo>
                  <a:pt x="0" y="0"/>
                </a:moveTo>
                <a:lnTo>
                  <a:pt x="5328621" y="0"/>
                </a:lnTo>
                <a:lnTo>
                  <a:pt x="5328621" y="1332155"/>
                </a:lnTo>
                <a:lnTo>
                  <a:pt x="0" y="13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6118" y="1251755"/>
            <a:ext cx="11382663" cy="106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6118" y="5528687"/>
            <a:ext cx="11382663" cy="160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008A-6E79-3874-61E0-116C27C52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0CB22A-B7C9-2FF1-3728-BA96A92C4133}"/>
              </a:ext>
            </a:extLst>
          </p:cNvPr>
          <p:cNvSpPr/>
          <p:nvPr/>
        </p:nvSpPr>
        <p:spPr>
          <a:xfrm>
            <a:off x="-13532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B2CD3F1-4DDD-1929-9604-4438C74D5984}"/>
              </a:ext>
            </a:extLst>
          </p:cNvPr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928A75-FCD9-D4C4-BF38-54056AB014F4}"/>
                </a:ext>
              </a:extLst>
            </p:cNvPr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AAAAB12-45A1-9B7E-33EE-928E02EC8B74}"/>
                </a:ext>
              </a:extLst>
            </p:cNvPr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4A11505-6F1A-6A4B-5FCF-4B0405AEF84F}"/>
              </a:ext>
            </a:extLst>
          </p:cNvPr>
          <p:cNvSpPr txBox="1"/>
          <p:nvPr/>
        </p:nvSpPr>
        <p:spPr>
          <a:xfrm>
            <a:off x="1625409" y="210374"/>
            <a:ext cx="8941183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INWESTYCJE DROGOWE –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PLANOWANE W 2025</a:t>
            </a: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</a:t>
            </a: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DCECBB-1CAD-ADE7-CE1D-B2DAA551D0B1}"/>
              </a:ext>
            </a:extLst>
          </p:cNvPr>
          <p:cNvSpPr/>
          <p:nvPr/>
        </p:nvSpPr>
        <p:spPr>
          <a:xfrm>
            <a:off x="135327" y="2888749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1255540-B519-0D7B-6EF4-047F8B7148DA}"/>
              </a:ext>
            </a:extLst>
          </p:cNvPr>
          <p:cNvSpPr txBox="1"/>
          <p:nvPr/>
        </p:nvSpPr>
        <p:spPr>
          <a:xfrm>
            <a:off x="586118" y="2888749"/>
            <a:ext cx="11382663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r>
              <a:rPr lang="pl-PL" b="1" spc="-17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Przebudowa drogi powiatowej nr 1282 F ul. Diamentowa w m. </a:t>
            </a:r>
            <a:r>
              <a:rPr lang="pl-PL" b="1" spc="-17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Ulim</a:t>
            </a:r>
            <a:r>
              <a:rPr lang="pl-PL" b="1" spc="-17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, gm. Deszczno – budowa drogi dla pieszych i rowerów wraz z oświetleniem i BRD (dokumentacja).</a:t>
            </a:r>
            <a:endParaRPr lang="en-US" b="1" spc="-17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2083"/>
              </a:lnSpc>
            </a:pPr>
            <a:endParaRPr lang="en-US" b="1" spc="-17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en-US" spc="-17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</a:t>
            </a:r>
            <a:r>
              <a:rPr lang="pl-PL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7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zadania</a:t>
            </a:r>
            <a:r>
              <a:rPr lang="en-US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pl-PL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120.000 PLN</a:t>
            </a:r>
            <a:endParaRPr lang="en-US" b="1" spc="-17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2083"/>
              </a:lnSpc>
            </a:pPr>
            <a:r>
              <a:rPr lang="pl-PL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Województwo Lubuskie</a:t>
            </a:r>
            <a:r>
              <a:rPr lang="en-US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pl-PL" b="1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 Bold"/>
              </a:rPr>
              <a:t>       </a:t>
            </a:r>
            <a:r>
              <a:rPr lang="pl-PL" spc="-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 Bold"/>
              </a:rPr>
              <a:t>70.000 PLN</a:t>
            </a:r>
            <a:endParaRPr lang="en-US" spc="-17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43D5C15-A0D6-7144-747D-5EF7CC6DD2E6}"/>
              </a:ext>
            </a:extLst>
          </p:cNvPr>
          <p:cNvSpPr txBox="1"/>
          <p:nvPr/>
        </p:nvSpPr>
        <p:spPr>
          <a:xfrm>
            <a:off x="586118" y="1251755"/>
            <a:ext cx="11382663" cy="106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A72E340-F349-4147-F283-2F0A51ED54B5}"/>
              </a:ext>
            </a:extLst>
          </p:cNvPr>
          <p:cNvSpPr txBox="1"/>
          <p:nvPr/>
        </p:nvSpPr>
        <p:spPr>
          <a:xfrm>
            <a:off x="586118" y="5528687"/>
            <a:ext cx="11382663" cy="160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083"/>
              </a:lnSpc>
            </a:pPr>
            <a:endParaRPr lang="en-US" sz="1736" spc="-1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5580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425021" y="1383232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22847" y="203484"/>
            <a:ext cx="6146307" cy="48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EDUKACJA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82471" y="1351482"/>
            <a:ext cx="10995903" cy="536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Modernizacja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budynku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Specjalnego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Ośrodka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Szkolno-Wychowawczego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(SOSW) w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Lipkach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Wielkich</a:t>
            </a:r>
            <a:endParaRPr lang="en-US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Kwota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umowy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7.</a:t>
            </a:r>
            <a:r>
              <a:rPr lang="pl-PL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893.12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1,93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zł</a:t>
            </a:r>
            <a:endParaRPr lang="en-US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Wykonawca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Firma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GOTECH Sp. z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o.o.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Planowany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termin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zakończenia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prac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30.11.2026 r.</a:t>
            </a: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Inwestycja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uzyskała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Polskiego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Ładu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Programu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Inwestycji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Strategicznych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wysokości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4.165.000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zł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.</a:t>
            </a:r>
            <a:endParaRPr lang="pl-PL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Zakres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prac</a:t>
            </a:r>
            <a:r>
              <a:rPr lang="pl-PL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sale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lekcyjne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pomieszczenia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biurowe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świetlice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sanitariaty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internat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z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zapleczem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higieniczno-sanitarnym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sale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pobytu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dziennego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sypialnie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pomieszczenia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zaplecza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technicznego</a:t>
            </a: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2471" y="5130800"/>
            <a:ext cx="1099590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8303" r="-78303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-633748" y="-870228"/>
            <a:ext cx="5209137" cy="520913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r="-63403" b="-852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EDUKACJA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22334" y="3980139"/>
            <a:ext cx="6610716" cy="145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473793" y="2430473"/>
            <a:ext cx="6610716" cy="3886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“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Przyszłość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zaczyna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się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w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szkole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-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lubuskie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dla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edukacji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”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ramach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FELB.06.04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Edukacja podstawowa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 ponadpodstawowa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Program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dla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Lubuskiego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2021-2027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 Fundusz Społeczny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176.500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PLN.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150.000 PLN.</a:t>
            </a: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Wkład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własny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niepieniężny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5F28ED0A-723D-A976-6211-D681D43FCB9B}"/>
              </a:ext>
            </a:extLst>
          </p:cNvPr>
          <p:cNvSpPr/>
          <p:nvPr/>
        </p:nvSpPr>
        <p:spPr>
          <a:xfrm>
            <a:off x="1013006" y="5076675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8303" r="-78303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EDUKACJA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-633748" y="-870228"/>
            <a:ext cx="5209137" cy="520913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99130" t="-16923" r="-26857" b="-6240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5" name="Freeform 25"/>
          <p:cNvSpPr/>
          <p:nvPr/>
        </p:nvSpPr>
        <p:spPr>
          <a:xfrm>
            <a:off x="1013006" y="5076675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277699" y="2328387"/>
            <a:ext cx="6560542" cy="3886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“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Lubuska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Szkoła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Przyszłości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(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etap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I)” 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rogram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dla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Lubuskiego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2021 - 2027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Działanie FELB.05.01 – Infrastruktura edukacyjna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 Fundusz Rozwoju Regionalnego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1.500.000 PLN.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1.275.000 PLN.</a:t>
            </a:r>
          </a:p>
          <a:p>
            <a:pPr algn="just">
              <a:lnSpc>
                <a:spcPts val="1869"/>
              </a:lnSpc>
            </a:pP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Przewidywan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 zakończenie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realizacji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31.12.2027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Zakres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rzeczowy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obejmie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doposażenie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pracowni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logistycznej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Zespole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Szkół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Kostrzynie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nad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Odrą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</a:p>
          <a:p>
            <a:pPr algn="just">
              <a:lnSpc>
                <a:spcPts val="1949"/>
              </a:lnSpc>
            </a:pP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8303" r="-78303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-633748" y="-870228"/>
            <a:ext cx="5209137" cy="520913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r="-63403" b="-852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344605" y="4890979"/>
            <a:ext cx="3169806" cy="1691884"/>
          </a:xfrm>
          <a:custGeom>
            <a:avLst/>
            <a:gdLst/>
            <a:ahLst/>
            <a:cxnLst/>
            <a:rect l="l" t="t" r="r" b="b"/>
            <a:pathLst>
              <a:path w="4754709" h="2537826">
                <a:moveTo>
                  <a:pt x="0" y="0"/>
                </a:moveTo>
                <a:lnTo>
                  <a:pt x="4754709" y="0"/>
                </a:lnTo>
                <a:lnTo>
                  <a:pt x="4754709" y="2537826"/>
                </a:lnTo>
                <a:lnTo>
                  <a:pt x="0" y="253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EDUKACJA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301685" y="1940249"/>
            <a:ext cx="6610716" cy="4861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“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Lubuskie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Szkolnictwo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Zawodowe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dla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Nowoczesnego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Rynku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Pracy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(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etap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II)”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ramach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priorytetu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6 “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wsparcie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obywateli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”,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nr FELB.06.05. “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Kształcenie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zawodowe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”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Program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dla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Lubuskiego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2021-2027 </a:t>
            </a: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Europejski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Fundusz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Społeczn</a:t>
            </a: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y</a:t>
            </a: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Realizacja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planowana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jest od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września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2026 r.</a:t>
            </a:r>
          </a:p>
          <a:p>
            <a:pPr algn="just">
              <a:lnSpc>
                <a:spcPts val="1869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Kontynuacja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działań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rzecz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rozwoju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szkolnictwa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zawodowego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869"/>
              </a:lnSpc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powiecie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oraz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dalsze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dopasowanie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do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oferty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edukacyjnej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do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potrzeb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rynku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pracy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 </a:t>
            </a: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473794" y="1325839"/>
            <a:ext cx="6610716" cy="120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967068"/>
            <a:chOff x="0" y="0"/>
            <a:chExt cx="4961853" cy="382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53" cy="382052"/>
            </a:xfrm>
            <a:custGeom>
              <a:avLst/>
              <a:gdLst/>
              <a:ahLst/>
              <a:cxnLst/>
              <a:rect l="l" t="t" r="r" b="b"/>
              <a:pathLst>
                <a:path w="4961853" h="382052">
                  <a:moveTo>
                    <a:pt x="0" y="0"/>
                  </a:moveTo>
                  <a:lnTo>
                    <a:pt x="4961853" y="0"/>
                  </a:lnTo>
                  <a:lnTo>
                    <a:pt x="4961853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853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25021" y="2697206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8" y="0"/>
                </a:lnTo>
                <a:lnTo>
                  <a:pt x="391168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4384" y="182848"/>
            <a:ext cx="6146307" cy="49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PROJEKTY 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SPOŁECZNE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5440" y="1621095"/>
            <a:ext cx="10261121" cy="170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65440" y="2697206"/>
            <a:ext cx="10261121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Rewaloryzacja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Kościoła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Parafialnego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pw.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Podwyższenia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Krzyża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Świętego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w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Gralewie</a:t>
            </a:r>
            <a:r>
              <a:rPr lang="en-US" b="1" spc="-1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z 1708 </a:t>
            </a:r>
            <a:r>
              <a:rPr lang="en-US" b="1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roku</a:t>
            </a:r>
            <a:endParaRPr lang="en-US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b="1" spc="-1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Powiat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Gorzowski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uczestniczył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pozyskaniu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środków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z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Polskiego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Ładu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Programu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Ochrony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Zabytków</a:t>
            </a:r>
            <a:r>
              <a:rPr lang="en-US" spc="-1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 </a:t>
            </a: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pl-PL" spc="-1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 projektu: 3.300.000 PLN.</a:t>
            </a:r>
          </a:p>
          <a:p>
            <a:pPr algn="just">
              <a:lnSpc>
                <a:spcPts val="1869"/>
              </a:lnSpc>
            </a:pPr>
            <a:r>
              <a:rPr lang="pl-PL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Dofinansowanie:  3.234.000 PLN.</a:t>
            </a: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5440" y="6041811"/>
            <a:ext cx="1026112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5440" y="4818535"/>
            <a:ext cx="1026112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b="1" spc="-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b="1" spc="-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5215" r="-32735" b="-1210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5110756" y="1308100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7" y="0"/>
                </a:lnTo>
                <a:lnTo>
                  <a:pt x="391167" y="391168"/>
                </a:lnTo>
                <a:lnTo>
                  <a:pt x="0" y="391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0663" y="4697491"/>
            <a:ext cx="3434895" cy="2048056"/>
          </a:xfrm>
          <a:custGeom>
            <a:avLst/>
            <a:gdLst/>
            <a:ahLst/>
            <a:cxnLst/>
            <a:rect l="l" t="t" r="r" b="b"/>
            <a:pathLst>
              <a:path w="5152342" h="3072084">
                <a:moveTo>
                  <a:pt x="0" y="0"/>
                </a:moveTo>
                <a:lnTo>
                  <a:pt x="5152343" y="0"/>
                </a:lnTo>
                <a:lnTo>
                  <a:pt x="5152343" y="3072084"/>
                </a:lnTo>
                <a:lnTo>
                  <a:pt x="0" y="3072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PROJEKTY 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SPOŁECZNE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14721" y="1301750"/>
            <a:ext cx="6389162" cy="756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„W partnerstwie raźniej – rozwój usług społecznych”</a:t>
            </a:r>
          </a:p>
          <a:p>
            <a:pPr algn="just">
              <a:lnSpc>
                <a:spcPts val="186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 realizowany    przez    Regionalny    Ośrodek    Polityki Społecznej w Zielonej Górze w partnerstwie z 3 Domami Pomocy Społecznej - DPS w Dobiegniewie, DPS w Glińsku oraz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DPS </a:t>
            </a:r>
          </a:p>
          <a:p>
            <a:pPr algn="just">
              <a:lnSpc>
                <a:spcPts val="1869"/>
              </a:lnSpc>
            </a:pP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Kamieniu Wielkim,</a:t>
            </a: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ramach Regionalnego Programu Operacyjnego − Lubuskie 2021 - 2027,   współfinansowanego ze   środków   Europejskiego   Funduszu Społecznego Plus. </a:t>
            </a:r>
          </a:p>
          <a:p>
            <a:pPr algn="just">
              <a:lnSpc>
                <a:spcPts val="1869"/>
              </a:lnSpc>
            </a:pPr>
            <a:endParaRPr lang="en-US" sz="1557" spc="-15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Powiecie Gorzowskim powstanie nowe miejsce świadczenia usług   społecznych,   będą   to   usługi  opiekuńczo  -   asystenckie              </a:t>
            </a: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mieszkaniach wspomaganych, które mieszczą się w – DPS Kamień Wielki. </a:t>
            </a: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Uruchomionych zostanie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mieszkań 2 osobowych</a:t>
            </a: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dla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osób niepełnosprawnych.  </a:t>
            </a: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Zakłada się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wsparcie dla 28 osób na pobyt czasowy lub stały. </a:t>
            </a:r>
          </a:p>
          <a:p>
            <a:pPr algn="just">
              <a:lnSpc>
                <a:spcPts val="186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 projektu: 4 mln zł</a:t>
            </a: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dla DPS Kamień Wielki: 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1.163.733,33 zł</a:t>
            </a:r>
          </a:p>
          <a:p>
            <a:pPr algn="just">
              <a:lnSpc>
                <a:spcPts val="186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869"/>
              </a:lnSpc>
            </a:pPr>
            <a:r>
              <a:rPr lang="en-US" sz="1557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Czas trwania projektu: </a:t>
            </a:r>
            <a:r>
              <a:rPr lang="en-US" sz="1557" b="1" spc="-1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 01.09.2025 do 31.08.2027</a:t>
            </a:r>
          </a:p>
          <a:p>
            <a:pPr algn="just">
              <a:lnSpc>
                <a:spcPts val="186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86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02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endParaRPr lang="en-US" sz="1557" b="1" spc="-1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49"/>
              </a:lnSpc>
            </a:pPr>
            <a:r>
              <a:rPr lang="en-US" sz="1623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</a:t>
            </a:r>
          </a:p>
          <a:p>
            <a:pPr algn="just">
              <a:lnSpc>
                <a:spcPts val="1949"/>
              </a:lnSpc>
            </a:pPr>
            <a:endParaRPr lang="en-US" sz="1623" spc="-1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r>
              <a:rPr lang="en-US" sz="1623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1949"/>
              </a:lnSpc>
            </a:pPr>
            <a:endParaRPr lang="en-US" sz="1623" spc="-1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949"/>
              </a:lnSpc>
            </a:pPr>
            <a:endParaRPr lang="en-US" sz="1623" spc="-1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2221000">
            <a:off x="-493115" y="1551680"/>
            <a:ext cx="2818575" cy="5923169"/>
            <a:chOff x="0" y="0"/>
            <a:chExt cx="1113511" cy="234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511" cy="2340017"/>
            </a:xfrm>
            <a:custGeom>
              <a:avLst/>
              <a:gdLst/>
              <a:ahLst/>
              <a:cxnLst/>
              <a:rect l="l" t="t" r="r" b="b"/>
              <a:pathLst>
                <a:path w="1113511" h="2340017">
                  <a:moveTo>
                    <a:pt x="0" y="0"/>
                  </a:moveTo>
                  <a:lnTo>
                    <a:pt x="1113511" y="0"/>
                  </a:lnTo>
                  <a:lnTo>
                    <a:pt x="1113511" y="2340017"/>
                  </a:lnTo>
                  <a:lnTo>
                    <a:pt x="0" y="2340017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13511" cy="23781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5389" y="0"/>
            <a:ext cx="7616611" cy="967068"/>
            <a:chOff x="0" y="0"/>
            <a:chExt cx="3009031" cy="382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031" cy="382052"/>
            </a:xfrm>
            <a:custGeom>
              <a:avLst/>
              <a:gdLst/>
              <a:ahLst/>
              <a:cxnLst/>
              <a:rect l="l" t="t" r="r" b="b"/>
              <a:pathLst>
                <a:path w="3009031" h="382052">
                  <a:moveTo>
                    <a:pt x="0" y="0"/>
                  </a:moveTo>
                  <a:lnTo>
                    <a:pt x="3009031" y="0"/>
                  </a:lnTo>
                  <a:lnTo>
                    <a:pt x="3009031" y="382052"/>
                  </a:lnTo>
                  <a:lnTo>
                    <a:pt x="0" y="382052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100000">
                  <a:srgbClr val="C40E0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09031" cy="4201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220000">
            <a:off x="3854088" y="-782950"/>
            <a:ext cx="1683109" cy="2149602"/>
            <a:chOff x="0" y="0"/>
            <a:chExt cx="664932" cy="849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932" cy="849225"/>
            </a:xfrm>
            <a:custGeom>
              <a:avLst/>
              <a:gdLst/>
              <a:ahLst/>
              <a:cxnLst/>
              <a:rect l="l" t="t" r="r" b="b"/>
              <a:pathLst>
                <a:path w="664932" h="849225">
                  <a:moveTo>
                    <a:pt x="0" y="0"/>
                  </a:moveTo>
                  <a:lnTo>
                    <a:pt x="664932" y="0"/>
                  </a:lnTo>
                  <a:lnTo>
                    <a:pt x="664932" y="849225"/>
                  </a:lnTo>
                  <a:lnTo>
                    <a:pt x="0" y="849225"/>
                  </a:lnTo>
                  <a:close/>
                </a:path>
              </a:pathLst>
            </a:custGeom>
            <a:solidFill>
              <a:srgbClr val="FF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64932" cy="887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11299" y="-1384122"/>
            <a:ext cx="6081612" cy="6081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944566" y="-1181047"/>
            <a:ext cx="5748148" cy="57481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16374" y="-952854"/>
            <a:ext cx="5291763" cy="52917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84146" b="-39375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5161556" y="1123300"/>
            <a:ext cx="260779" cy="260779"/>
          </a:xfrm>
          <a:custGeom>
            <a:avLst/>
            <a:gdLst/>
            <a:ahLst/>
            <a:cxnLst/>
            <a:rect l="l" t="t" r="r" b="b"/>
            <a:pathLst>
              <a:path w="391168" h="391168">
                <a:moveTo>
                  <a:pt x="0" y="0"/>
                </a:moveTo>
                <a:lnTo>
                  <a:pt x="391167" y="0"/>
                </a:lnTo>
                <a:lnTo>
                  <a:pt x="391167" y="391167"/>
                </a:lnTo>
                <a:lnTo>
                  <a:pt x="0" y="391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13006" y="5076675"/>
            <a:ext cx="1833004" cy="1221239"/>
          </a:xfrm>
          <a:custGeom>
            <a:avLst/>
            <a:gdLst/>
            <a:ahLst/>
            <a:cxnLst/>
            <a:rect l="l" t="t" r="r" b="b"/>
            <a:pathLst>
              <a:path w="2749506" h="1831858">
                <a:moveTo>
                  <a:pt x="0" y="0"/>
                </a:moveTo>
                <a:lnTo>
                  <a:pt x="2749506" y="0"/>
                </a:lnTo>
                <a:lnTo>
                  <a:pt x="2749506" y="1831858"/>
                </a:lnTo>
                <a:lnTo>
                  <a:pt x="0" y="183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705998" y="233861"/>
            <a:ext cx="6146307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PROJEKTY </a:t>
            </a:r>
            <a:r>
              <a:rPr lang="pl-PL" sz="2949" b="1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SPOŁECZNE</a:t>
            </a: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4128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  <a:p>
            <a:pPr algn="ctr">
              <a:lnSpc>
                <a:spcPts val="6275"/>
              </a:lnSpc>
            </a:pPr>
            <a:endParaRPr lang="en-US" sz="2949" b="1" dirty="0">
              <a:solidFill>
                <a:srgbClr val="FFFFFF"/>
              </a:solidFill>
              <a:latin typeface="Barlow SemiCondensed Bold"/>
              <a:ea typeface="Barlow SemiCondensed Bold"/>
              <a:cs typeface="Barlow SemiCondensed Bold"/>
              <a:sym typeface="Barlow Semi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77430" y="1142350"/>
            <a:ext cx="6403444" cy="596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66"/>
              </a:lnSpc>
            </a:pP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,,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Klucz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do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samodzielności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”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Działanie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ramach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6.14 EFS+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Aktywizacja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społeczna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mieszkalnictwo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wsparcie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rodziny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 </a:t>
            </a:r>
          </a:p>
          <a:p>
            <a:pPr algn="just">
              <a:lnSpc>
                <a:spcPts val="739"/>
              </a:lnSpc>
            </a:pP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Całkowita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1.326.460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zł</a:t>
            </a:r>
            <a:endParaRPr lang="en-US" b="1" spc="-15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Wartość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dofinansowania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1.260.137 </a:t>
            </a:r>
            <a:r>
              <a:rPr lang="en-US" b="1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zł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(95%)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Wkład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własny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66.323 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(5%)</a:t>
            </a: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Miejsce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realizacji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Mościce</a:t>
            </a: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Czas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realizacji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01.01.2026 do 31.12. 2027 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( 24 m-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)</a:t>
            </a: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Liczba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osób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objętych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wsparciem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40</a:t>
            </a: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Liczba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nowoutworzonych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mieszkań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  <a:r>
              <a:rPr lang="en-US" b="1" spc="-15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4 </a:t>
            </a:r>
          </a:p>
          <a:p>
            <a:pPr algn="just">
              <a:lnSpc>
                <a:spcPts val="1595"/>
              </a:lnSpc>
            </a:pPr>
            <a:endParaRPr lang="pl-PL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667"/>
              </a:lnSpc>
            </a:pP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algn="just">
              <a:lnSpc>
                <a:spcPts val="1595"/>
              </a:lnSpc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Usługi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w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ramach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projektu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 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zajęcia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z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psychologiem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zajęcia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z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prawnikiem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zajęcia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z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terapeutą</a:t>
            </a: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warsztaty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kulinarne</a:t>
            </a: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warsztaty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utrzymania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czystości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warsztaty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ogrodnicze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asystent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samodzielności</a:t>
            </a:r>
            <a:endParaRPr lang="en-US" spc="-15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321831" lvl="1" indent="-160915" algn="just">
              <a:lnSpc>
                <a:spcPts val="1595"/>
              </a:lnSpc>
              <a:buFont typeface="Arial"/>
              <a:buChar char="•"/>
            </a:pP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kurs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prawa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pc="-15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jazdy</a:t>
            </a:r>
            <a:r>
              <a:rPr lang="en-US" spc="-15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               </a:t>
            </a:r>
          </a:p>
          <a:p>
            <a:pPr algn="just">
              <a:lnSpc>
                <a:spcPts val="1666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666"/>
              </a:lnSpc>
            </a:pPr>
            <a:endParaRPr lang="en-US" sz="1557" spc="-1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577430" y="5424366"/>
            <a:ext cx="6614570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4"/>
              </a:lnSpc>
            </a:pPr>
            <a:r>
              <a:rPr lang="en-US" sz="146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endParaRPr lang="en-US" sz="146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Microsoft Office PowerPoint</Application>
  <PresentationFormat>Panoramiczny</PresentationFormat>
  <Paragraphs>426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Barlow SemiCondensed Bold</vt:lpstr>
      <vt:lpstr>Calibri</vt:lpstr>
      <vt:lpstr>Calibri Light</vt:lpstr>
      <vt:lpstr>Montserrat</vt:lpstr>
      <vt:lpstr>Montserrat 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Michał Wasilewski</dc:creator>
  <cp:lastModifiedBy>Michał Wasilewski</cp:lastModifiedBy>
  <cp:revision>74</cp:revision>
  <dcterms:created xsi:type="dcterms:W3CDTF">2026-03-22T11:15:12Z</dcterms:created>
  <dcterms:modified xsi:type="dcterms:W3CDTF">2026-03-23T10:23:56Z</dcterms:modified>
</cp:coreProperties>
</file>